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P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7F41-317E-4B9F-874A-59ADC7BA4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B2DAF-51F3-44D1-B07D-17BBD93C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072B3-A4D5-4BDD-B0B7-DAD90043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F194-F059-4A09-A2C2-0091E009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7918-1FCC-446A-BA5C-AE8F8121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1354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1035-69BF-44E1-9D7B-6753D521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BFD00-3A68-42AD-A965-C4EAC13F9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73E3-6F60-4D43-88E8-FFA4FD58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F568B-0FD6-4634-AB5D-2687054B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7592-B6AF-4989-B811-0B90BB4D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376685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71154-4343-46EB-8965-91DF2B2F8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1BA4E-98C0-4DAB-BA5C-A2C94EEB1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665C-7CFC-493C-9306-E7A7E56F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9BA7-6788-4133-A0A0-BAD97979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5D07-A5F0-4BD3-B916-1B62574C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10384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CE0F-8C5D-44C9-86FA-0254C54D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7E71B-5C72-444D-8758-89CCD2A43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98C43-1F4C-4C76-8EF5-0EF92868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F9E99-6C43-451C-83E4-8F6B0047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5C2D-2190-4143-BF07-77B3CBA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381298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A0A5-7ADB-41EF-A0A3-FDDF244F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DC446-B303-4BBC-B5E4-F6BF0C03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62C9-191B-4CB3-88EC-8AA8BDD1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F473D-5530-4AF9-97E6-13FA17AA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D21F-5CA1-4AD5-BD77-095F8966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412371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FF88-1283-454F-A1C6-15BF47B1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BEC0-36D8-4F9F-A826-EA0FF951F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76162-52F4-4FE9-A844-1BC87640A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7A6F6-EB7F-4CA5-A883-C5959D12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22FE2-F24B-4949-B595-E6259F85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521E1-C4C4-46EC-99DE-2F2CD31E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316825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8D15-9F89-43D5-9C1B-C53E203A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46F11-16CC-4DE4-BAAD-B4D176711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67FD6-5A4C-4BC7-8A98-212DD1BBE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39873-7490-4183-B047-D3F1C351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74-658B-4215-B955-FEA705473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929F2-14F5-4D45-BC0E-F5580679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A54C29-BC53-4E63-9684-3DB3D0E4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20D58-B38E-4514-8B7E-7E15EE0A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69087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CC7E-6B52-40E7-A8BC-4DFF3B2F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15B81-F150-4D6C-BE98-8B8CBEAA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71C59-9E57-44FC-8A63-F567AC1B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5E28B-01E4-46EC-A9DB-DD486C29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0965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93A30-1635-425D-A0BF-FB9C5B84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6B2DB-B241-40BB-9AA7-884BF390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F553C-802B-4719-ADF7-4D00384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10589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F068-B087-4FAB-80F7-69B6A6DC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A7EE-B6E9-4ECA-8AE7-114C53DC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65EF0-CA24-45CC-95AC-F9C32B5E6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9EB27-C127-4336-AAA5-091FA7A5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BBB3-300B-48BE-B038-2D4AA159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4B25-4776-4215-B2A1-52B25BB6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9032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FE7F-DD29-42BB-A93C-89F2ED49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4A644-2991-4968-9446-BD62876E1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2A1F7-BBCA-4425-907E-F66BEF7FF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1DF7-F525-4FDA-9C72-D6B560B4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1FD86-A010-47BF-8A06-FD563214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DD6BC-3BD0-4D41-B897-2CE43DDC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4549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43E0C-CB61-43AF-ABEA-48880EB5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F5DE5-4592-44B1-9613-709AB5D3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93943-B426-412A-98E8-45E2EB5B7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6268-E671-46BE-A200-D6835C1F95B1}" type="datetimeFigureOut">
              <a:rPr lang="en-PG" smtClean="0"/>
              <a:t>22/02/2022</a:t>
            </a:fld>
            <a:endParaRPr lang="en-P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85562-012F-4FDF-BA5A-4D49142CF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9B1E3-0965-4433-831F-E1FC8D667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B612-4DD1-45B0-A558-2389C10430C0}" type="slidenum">
              <a:rPr lang="en-PG" smtClean="0"/>
              <a:t>‹#›</a:t>
            </a:fld>
            <a:endParaRPr lang="en-PG"/>
          </a:p>
        </p:txBody>
      </p:sp>
    </p:spTree>
    <p:extLst>
      <p:ext uri="{BB962C8B-B14F-4D97-AF65-F5344CB8AC3E}">
        <p14:creationId xmlns:p14="http://schemas.microsoft.com/office/powerpoint/2010/main" val="25632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C2A8-6951-4C3C-A7B2-30905AB9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68" y="257453"/>
            <a:ext cx="6184205" cy="3407916"/>
          </a:xfrm>
        </p:spPr>
        <p:txBody>
          <a:bodyPr>
            <a:normAutofit/>
          </a:bodyPr>
          <a:lstStyle/>
          <a:p>
            <a:r>
              <a:rPr lang="en-US" sz="4800" b="1" dirty="0"/>
              <a:t>Papua New Guinea National </a:t>
            </a:r>
            <a:br>
              <a:rPr lang="en-US" sz="4800" b="1" dirty="0"/>
            </a:br>
            <a:r>
              <a:rPr lang="en-US" sz="4800" b="1" dirty="0"/>
              <a:t>Tuna Fishing Industry Consultation</a:t>
            </a:r>
            <a:endParaRPr lang="en-PG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1E19E-908D-494D-A9D7-0C214B493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737500"/>
            <a:ext cx="5546434" cy="1535836"/>
          </a:xfrm>
        </p:spPr>
        <p:txBody>
          <a:bodyPr>
            <a:normAutofit/>
          </a:bodyPr>
          <a:lstStyle/>
          <a:p>
            <a:r>
              <a:rPr lang="en-US" sz="2100" dirty="0"/>
              <a:t>Holistic Tuna Fisheries Development </a:t>
            </a:r>
          </a:p>
          <a:p>
            <a:r>
              <a:rPr lang="en-US" sz="3600" b="1" dirty="0">
                <a:highlight>
                  <a:srgbClr val="FFFF00"/>
                </a:highlight>
              </a:rPr>
              <a:t>How do we do it?</a:t>
            </a:r>
          </a:p>
          <a:p>
            <a:endParaRPr lang="en-PG" sz="2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8CA4DA-6C7F-4D60-A537-BF06C623C8CD}"/>
              </a:ext>
            </a:extLst>
          </p:cNvPr>
          <p:cNvSpPr txBox="1">
            <a:spLocks/>
          </p:cNvSpPr>
          <p:nvPr/>
        </p:nvSpPr>
        <p:spPr>
          <a:xfrm>
            <a:off x="836611" y="5095783"/>
            <a:ext cx="3693111" cy="887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highlight>
                <a:srgbClr val="FFFF00"/>
              </a:highlight>
            </a:endParaRPr>
          </a:p>
          <a:p>
            <a:r>
              <a:rPr lang="en-US" sz="1800" dirty="0"/>
              <a:t>23-24 February 2022, Hilton Hotel, Port Moresby</a:t>
            </a:r>
            <a:endParaRPr lang="en-PG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B5E3A-963D-4793-8FF0-36D1AB38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0" y="1"/>
            <a:ext cx="5294049" cy="675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11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8484D5-7B06-4594-836F-5653AB0B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9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 !</a:t>
            </a:r>
            <a:endParaRPr lang="en-PG" sz="6000" b="1" dirty="0"/>
          </a:p>
        </p:txBody>
      </p:sp>
    </p:spTree>
    <p:extLst>
      <p:ext uri="{BB962C8B-B14F-4D97-AF65-F5344CB8AC3E}">
        <p14:creationId xmlns:p14="http://schemas.microsoft.com/office/powerpoint/2010/main" val="329482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831D-19DC-4763-974F-1C5E0D2D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1285"/>
          </a:xfrm>
        </p:spPr>
        <p:txBody>
          <a:bodyPr>
            <a:noAutofit/>
          </a:bodyPr>
          <a:lstStyle/>
          <a:p>
            <a:r>
              <a:rPr lang="en-US" sz="4000" b="1" u="sng" dirty="0"/>
              <a:t>Outline </a:t>
            </a:r>
            <a:endParaRPr lang="en-PG" sz="4000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EC11E6-FEAA-4D21-9435-AAC0A2B1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6" y="71021"/>
            <a:ext cx="6199573" cy="664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4665E4-D34F-4AA4-BC6C-BF0471AFF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453719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Objectives of the FSP 2021 –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FSP Framework: Strategic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do we do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The Key Result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G" dirty="0"/>
          </a:p>
        </p:txBody>
      </p:sp>
    </p:spTree>
    <p:extLst>
      <p:ext uri="{BB962C8B-B14F-4D97-AF65-F5344CB8AC3E}">
        <p14:creationId xmlns:p14="http://schemas.microsoft.com/office/powerpoint/2010/main" val="291439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73D39A-6FB2-40AC-B60F-18316AF2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Fisheries sector in national planning framework</a:t>
            </a:r>
            <a:endParaRPr lang="en-P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4D9B83-D60D-456C-A6F6-8943C8451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G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DE7FA9-E9A7-40B1-9DE9-D273FF118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reliably inform government planning process. </a:t>
            </a:r>
          </a:p>
          <a:p>
            <a:r>
              <a:rPr lang="en-US" dirty="0"/>
              <a:t>To promote the fisheries sector as a strategic asset.</a:t>
            </a:r>
          </a:p>
          <a:p>
            <a:r>
              <a:rPr lang="en-US" dirty="0"/>
              <a:t>To give due recognition to the growing importance of aquaculture &amp; inland fisheries. </a:t>
            </a:r>
          </a:p>
          <a:p>
            <a:r>
              <a:rPr lang="en-US" dirty="0"/>
              <a:t>To give due recognition to growing values of ocean, seas, rivers and lake resources as pillars for sustainable growth.</a:t>
            </a:r>
          </a:p>
          <a:p>
            <a:r>
              <a:rPr lang="en-US" dirty="0"/>
              <a:t>To align fisheries sector to the Constitution and the sustainable goals of the </a:t>
            </a:r>
            <a:r>
              <a:rPr lang="en-US" dirty="0" err="1"/>
              <a:t>StARS</a:t>
            </a:r>
            <a:endParaRPr lang="en-US" dirty="0"/>
          </a:p>
          <a:p>
            <a:r>
              <a:rPr lang="en-US" dirty="0"/>
              <a:t>To elevate fisheries sector to a higher level of strategic consideration </a:t>
            </a:r>
            <a:endParaRPr lang="en-PG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DE8AE28-E811-42F9-BDA5-211F5BC29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3957" y="1343819"/>
            <a:ext cx="4508499" cy="518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20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73D39A-6FB2-40AC-B60F-18316AF2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PNG fisheries Strategic plan framework </a:t>
            </a:r>
            <a:endParaRPr lang="en-PG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DE7FA9-E9A7-40B1-9DE9-D273FF118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/>
          <a:p>
            <a:r>
              <a:rPr lang="en-US" dirty="0"/>
              <a:t>Economic returns to the economic </a:t>
            </a:r>
          </a:p>
          <a:p>
            <a:r>
              <a:rPr lang="en-US" dirty="0"/>
              <a:t>Participation of citizens </a:t>
            </a:r>
          </a:p>
          <a:p>
            <a:r>
              <a:rPr lang="en-US" dirty="0"/>
              <a:t>Accountable &amp; effective Governance</a:t>
            </a:r>
          </a:p>
          <a:p>
            <a:r>
              <a:rPr lang="en-US" dirty="0"/>
              <a:t>Healthy state of aquatic, oceans &amp; coastal environments are maintained</a:t>
            </a:r>
          </a:p>
          <a:p>
            <a:pPr marL="0" indent="0">
              <a:buNone/>
            </a:pPr>
            <a:endParaRPr lang="en-P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66C5AA-17D8-4C0C-A17B-B5FEDF015B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1690688"/>
            <a:ext cx="5677979" cy="449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76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3F21EE-4D5F-4682-8C46-863859C8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Vision</a:t>
            </a:r>
            <a:endParaRPr lang="en-PG" b="1" u="sng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1838F8-4D6D-4F17-B69E-2AF64EC7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achieve:</a:t>
            </a:r>
          </a:p>
          <a:p>
            <a:pPr marL="0" indent="0" algn="ctr">
              <a:buNone/>
            </a:pPr>
            <a:r>
              <a:rPr lang="en-US" sz="4800" dirty="0"/>
              <a:t>“An internationally competitive and sustainable sector and fishing industry characterized by a resilient and commercially inclusive socioeconomic growth providing food security”</a:t>
            </a:r>
            <a:endParaRPr lang="en-PG" sz="4800" dirty="0"/>
          </a:p>
        </p:txBody>
      </p:sp>
    </p:spTree>
    <p:extLst>
      <p:ext uri="{BB962C8B-B14F-4D97-AF65-F5344CB8AC3E}">
        <p14:creationId xmlns:p14="http://schemas.microsoft.com/office/powerpoint/2010/main" val="347619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346B-4717-40BE-888B-E039DF3A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+mn-lt"/>
              </a:rPr>
              <a:t>Mission</a:t>
            </a:r>
            <a:endParaRPr lang="en-P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9A2D-C3F2-4AEE-97CB-E3561238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 ensure that:</a:t>
            </a:r>
          </a:p>
          <a:p>
            <a:pPr marL="0" indent="0" algn="ctr">
              <a:buNone/>
            </a:pPr>
            <a:r>
              <a:rPr lang="en-US" sz="4800" dirty="0"/>
              <a:t>“Papua New Guinea’s fisheries sector is developed into a strong, broad based, diversified and value-adding industry that is globally competitive; domestically inclusive and functioning as a robust and sustainable source of government revenue, food and livelihood for the people.”</a:t>
            </a:r>
            <a:endParaRPr lang="en-PG" sz="4800" dirty="0"/>
          </a:p>
        </p:txBody>
      </p:sp>
    </p:spTree>
    <p:extLst>
      <p:ext uri="{BB962C8B-B14F-4D97-AF65-F5344CB8AC3E}">
        <p14:creationId xmlns:p14="http://schemas.microsoft.com/office/powerpoint/2010/main" val="165164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7D5C-A3F6-49C6-97E0-59C346A0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highlight>
                  <a:srgbClr val="FFFF00"/>
                </a:highlight>
                <a:latin typeface="Arial Black" panose="020B0A04020102020204" pitchFamily="34" charset="0"/>
              </a:rPr>
              <a:t>How do we do it?</a:t>
            </a:r>
            <a:endParaRPr lang="en-PG" sz="6000" b="1" u="sng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B900-7099-4FB6-940B-C939B40A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By focusing on 11 Key Result Areas or priorities for the next 10 years </a:t>
            </a:r>
            <a:endParaRPr lang="en-PG" sz="6600" dirty="0"/>
          </a:p>
        </p:txBody>
      </p:sp>
    </p:spTree>
    <p:extLst>
      <p:ext uri="{BB962C8B-B14F-4D97-AF65-F5344CB8AC3E}">
        <p14:creationId xmlns:p14="http://schemas.microsoft.com/office/powerpoint/2010/main" val="327592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4B0D-34EE-4BB0-BB0A-08F2898A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pPr algn="ctr"/>
            <a:r>
              <a:rPr lang="en-US" b="1" u="sng" dirty="0"/>
              <a:t>The Key Result Areas (KRAs)</a:t>
            </a:r>
            <a:endParaRPr lang="en-PG" b="1" u="sng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9BC4764-9255-46DE-BA17-1B9B9023E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79724"/>
              </p:ext>
            </p:extLst>
          </p:nvPr>
        </p:nvGraphicFramePr>
        <p:xfrm>
          <a:off x="870012" y="1397635"/>
          <a:ext cx="10483788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222">
                  <a:extLst>
                    <a:ext uri="{9D8B030D-6E8A-4147-A177-3AD203B41FA5}">
                      <a16:colId xmlns:a16="http://schemas.microsoft.com/office/drawing/2014/main" val="3307833384"/>
                    </a:ext>
                  </a:extLst>
                </a:gridCol>
                <a:gridCol w="3116059">
                  <a:extLst>
                    <a:ext uri="{9D8B030D-6E8A-4147-A177-3AD203B41FA5}">
                      <a16:colId xmlns:a16="http://schemas.microsoft.com/office/drawing/2014/main" val="3767414058"/>
                    </a:ext>
                  </a:extLst>
                </a:gridCol>
                <a:gridCol w="6222507">
                  <a:extLst>
                    <a:ext uri="{9D8B030D-6E8A-4147-A177-3AD203B41FA5}">
                      <a16:colId xmlns:a16="http://schemas.microsoft.com/office/drawing/2014/main" val="17206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1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Enabling infrastructure &amp; industry  operating environment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Investment in wharves, ports, jetties, slipways, onshore facilities to enhance industry competitiveness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0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2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Optimize government revenue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Generate sustainable economic benefits, create wealth, government revenue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3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Processing, value adding, employment, export earnings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Broad economic benefits: Expand productive capacities, supply chain opportunities, product development, markets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5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4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International trade &amp; market access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Improve market access and beneficial trade agreements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58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5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Foreign direct investment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Maintain and improve conducive policy and regulatory environments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1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6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PNG participation &amp; local content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Enable citizens to have greater control of the bulk of the economic enterprises ad production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4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7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Food security &amp; livelihood opportunities </a:t>
                      </a:r>
                      <a:endParaRPr lang="en-PG" sz="1400" b="0" dirty="0"/>
                    </a:p>
                    <a:p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Accessible, readily available and affordable source of protein, food security and to support livelihoods 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8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8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Research, extension support services, training, capacity building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Remain relevant, proactive and fully equipped to improve service delivery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22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9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Sustainable fisheries mgt &amp; healthy ecosystems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Long term sustainable development of the sector is contingent on a well managed fishery &amp; healthy ecosystems 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0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10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International fisheries cooperation &amp; engagements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Protecting and promoting PNG’s interests in a fast changing geopolitical landscape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6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KRA 11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Evidence based policy &amp; planning approach </a:t>
                      </a:r>
                      <a:endParaRPr lang="en-P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The need to credibly inform the decision making process</a:t>
                      </a:r>
                      <a:endParaRPr lang="en-PG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9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39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9A6A-18DD-46CE-ABC9-D276278F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257299" cy="109639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/>
              <a:t>We need your support  </a:t>
            </a:r>
            <a:endParaRPr lang="en-PG" sz="4400" b="1" u="sng" dirty="0"/>
          </a:p>
        </p:txBody>
      </p:sp>
      <p:pic>
        <p:nvPicPr>
          <p:cNvPr id="1026" name="Picture 2" descr="Group people united hands together expressing vector">
            <a:extLst>
              <a:ext uri="{FF2B5EF4-FFF2-40B4-BE49-F238E27FC236}">
                <a16:creationId xmlns:a16="http://schemas.microsoft.com/office/drawing/2014/main" id="{5666B6CE-1CD6-461D-B859-58F797E16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740" y="1836736"/>
            <a:ext cx="4826848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D9B-CE28-4C75-86AF-9064CFB7D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Regional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Industry players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Provincial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Resource owners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Government departments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Donor agencies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and utilities providers </a:t>
            </a:r>
            <a:endParaRPr lang="en-PG" sz="2400" dirty="0"/>
          </a:p>
        </p:txBody>
      </p:sp>
    </p:spTree>
    <p:extLst>
      <p:ext uri="{BB962C8B-B14F-4D97-AF65-F5344CB8AC3E}">
        <p14:creationId xmlns:p14="http://schemas.microsoft.com/office/powerpoint/2010/main" val="66792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517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Papua New Guinea National  Tuna Fishing Industry Consultation</vt:lpstr>
      <vt:lpstr>Outline </vt:lpstr>
      <vt:lpstr>Fisheries sector in national planning framework</vt:lpstr>
      <vt:lpstr>PNG fisheries Strategic plan framework </vt:lpstr>
      <vt:lpstr>Vision</vt:lpstr>
      <vt:lpstr>Mission</vt:lpstr>
      <vt:lpstr>How do we do it?</vt:lpstr>
      <vt:lpstr>The Key Result Areas (KRAs)</vt:lpstr>
      <vt:lpstr>We need your support 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Papua New Guinea National Tuna Fishing Industry Consultation</dc:title>
  <dc:creator>National Fisheries Authority</dc:creator>
  <cp:lastModifiedBy>National Fisheries Authority</cp:lastModifiedBy>
  <cp:revision>5</cp:revision>
  <dcterms:created xsi:type="dcterms:W3CDTF">2022-02-22T14:04:41Z</dcterms:created>
  <dcterms:modified xsi:type="dcterms:W3CDTF">2022-02-22T22:26:05Z</dcterms:modified>
</cp:coreProperties>
</file>