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6" r:id="rId2"/>
    <p:sldId id="267" r:id="rId3"/>
    <p:sldId id="268" r:id="rId4"/>
    <p:sldId id="282" r:id="rId5"/>
    <p:sldId id="273" r:id="rId6"/>
    <p:sldId id="284" r:id="rId7"/>
    <p:sldId id="285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5" autoAdjust="0"/>
    <p:restoredTop sz="94636"/>
  </p:normalViewPr>
  <p:slideViewPr>
    <p:cSldViewPr snapToGrid="0" snapToObjects="1">
      <p:cViewPr varScale="1">
        <p:scale>
          <a:sx n="79" d="100"/>
          <a:sy n="79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0492F-C759-4F66-A8FC-D78A1EF24B0E}" type="datetimeFigureOut">
              <a:rPr lang="en-NZ" smtClean="0"/>
              <a:t>21/02/2022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BA8BF-AA99-4503-86A5-3557583F2B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652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PNG FIA LIST OF VESSEL ON MSC CERTIFICATE CREATED AND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5BA8BF-AA99-4503-86A5-3557583F2B3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503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2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7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5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3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0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6B1D-6FFC-9843-ABFD-9B730EA19F5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BB81-14B7-2046-9FAA-84D24262A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hyperlink" Target="https://fisheries.msc.org/en/fisheries/png-fishing-industry-associations-purse-seine-skipjack-yellowfin-tuna-fishery/@@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jpeg"/><Relationship Id="rId5" Type="http://schemas.openxmlformats.org/officeDocument/2006/relationships/image" Target="../media/image14.PNG"/><Relationship Id="rId10" Type="http://schemas.openxmlformats.org/officeDocument/2006/relationships/image" Target="../media/image2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jpeg"/><Relationship Id="rId7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3.jpeg"/><Relationship Id="rId7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4" name="Picture 3" descr="wallpaper-download-free-underw-283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r="7547"/>
          <a:stretch/>
        </p:blipFill>
        <p:spPr>
          <a:xfrm>
            <a:off x="0" y="0"/>
            <a:ext cx="9144000" cy="5806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222" y="0"/>
            <a:ext cx="4171950" cy="5638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Black"/>
                <a:cs typeface="Arial Black"/>
              </a:rPr>
              <a:t>integrated FISHERIES INFORMATION AND MANAGEMENT SYSTEM (iFIMS)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800" dirty="0"/>
              <a:t>PNG FISHING INDUSTRY ASSOCIATION (FIA)</a:t>
            </a:r>
          </a:p>
          <a:p>
            <a:pPr algn="ctr"/>
            <a:endParaRPr lang="en-US" sz="2800" dirty="0"/>
          </a:p>
          <a:p>
            <a:pPr algn="ctr"/>
            <a:r>
              <a:rPr lang="en-US" dirty="0"/>
              <a:t>Fisheries Sector</a:t>
            </a:r>
          </a:p>
          <a:p>
            <a:pPr algn="ctr"/>
            <a:r>
              <a:rPr lang="en-US" dirty="0"/>
              <a:t>Connecting value added products to high-end markets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Herman Kisokau</a:t>
            </a:r>
          </a:p>
        </p:txBody>
      </p:sp>
      <p:pic>
        <p:nvPicPr>
          <p:cNvPr id="7" name="Content Placeholder 3" descr="FIMS Logo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6" name="Content Placeholder 6" descr="iFIMS Logo.jpg"/>
          <p:cNvPicPr>
            <a:picLocks noChangeAspect="1"/>
          </p:cNvPicPr>
          <p:nvPr/>
        </p:nvPicPr>
        <p:blipFill rotWithShape="1">
          <a:blip r:embed="rId4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2E4663D-5EE7-450C-8558-9A05C8C9B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1088C57E-2B07-4543-8F6B-97B903459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C0A52-F05C-40F9-90C0-FC87ECA304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869884"/>
            <a:ext cx="9144000" cy="109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>
              <a:solidFill>
                <a:srgbClr val="10253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57624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  <a:p>
            <a:pPr algn="ctr"/>
            <a:r>
              <a:rPr lang="en-US" sz="3600" b="1" dirty="0"/>
              <a:t>PILLARS</a:t>
            </a:r>
            <a:endParaRPr lang="en-US" sz="3600" dirty="0"/>
          </a:p>
          <a:p>
            <a:pPr>
              <a:tabLst>
                <a:tab pos="4306888" algn="l"/>
                <a:tab pos="4395788" algn="l"/>
              </a:tabLst>
            </a:pPr>
            <a:r>
              <a:rPr lang="en-US" dirty="0"/>
              <a:t>	</a:t>
            </a:r>
          </a:p>
          <a:p>
            <a:pPr>
              <a:tabLst>
                <a:tab pos="4306888" algn="l"/>
                <a:tab pos="4395788" algn="l"/>
              </a:tabLst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4CC87-73E6-4EAD-A5E0-8345C3265B53}"/>
              </a:ext>
            </a:extLst>
          </p:cNvPr>
          <p:cNvSpPr txBox="1"/>
          <p:nvPr/>
        </p:nvSpPr>
        <p:spPr>
          <a:xfrm>
            <a:off x="351692" y="1095504"/>
            <a:ext cx="82421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PNG FIA Office and Members use iFIMS Web Portal as management tool to implement Responsible Sourcing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Marine Stewardship Certification (MSC) </a:t>
            </a:r>
            <a:r>
              <a:rPr lang="en-AU" sz="2400" dirty="0">
                <a:solidFill>
                  <a:schemeClr val="bg1"/>
                </a:solidFill>
                <a:hlinkClick r:id="rId2"/>
              </a:rPr>
              <a:t>https://fisheries.msc.org/en/fisheries/png-fishing-industry-associations-purse-seine-skipjack-yellowfin-tuna-fishery/@@view</a:t>
            </a:r>
            <a:endParaRPr lang="en-AU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Fishery Traceability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Marine Litter and Fishing Gear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>
                <a:solidFill>
                  <a:schemeClr val="bg1"/>
                </a:solidFill>
              </a:rPr>
              <a:t>Social Accountability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bg1"/>
              </a:solidFill>
            </a:endParaRPr>
          </a:p>
          <a:p>
            <a:endParaRPr lang="en-A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9" name="Content Placeholder 3" descr="FIMS Logo.jpg">
            <a:extLst>
              <a:ext uri="{FF2B5EF4-FFF2-40B4-BE49-F238E27FC236}">
                <a16:creationId xmlns:a16="http://schemas.microsoft.com/office/drawing/2014/main" id="{0616B34B-B6D8-4D1A-81D7-5DD61157C2C7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1" name="Content Placeholder 6" descr="iFIMS Logo.jpg">
            <a:extLst>
              <a:ext uri="{FF2B5EF4-FFF2-40B4-BE49-F238E27FC236}">
                <a16:creationId xmlns:a16="http://schemas.microsoft.com/office/drawing/2014/main" id="{C3C91995-FB4C-4C0A-9EE3-D0245C5952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CE118B3-9F81-43B3-84CA-7AB9A9836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C13552AD-2E20-42FB-8C65-CF4B0F35C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32A276-F950-4857-8120-EFA2785E7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1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9183" y="5778371"/>
            <a:ext cx="9144000" cy="109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>
              <a:solidFill>
                <a:srgbClr val="10253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57624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/>
              <a:t>PILLAR NO.1</a:t>
            </a:r>
          </a:p>
          <a:p>
            <a:pPr algn="ctr"/>
            <a:r>
              <a:rPr lang="en-US" sz="3600" b="1" dirty="0"/>
              <a:t>MSC</a:t>
            </a:r>
            <a:endParaRPr lang="en-US" sz="3600" dirty="0"/>
          </a:p>
          <a:p>
            <a:pPr>
              <a:tabLst>
                <a:tab pos="4306888" algn="l"/>
                <a:tab pos="4395788" algn="l"/>
              </a:tabLst>
            </a:pPr>
            <a:r>
              <a:rPr lang="en-US" dirty="0"/>
              <a:t>	</a:t>
            </a:r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  <a:p>
            <a:pPr>
              <a:tabLst>
                <a:tab pos="4306888" algn="l"/>
                <a:tab pos="4395788" algn="l"/>
              </a:tabLst>
            </a:pPr>
            <a:r>
              <a:rPr lang="en-NZ" b="1" dirty="0"/>
              <a:t>	</a:t>
            </a:r>
          </a:p>
          <a:p>
            <a:pPr>
              <a:tabLst>
                <a:tab pos="4306888" algn="l"/>
                <a:tab pos="4395788" algn="l"/>
              </a:tabLst>
            </a:pPr>
            <a:r>
              <a:rPr lang="en-NZ" dirty="0"/>
              <a:t>		</a:t>
            </a:r>
          </a:p>
          <a:p>
            <a:pPr>
              <a:tabLst>
                <a:tab pos="4306888" algn="l"/>
                <a:tab pos="4395788" algn="l"/>
              </a:tabLst>
            </a:pPr>
            <a:r>
              <a:rPr lang="en-NZ" b="1" dirty="0"/>
              <a:t>	</a:t>
            </a:r>
            <a:endParaRPr lang="en-NZ" dirty="0"/>
          </a:p>
          <a:p>
            <a:pPr>
              <a:tabLst>
                <a:tab pos="4306888" algn="l"/>
                <a:tab pos="4395788" algn="l"/>
              </a:tabLst>
            </a:pPr>
            <a:endParaRPr lang="en-NZ" dirty="0"/>
          </a:p>
          <a:p>
            <a:pPr>
              <a:tabLst>
                <a:tab pos="4306888" algn="l"/>
                <a:tab pos="4395788" algn="l"/>
              </a:tabLst>
            </a:pPr>
            <a:endParaRPr lang="en-NZ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F6603EB-9DDA-4887-AE77-13DB2BED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504"/>
            <a:ext cx="9144000" cy="4682867"/>
          </a:xfrm>
          <a:prstGeom prst="rect">
            <a:avLst/>
          </a:prstGeom>
        </p:spPr>
      </p:pic>
      <p:pic>
        <p:nvPicPr>
          <p:cNvPr id="18" name="Picture 17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9BB819EE-9F66-4392-A2EC-B1ECE252A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07281"/>
            <a:ext cx="9144000" cy="4643438"/>
          </a:xfrm>
          <a:prstGeom prst="rect">
            <a:avLst/>
          </a:prstGeom>
        </p:spPr>
      </p:pic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B9BD50A7-D477-460F-949C-97CFA9B4E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96541"/>
            <a:ext cx="9144000" cy="4664918"/>
          </a:xfrm>
          <a:prstGeom prst="rect">
            <a:avLst/>
          </a:prstGeom>
        </p:spPr>
      </p:pic>
      <p:pic>
        <p:nvPicPr>
          <p:cNvPr id="11" name="Content Placeholder 3" descr="FIMS Logo.jpg">
            <a:extLst>
              <a:ext uri="{FF2B5EF4-FFF2-40B4-BE49-F238E27FC236}">
                <a16:creationId xmlns:a16="http://schemas.microsoft.com/office/drawing/2014/main" id="{53075580-C47E-404B-BFA0-804276A06BB7}"/>
              </a:ext>
            </a:extLst>
          </p:cNvPr>
          <p:cNvPicPr>
            <a:picLocks noGrp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2" name="Content Placeholder 6" descr="iFIMS Logo.jpg">
            <a:extLst>
              <a:ext uri="{FF2B5EF4-FFF2-40B4-BE49-F238E27FC236}">
                <a16:creationId xmlns:a16="http://schemas.microsoft.com/office/drawing/2014/main" id="{3557F303-933C-422A-88E3-9FB5872D1B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619EB18-2004-4C6F-8313-C62408242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726CC8D1-5013-4FA2-A787-28485BD49F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8AA98A-0F84-40B7-903E-131A38A9A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869884"/>
            <a:ext cx="9144000" cy="109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>
              <a:solidFill>
                <a:srgbClr val="10253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57624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						</a:t>
            </a:r>
          </a:p>
          <a:p>
            <a:pPr algn="ctr">
              <a:tabLst>
                <a:tab pos="4306888" algn="l"/>
              </a:tabLst>
            </a:pPr>
            <a:r>
              <a:rPr lang="en-US" sz="3600" b="1" dirty="0"/>
              <a:t>PILLAR NO.2</a:t>
            </a:r>
          </a:p>
          <a:p>
            <a:pPr algn="ctr">
              <a:tabLst>
                <a:tab pos="4306888" algn="l"/>
              </a:tabLst>
            </a:pPr>
            <a:r>
              <a:rPr lang="en-US" sz="3600" b="1" dirty="0"/>
              <a:t>FISHERY TRACABILITY</a:t>
            </a:r>
            <a:endParaRPr lang="en-US" sz="3600" dirty="0"/>
          </a:p>
          <a:p>
            <a:pPr>
              <a:tabLst>
                <a:tab pos="4306888" algn="l"/>
                <a:tab pos="4395788" algn="l"/>
              </a:tabLst>
            </a:pPr>
            <a:r>
              <a:rPr lang="en-US" dirty="0"/>
              <a:t>	</a:t>
            </a:r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E85F014A-62F0-424A-93B8-BF1F04D4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694"/>
            <a:ext cx="9144000" cy="4314658"/>
          </a:xfrm>
          <a:prstGeom prst="rect">
            <a:avLst/>
          </a:prstGeom>
        </p:spPr>
      </p:pic>
      <p:pic>
        <p:nvPicPr>
          <p:cNvPr id="11" name="Content Placeholder 3" descr="FIMS Logo.jpg">
            <a:extLst>
              <a:ext uri="{FF2B5EF4-FFF2-40B4-BE49-F238E27FC236}">
                <a16:creationId xmlns:a16="http://schemas.microsoft.com/office/drawing/2014/main" id="{3D8F3E17-AC4E-418B-8E7C-4803094990B3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2" name="Content Placeholder 6" descr="iFIMS Logo.jpg">
            <a:extLst>
              <a:ext uri="{FF2B5EF4-FFF2-40B4-BE49-F238E27FC236}">
                <a16:creationId xmlns:a16="http://schemas.microsoft.com/office/drawing/2014/main" id="{774168ED-29BB-4FDC-98E9-BB87F40E18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6160309-05B7-4752-B5F7-D53452244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D43B9528-C094-4ABF-A845-84DC9F8DB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9ED2CB-55C2-48D5-9C8F-CEEE32F75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1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869884"/>
            <a:ext cx="9144000" cy="109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>
              <a:solidFill>
                <a:srgbClr val="10253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57624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						</a:t>
            </a:r>
          </a:p>
          <a:p>
            <a:pPr algn="ctr">
              <a:tabLst>
                <a:tab pos="4306888" algn="l"/>
              </a:tabLst>
            </a:pPr>
            <a:r>
              <a:rPr lang="en-US" sz="3600" b="1" dirty="0"/>
              <a:t>MSC CATCH ELOG </a:t>
            </a:r>
            <a:endParaRPr lang="en-US" sz="3600" dirty="0"/>
          </a:p>
          <a:p>
            <a:pPr>
              <a:tabLst>
                <a:tab pos="4306888" algn="l"/>
                <a:tab pos="4395788" algn="l"/>
              </a:tabLst>
            </a:pPr>
            <a:r>
              <a:rPr lang="en-US" dirty="0"/>
              <a:t>	</a:t>
            </a:r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33417F-BA59-4873-9A3E-38F3887DB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924"/>
            <a:ext cx="9144000" cy="4660152"/>
          </a:xfrm>
          <a:prstGeom prst="rect">
            <a:avLst/>
          </a:prstGeom>
        </p:spPr>
      </p:pic>
      <p:pic>
        <p:nvPicPr>
          <p:cNvPr id="12" name="Picture 11" descr="Calendar&#10;&#10;Description automatically generated">
            <a:extLst>
              <a:ext uri="{FF2B5EF4-FFF2-40B4-BE49-F238E27FC236}">
                <a16:creationId xmlns:a16="http://schemas.microsoft.com/office/drawing/2014/main" id="{AA835300-1997-4CA0-974D-6E2A85E6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860"/>
            <a:ext cx="9144000" cy="4648279"/>
          </a:xfrm>
          <a:prstGeom prst="rect">
            <a:avLst/>
          </a:prstGeom>
        </p:spPr>
      </p:pic>
      <p:pic>
        <p:nvPicPr>
          <p:cNvPr id="18" name="Picture 17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81A6835A-95A5-476F-807D-BD23FAF9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9187"/>
            <a:ext cx="9144000" cy="4619625"/>
          </a:xfrm>
          <a:prstGeom prst="rect">
            <a:avLst/>
          </a:prstGeom>
        </p:spPr>
      </p:pic>
      <p:pic>
        <p:nvPicPr>
          <p:cNvPr id="20" name="Picture 19" descr="Map&#10;&#10;Description automatically generated">
            <a:extLst>
              <a:ext uri="{FF2B5EF4-FFF2-40B4-BE49-F238E27FC236}">
                <a16:creationId xmlns:a16="http://schemas.microsoft.com/office/drawing/2014/main" id="{5E85E1AE-4AD7-48CF-B537-40EF62B73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01168"/>
            <a:ext cx="9144000" cy="4957908"/>
          </a:xfrm>
          <a:prstGeom prst="rect">
            <a:avLst/>
          </a:prstGeom>
        </p:spPr>
      </p:pic>
      <p:pic>
        <p:nvPicPr>
          <p:cNvPr id="22" name="Picture 21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E51B7972-0F8D-4E41-AEB1-9749B25A3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90612"/>
            <a:ext cx="9144000" cy="4662527"/>
          </a:xfrm>
          <a:prstGeom prst="rect">
            <a:avLst/>
          </a:prstGeom>
        </p:spPr>
      </p:pic>
      <p:pic>
        <p:nvPicPr>
          <p:cNvPr id="26" name="Picture 25" descr="Table&#10;&#10;Description automatically generated with medium confidence">
            <a:extLst>
              <a:ext uri="{FF2B5EF4-FFF2-40B4-BE49-F238E27FC236}">
                <a16:creationId xmlns:a16="http://schemas.microsoft.com/office/drawing/2014/main" id="{0D070E34-34D8-44D1-8734-E5E759ADB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85850"/>
            <a:ext cx="9144000" cy="4673226"/>
          </a:xfrm>
          <a:prstGeom prst="rect">
            <a:avLst/>
          </a:prstGeom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2DD76F0D-F8D7-4194-8BD0-FA527146E7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405" y="801168"/>
            <a:ext cx="4717189" cy="4937644"/>
          </a:xfrm>
          <a:prstGeom prst="rect">
            <a:avLst/>
          </a:prstGeom>
        </p:spPr>
      </p:pic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66DDC32D-AF86-4A3D-B080-657352CFA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026" y="801168"/>
            <a:ext cx="4701947" cy="4937644"/>
          </a:xfrm>
          <a:prstGeom prst="rect">
            <a:avLst/>
          </a:prstGeom>
        </p:spPr>
      </p:pic>
      <p:pic>
        <p:nvPicPr>
          <p:cNvPr id="16" name="Content Placeholder 3" descr="FIMS Logo.jpg">
            <a:extLst>
              <a:ext uri="{FF2B5EF4-FFF2-40B4-BE49-F238E27FC236}">
                <a16:creationId xmlns:a16="http://schemas.microsoft.com/office/drawing/2014/main" id="{1CD91190-1EE6-4330-9D13-FB8E40ADC194}"/>
              </a:ext>
            </a:extLst>
          </p:cNvPr>
          <p:cNvPicPr>
            <a:picLocks noGrp="1"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7" name="Content Placeholder 6" descr="iFIMS Logo.jpg">
            <a:extLst>
              <a:ext uri="{FF2B5EF4-FFF2-40B4-BE49-F238E27FC236}">
                <a16:creationId xmlns:a16="http://schemas.microsoft.com/office/drawing/2014/main" id="{E66B0A8C-9BAE-46BE-8C50-3670A311E07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4F0AB563-7920-4B7F-B140-B985382C3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F9405B72-A036-49F6-A3F0-F973557FD5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E1F1A4-9EBA-4AEB-8756-B589F81016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869884"/>
            <a:ext cx="9144000" cy="109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>
              <a:solidFill>
                <a:srgbClr val="10253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57624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						</a:t>
            </a:r>
          </a:p>
          <a:p>
            <a:pPr algn="ctr">
              <a:tabLst>
                <a:tab pos="4306888" algn="l"/>
              </a:tabLst>
            </a:pPr>
            <a:r>
              <a:rPr lang="en-US" sz="3600" b="1" dirty="0"/>
              <a:t>PILLAR NO.3</a:t>
            </a:r>
          </a:p>
          <a:p>
            <a:pPr algn="ctr">
              <a:tabLst>
                <a:tab pos="4306888" algn="l"/>
              </a:tabLst>
            </a:pPr>
            <a:r>
              <a:rPr lang="en-US" sz="3600" b="1" dirty="0"/>
              <a:t>Marine Litter and Fishing Gear</a:t>
            </a:r>
          </a:p>
          <a:p>
            <a:pPr algn="ctr">
              <a:tabLst>
                <a:tab pos="4306888" algn="l"/>
              </a:tabLst>
            </a:pPr>
            <a:endParaRPr lang="en-US" sz="3600" b="1" dirty="0"/>
          </a:p>
          <a:p>
            <a:pPr algn="ctr">
              <a:tabLst>
                <a:tab pos="4306888" algn="l"/>
              </a:tabLst>
            </a:pPr>
            <a:r>
              <a:rPr lang="en-US" sz="2800" b="1" dirty="0"/>
              <a:t>Members fishing vessels have NFA Fisheries Observers on board during MSC Fishing Trips and collects data on MARPOL. Our vessels demonstrated compliance in this area.</a:t>
            </a:r>
          </a:p>
          <a:p>
            <a:pPr algn="ctr">
              <a:tabLst>
                <a:tab pos="4306888" algn="l"/>
              </a:tabLst>
            </a:pPr>
            <a:r>
              <a:rPr lang="en-US" sz="2800" b="1" dirty="0"/>
              <a:t>FIA continue to enhance existing iFIMS Industry Android App to collect data for our members.</a:t>
            </a:r>
            <a:r>
              <a:rPr lang="en-US" sz="2800" dirty="0"/>
              <a:t>	</a:t>
            </a:r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</p:txBody>
      </p:sp>
      <p:pic>
        <p:nvPicPr>
          <p:cNvPr id="8" name="Content Placeholder 3" descr="FIMS Logo.jpg">
            <a:extLst>
              <a:ext uri="{FF2B5EF4-FFF2-40B4-BE49-F238E27FC236}">
                <a16:creationId xmlns:a16="http://schemas.microsoft.com/office/drawing/2014/main" id="{D9F0481E-503B-4AD7-89C7-117B2F7D1C77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9" name="Content Placeholder 6" descr="iFIMS Logo.jpg">
            <a:extLst>
              <a:ext uri="{FF2B5EF4-FFF2-40B4-BE49-F238E27FC236}">
                <a16:creationId xmlns:a16="http://schemas.microsoft.com/office/drawing/2014/main" id="{47416CED-7051-4FE9-8E4A-31AB8B013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E447078-0C6E-4CD6-A56B-D3AD72800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23B5088A-DC56-4471-9067-B20CF1B90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CC0D1C-3D83-408F-96D4-04730E00D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AC5F3C-00A8-4167-A006-4E4280A3E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75" y="0"/>
            <a:ext cx="4286250" cy="570171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EFEEFDA-12CC-4A16-A3AA-4387F8583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75" y="0"/>
            <a:ext cx="4286250" cy="57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869884"/>
            <a:ext cx="9144000" cy="109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>
              <a:solidFill>
                <a:srgbClr val="10253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57624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						</a:t>
            </a:r>
          </a:p>
          <a:p>
            <a:pPr algn="ctr">
              <a:tabLst>
                <a:tab pos="4306888" algn="l"/>
              </a:tabLst>
            </a:pPr>
            <a:r>
              <a:rPr lang="en-US" sz="3600" b="1" dirty="0"/>
              <a:t>PILLAR NO.4</a:t>
            </a:r>
          </a:p>
          <a:p>
            <a:pPr algn="ctr">
              <a:tabLst>
                <a:tab pos="4306888" algn="l"/>
              </a:tabLst>
            </a:pPr>
            <a:r>
              <a:rPr lang="en-US" sz="3600" b="1" dirty="0"/>
              <a:t>Social Accountability</a:t>
            </a:r>
            <a:r>
              <a:rPr lang="en-US" dirty="0"/>
              <a:t>	</a:t>
            </a:r>
          </a:p>
          <a:p>
            <a:pPr algn="ctr">
              <a:tabLst>
                <a:tab pos="4306888" algn="l"/>
              </a:tabLst>
            </a:pPr>
            <a:endParaRPr lang="en-US" dirty="0"/>
          </a:p>
          <a:p>
            <a:pPr algn="ctr">
              <a:tabLst>
                <a:tab pos="4306888" algn="l"/>
              </a:tabLst>
            </a:pPr>
            <a:endParaRPr lang="en-US" dirty="0"/>
          </a:p>
          <a:p>
            <a:pPr algn="ctr">
              <a:tabLst>
                <a:tab pos="4306888" algn="l"/>
              </a:tabLst>
            </a:pPr>
            <a:endParaRPr lang="en-US" sz="2800" dirty="0"/>
          </a:p>
          <a:p>
            <a:pPr algn="ctr">
              <a:tabLst>
                <a:tab pos="4306888" algn="l"/>
              </a:tabLst>
            </a:pPr>
            <a:r>
              <a:rPr lang="en-US" sz="2800" b="1" dirty="0"/>
              <a:t>Members fishing vessel provides data to PNG Law Enforcement Port Inspectors during vessel inward/outward clearance of every fishing trip.</a:t>
            </a:r>
          </a:p>
          <a:p>
            <a:pPr algn="ctr">
              <a:tabLst>
                <a:tab pos="4306888" algn="l"/>
              </a:tabLst>
            </a:pPr>
            <a:r>
              <a:rPr lang="en-US" sz="2800" b="1" dirty="0"/>
              <a:t>FIA committed to enhance existing iFIMS Industry Android App collect data on ILO Indicators of Forced </a:t>
            </a:r>
            <a:r>
              <a:rPr lang="en-US" sz="2800" b="1" dirty="0" err="1"/>
              <a:t>Labour</a:t>
            </a:r>
            <a:r>
              <a:rPr lang="en-US" sz="2800" b="1" dirty="0"/>
              <a:t>.</a:t>
            </a:r>
            <a:endParaRPr lang="en-US" sz="2800" dirty="0"/>
          </a:p>
          <a:p>
            <a:pPr>
              <a:tabLst>
                <a:tab pos="4306888" algn="l"/>
                <a:tab pos="4395788" algn="l"/>
              </a:tabLst>
            </a:pPr>
            <a:endParaRPr lang="en-US" dirty="0"/>
          </a:p>
        </p:txBody>
      </p:sp>
      <p:pic>
        <p:nvPicPr>
          <p:cNvPr id="8" name="Content Placeholder 3" descr="FIMS Logo.jpg">
            <a:extLst>
              <a:ext uri="{FF2B5EF4-FFF2-40B4-BE49-F238E27FC236}">
                <a16:creationId xmlns:a16="http://schemas.microsoft.com/office/drawing/2014/main" id="{AE5EBC04-A9FA-4EEE-A670-4EEBA0EAD09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9" name="Content Placeholder 6" descr="iFIMS Logo.jpg">
            <a:extLst>
              <a:ext uri="{FF2B5EF4-FFF2-40B4-BE49-F238E27FC236}">
                <a16:creationId xmlns:a16="http://schemas.microsoft.com/office/drawing/2014/main" id="{9344D2C8-52E5-4CD5-BD2B-D47278CFDE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6908847-5E93-46C2-8A18-C5AAC39F4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62FC1A41-52C6-48CB-A2CA-AA685480C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134D93-2E8B-4C59-B3EB-7B10A5D66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D70D8E5-7BCF-42B6-BC6A-DFDA0C3B0E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75" y="0"/>
            <a:ext cx="4286250" cy="5729420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774DBDB-5A09-45D4-90E6-7ED56917F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875" y="0"/>
            <a:ext cx="4286250" cy="57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5869884"/>
            <a:ext cx="9144000" cy="10927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600" b="1" dirty="0">
              <a:solidFill>
                <a:srgbClr val="10253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576249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						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sz="4000" b="1" dirty="0"/>
              <a:t>Thank you!</a:t>
            </a:r>
            <a:endParaRPr lang="en-US" sz="4000" dirty="0"/>
          </a:p>
          <a:p>
            <a:pPr>
              <a:tabLst>
                <a:tab pos="4306888" algn="l"/>
                <a:tab pos="4395788" algn="l"/>
              </a:tabLst>
            </a:pPr>
            <a:r>
              <a:rPr lang="en-US" dirty="0"/>
              <a:t>	</a:t>
            </a:r>
          </a:p>
          <a:p>
            <a:pPr>
              <a:tabLst>
                <a:tab pos="4306888" algn="l"/>
                <a:tab pos="4395788" algn="l"/>
              </a:tabLst>
            </a:pPr>
            <a:r>
              <a:rPr lang="en-US" dirty="0"/>
              <a:t>	</a:t>
            </a:r>
          </a:p>
        </p:txBody>
      </p:sp>
      <p:pic>
        <p:nvPicPr>
          <p:cNvPr id="8" name="Content Placeholder 3" descr="FIMS Logo.jpg">
            <a:extLst>
              <a:ext uri="{FF2B5EF4-FFF2-40B4-BE49-F238E27FC236}">
                <a16:creationId xmlns:a16="http://schemas.microsoft.com/office/drawing/2014/main" id="{A9987D96-2B1D-42B5-A455-F2FE54D2813E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5417" y="5937688"/>
            <a:ext cx="1452402" cy="81671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9" name="Content Placeholder 6" descr="iFIMS Logo.jpg">
            <a:extLst>
              <a:ext uri="{FF2B5EF4-FFF2-40B4-BE49-F238E27FC236}">
                <a16:creationId xmlns:a16="http://schemas.microsoft.com/office/drawing/2014/main" id="{C4D20027-DD01-4D46-8724-38BB1D5A6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2425"/>
          <a:stretch/>
        </p:blipFill>
        <p:spPr>
          <a:xfrm>
            <a:off x="7827819" y="5931439"/>
            <a:ext cx="1203776" cy="81671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F756A0-91B2-4F28-8F3A-DC6B5C47F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85" y="5911781"/>
            <a:ext cx="1048255" cy="856034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40612C9C-4784-4713-90E0-6221F650E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7" y="5833688"/>
            <a:ext cx="947371" cy="907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197B4-4849-4750-A0D8-4B66833F8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97" y="5806384"/>
            <a:ext cx="4246851" cy="10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2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243</Words>
  <Application>Microsoft Office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Wilkinson</dc:creator>
  <cp:lastModifiedBy>Herman Kisokau</cp:lastModifiedBy>
  <cp:revision>66</cp:revision>
  <dcterms:created xsi:type="dcterms:W3CDTF">2015-10-16T07:31:18Z</dcterms:created>
  <dcterms:modified xsi:type="dcterms:W3CDTF">2022-02-21T01:28:35Z</dcterms:modified>
</cp:coreProperties>
</file>