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8" r:id="rId2"/>
    <p:sldMasterId id="2147483691" r:id="rId3"/>
  </p:sldMasterIdLst>
  <p:notesMasterIdLst>
    <p:notesMasterId r:id="rId29"/>
  </p:notesMasterIdLst>
  <p:sldIdLst>
    <p:sldId id="322" r:id="rId4"/>
    <p:sldId id="403" r:id="rId5"/>
    <p:sldId id="383" r:id="rId6"/>
    <p:sldId id="422" r:id="rId7"/>
    <p:sldId id="317" r:id="rId8"/>
    <p:sldId id="315" r:id="rId9"/>
    <p:sldId id="268" r:id="rId10"/>
    <p:sldId id="404" r:id="rId11"/>
    <p:sldId id="405" r:id="rId12"/>
    <p:sldId id="408" r:id="rId13"/>
    <p:sldId id="413" r:id="rId14"/>
    <p:sldId id="330" r:id="rId15"/>
    <p:sldId id="423" r:id="rId16"/>
    <p:sldId id="374" r:id="rId17"/>
    <p:sldId id="424" r:id="rId18"/>
    <p:sldId id="321" r:id="rId19"/>
    <p:sldId id="415" r:id="rId20"/>
    <p:sldId id="370" r:id="rId21"/>
    <p:sldId id="416" r:id="rId22"/>
    <p:sldId id="418" r:id="rId23"/>
    <p:sldId id="420" r:id="rId24"/>
    <p:sldId id="320" r:id="rId25"/>
    <p:sldId id="400" r:id="rId26"/>
    <p:sldId id="334" r:id="rId27"/>
    <p:sldId id="286" r:id="rId28"/>
  </p:sldIdLst>
  <p:sldSz cx="12192000" cy="6858000"/>
  <p:notesSz cx="7010400" cy="9296400"/>
  <p:defaultTextStyle>
    <a:defPPr>
      <a:defRPr lang="en-PG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onald Papaol" initials="DP" lastIdx="1" clrIdx="0">
    <p:extLst>
      <p:ext uri="{19B8F6BF-5375-455C-9EA6-DF929625EA0E}">
        <p15:presenceInfo xmlns:p15="http://schemas.microsoft.com/office/powerpoint/2012/main" userId="4eb5a4c4002be60f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2" autoAdjust="0"/>
    <p:restoredTop sz="94660"/>
  </p:normalViewPr>
  <p:slideViewPr>
    <p:cSldViewPr snapToGrid="0">
      <p:cViewPr varScale="1">
        <p:scale>
          <a:sx n="122" d="100"/>
          <a:sy n="122" d="100"/>
        </p:scale>
        <p:origin x="11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42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commentAuthors" Target="commentAuthors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P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09C255C8-079D-4C53-8DB4-2EC091F780E8}" type="datetimeFigureOut">
              <a:rPr lang="en-PG" smtClean="0"/>
              <a:t>22/02/2022</a:t>
            </a:fld>
            <a:endParaRPr lang="en-P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P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P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7AD83D27-553C-4E88-B6A1-C74F14E8B49D}" type="slidenum">
              <a:rPr lang="en-PG" smtClean="0"/>
              <a:t>‹#›</a:t>
            </a:fld>
            <a:endParaRPr lang="en-PG"/>
          </a:p>
        </p:txBody>
      </p:sp>
    </p:spTree>
    <p:extLst>
      <p:ext uri="{BB962C8B-B14F-4D97-AF65-F5344CB8AC3E}">
        <p14:creationId xmlns:p14="http://schemas.microsoft.com/office/powerpoint/2010/main" val="39280278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r>
              <a:rPr lang="en-GB" dirty="0"/>
              <a:t>With an access to real time – </a:t>
            </a:r>
            <a:r>
              <a:rPr lang="en-GB" dirty="0" err="1"/>
              <a:t>iFIMS</a:t>
            </a:r>
            <a:r>
              <a:rPr lang="en-GB" dirty="0"/>
              <a:t> is a tablet-based application was developed to allow vessels to e-report catch and other information such as vessel position, notices, and observer requests. Data can be lodged to fisheries authorities direct from the </a:t>
            </a:r>
            <a:r>
              <a:rPr lang="en-GB" dirty="0" err="1"/>
              <a:t>iFIMS</a:t>
            </a:r>
            <a:r>
              <a:rPr lang="en-GB" dirty="0"/>
              <a:t> portal. </a:t>
            </a:r>
          </a:p>
          <a:p>
            <a:pPr defTabSz="931774">
              <a:defRPr/>
            </a:pPr>
            <a:r>
              <a:rPr lang="en-GB" dirty="0"/>
              <a:t>Observer module allows communication between onboard observers and their onshore observer programs, supporting both observer safety and observer program integrity. </a:t>
            </a:r>
          </a:p>
          <a:p>
            <a:pPr defTabSz="931774">
              <a:defRPr/>
            </a:pPr>
            <a:r>
              <a:rPr lang="en-GB" dirty="0">
                <a:effectLst/>
              </a:rPr>
              <a:t>VDS module provides </a:t>
            </a:r>
            <a:r>
              <a:rPr lang="en-GB" dirty="0"/>
              <a:t>Agencies the VDS data displayed in FIMS is accurate – as long as the vessel is reporting its position and catch data accurately of course!  E-reporting / e – observer rep[</a:t>
            </a:r>
            <a:r>
              <a:rPr lang="en-GB" dirty="0" err="1"/>
              <a:t>orting</a:t>
            </a:r>
            <a:endParaRPr lang="en-GB" dirty="0">
              <a:effectLst/>
            </a:endParaRPr>
          </a:p>
          <a:p>
            <a:pPr defTabSz="931774">
              <a:defRPr/>
            </a:pPr>
            <a:endParaRPr lang="en-GB" dirty="0">
              <a:effectLst/>
            </a:endParaRPr>
          </a:p>
          <a:p>
            <a:pPr defTabSz="931774">
              <a:defRPr/>
            </a:pPr>
            <a:endParaRPr lang="en-GB" dirty="0">
              <a:effectLst/>
            </a:endParaRPr>
          </a:p>
          <a:p>
            <a:pPr defTabSz="931774">
              <a:defRPr/>
            </a:pPr>
            <a:endParaRPr lang="en-GB" dirty="0">
              <a:effectLst/>
            </a:endParaRPr>
          </a:p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31774"/>
            <a:fld id="{0878A2F8-4E41-0640-951A-CDBC7F4789C1}" type="slidenum">
              <a:rPr lang="en-NL">
                <a:solidFill>
                  <a:prstClr val="black"/>
                </a:solidFill>
                <a:latin typeface="Calibri" panose="020F0502020204030204"/>
              </a:rPr>
              <a:pPr defTabSz="931774"/>
              <a:t>23</a:t>
            </a:fld>
            <a:endParaRPr lang="en-NL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2882440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TitleSli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156" y="187452"/>
            <a:ext cx="11769688" cy="6483096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4AAA4-6363-4581-962D-1ACCC2D600C5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33601" y="2492376"/>
            <a:ext cx="9016999" cy="1470025"/>
          </a:xfrm>
        </p:spPr>
        <p:txBody>
          <a:bodyPr/>
          <a:lstStyle>
            <a:lvl1pPr algn="r">
              <a:defRPr sz="4400"/>
            </a:lvl1pPr>
          </a:lstStyle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3602" y="3966882"/>
            <a:ext cx="9016999" cy="1752600"/>
          </a:xfrm>
        </p:spPr>
        <p:txBody>
          <a:bodyPr>
            <a:normAutofit/>
          </a:bodyPr>
          <a:lstStyle>
            <a:lvl1pPr marL="0" indent="0" algn="r">
              <a:spcBef>
                <a:spcPts val="60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0825E-4A15-4D39-8176-1F07E904CB30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307843"/>
      </p:ext>
    </p:extLst>
  </p:cSld>
  <p:clrMapOvr>
    <a:masterClrMapping/>
  </p:clrMapOvr>
  <p:transition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183" y="186645"/>
            <a:ext cx="11769688" cy="6483096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B87DF3-8EEE-9D42-8BF9-0A92EB713802}" type="datetimeFigureOut">
              <a:rPr lang="en-US" smtClean="0"/>
              <a:pPr/>
              <a:t>2/22/2022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75DDF-8F4D-1C42-8943-174DFDC870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042272"/>
      </p:ext>
    </p:extLst>
  </p:cSld>
  <p:clrMapOvr>
    <a:masterClrMapping/>
  </p:clrMapOvr>
  <p:transition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-ContentCaptio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156" y="187452"/>
            <a:ext cx="11769688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9285" y="590550"/>
            <a:ext cx="4876800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7364" y="739589"/>
            <a:ext cx="4876800" cy="530878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39285" y="1816100"/>
            <a:ext cx="4876800" cy="3822700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B87DF3-8EEE-9D42-8BF9-0A92EB713802}" type="datetimeFigureOut">
              <a:rPr lang="en-US" smtClean="0"/>
              <a:pPr/>
              <a:t>2/22/2022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315407"/>
      </p:ext>
    </p:extLst>
  </p:cSld>
  <p:clrMapOvr>
    <a:masterClrMapping/>
  </p:clrMapOvr>
  <p:transition>
    <p:dissolv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-PictureCaptio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636" y="187452"/>
            <a:ext cx="11382208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1600" y="533400"/>
            <a:ext cx="5969000" cy="1252538"/>
          </a:xfrm>
        </p:spPr>
        <p:txBody>
          <a:bodyPr anchor="b"/>
          <a:lstStyle>
            <a:lvl1pPr algn="l">
              <a:defRPr sz="3600" b="0"/>
            </a:lvl1pPr>
          </a:lstStyle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81499" y="1828800"/>
            <a:ext cx="5966052" cy="3810000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181499" y="6288742"/>
            <a:ext cx="2516716" cy="365125"/>
          </a:xfrm>
        </p:spPr>
        <p:txBody>
          <a:bodyPr/>
          <a:lstStyle/>
          <a:p>
            <a:fld id="{DEB87DF3-8EEE-9D42-8BF9-0A92EB713802}" type="datetimeFigureOut">
              <a:rPr lang="en-US" smtClean="0"/>
              <a:pPr/>
              <a:t>2/22/2022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823200" y="6288742"/>
            <a:ext cx="3567953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75DDF-8F4D-1C42-8943-174DFDC870E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flipH="1">
            <a:off x="251005" y="179292"/>
            <a:ext cx="4374783" cy="6483096"/>
          </a:xfrm>
          <a:prstGeom prst="round1Rect">
            <a:avLst>
              <a:gd name="adj" fmla="val 17325"/>
            </a:avLst>
          </a:prstGeom>
          <a:blipFill dpi="0" rotWithShape="0">
            <a:blip r:embed="rId3"/>
            <a:srcRect/>
            <a:stretch>
              <a:fillRect/>
            </a:stretch>
          </a:blipFill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Drag picture to placeholder or click icon to add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204543656"/>
      </p:ext>
    </p:extLst>
  </p:cSld>
  <p:clrMapOvr>
    <a:masterClrMapping/>
  </p:clrMapOvr>
  <p:transition>
    <p:dissolv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Overlay-PictureCaption-Extra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156" y="187452"/>
            <a:ext cx="11769688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1271" y="533400"/>
            <a:ext cx="4876800" cy="1252538"/>
          </a:xfrm>
        </p:spPr>
        <p:txBody>
          <a:bodyPr anchor="b"/>
          <a:lstStyle>
            <a:lvl1pPr algn="l">
              <a:defRPr sz="3600" b="0"/>
            </a:lvl1pPr>
          </a:lstStyle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flipH="1">
            <a:off x="794871" y="1600200"/>
            <a:ext cx="4876800" cy="3657601"/>
          </a:xfrm>
          <a:prstGeom prst="ellipse">
            <a:avLst/>
          </a:prstGeom>
          <a:blipFill dpi="0" rotWithShape="0">
            <a:blip r:embed="rId3" cstate="print"/>
            <a:srcRect/>
            <a:stretch>
              <a:fillRect/>
            </a:stretch>
          </a:blipFill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0549" y="1828800"/>
            <a:ext cx="4876800" cy="3810000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08001" y="6288742"/>
            <a:ext cx="2486833" cy="365125"/>
          </a:xfrm>
        </p:spPr>
        <p:txBody>
          <a:bodyPr/>
          <a:lstStyle/>
          <a:p>
            <a:fld id="{DEB87DF3-8EEE-9D42-8BF9-0A92EB713802}" type="datetimeFigureOut">
              <a:rPr lang="en-US" smtClean="0"/>
              <a:pPr/>
              <a:t>2/22/2022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434418" y="6288742"/>
            <a:ext cx="6956735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75DDF-8F4D-1C42-8943-174DFDC870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7828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Overlay-PictureCaption-Extra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156" y="187452"/>
            <a:ext cx="11769688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7385" y="3778624"/>
            <a:ext cx="10080687" cy="1102658"/>
          </a:xfrm>
        </p:spPr>
        <p:txBody>
          <a:bodyPr anchor="b"/>
          <a:lstStyle>
            <a:lvl1pPr algn="l">
              <a:defRPr sz="3600" b="0"/>
            </a:lvl1pPr>
          </a:lstStyle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flipH="1">
            <a:off x="1162112" y="762000"/>
            <a:ext cx="9903635" cy="2989730"/>
          </a:xfrm>
          <a:prstGeom prst="roundRect">
            <a:avLst>
              <a:gd name="adj" fmla="val 7476"/>
            </a:avLst>
          </a:prstGeom>
          <a:blipFill dpi="0" rotWithShape="0">
            <a:blip r:embed="rId3"/>
            <a:srcRect/>
            <a:stretch>
              <a:fillRect/>
            </a:stretch>
          </a:blipFill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7380" y="4827494"/>
            <a:ext cx="10079969" cy="1220881"/>
          </a:xfrm>
        </p:spPr>
        <p:txBody>
          <a:bodyPr>
            <a:normAutofit/>
          </a:bodyPr>
          <a:lstStyle>
            <a:lvl1pPr marL="0" indent="0">
              <a:spcBef>
                <a:spcPts val="3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08001" y="6288742"/>
            <a:ext cx="2486833" cy="365125"/>
          </a:xfrm>
        </p:spPr>
        <p:txBody>
          <a:bodyPr/>
          <a:lstStyle/>
          <a:p>
            <a:fld id="{DEB87DF3-8EEE-9D42-8BF9-0A92EB713802}" type="datetimeFigureOut">
              <a:rPr lang="en-US" smtClean="0"/>
              <a:pPr/>
              <a:t>2/22/2022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434418" y="6288742"/>
            <a:ext cx="6956735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75DDF-8F4D-1C42-8943-174DFDC870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9828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183" y="186645"/>
            <a:ext cx="11769688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B87DF3-8EEE-9D42-8BF9-0A92EB713802}" type="datetimeFigureOut">
              <a:rPr lang="en-US" smtClean="0"/>
              <a:pPr/>
              <a:t>2/22/2022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75DDF-8F4D-1C42-8943-174DFDC870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377081"/>
      </p:ext>
    </p:extLst>
  </p:cSld>
  <p:clrMapOvr>
    <a:masterClrMapping/>
  </p:clrMapOvr>
  <p:transition>
    <p:dissolv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183" y="186645"/>
            <a:ext cx="11769688" cy="6483096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71529" y="779463"/>
            <a:ext cx="1810871" cy="5268912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39283" y="779465"/>
            <a:ext cx="8227484" cy="5268911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B87DF3-8EEE-9D42-8BF9-0A92EB713802}" type="datetimeFigureOut">
              <a:rPr lang="en-US" smtClean="0"/>
              <a:pPr/>
              <a:t>2/22/2022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75DDF-8F4D-1C42-8943-174DFDC870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163250"/>
      </p:ext>
    </p:extLst>
  </p:cSld>
  <p:clrMapOvr>
    <a:masterClrMapping/>
  </p:clrMapOvr>
  <p:transition>
    <p:dissolv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383E5A-6CD6-4648-8A28-B7D757E421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C830E73-AA7D-B347-9F56-08B750B34F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51592-5912-D14D-909D-2DEF99C928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04760-C214-DB44-B27F-26A1E1075BC2}" type="datetimeFigureOut">
              <a:rPr lang="en-NL" smtClean="0"/>
              <a:t>02/22/2022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89579A-3B79-FA4A-86B5-436C49DC3C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AC64EB-3AEB-D94D-AD4C-441B7645E2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4494B-CB24-934D-89EB-0FD3B9E4F50E}" type="slidenum">
              <a:rPr lang="en-NL" smtClean="0"/>
              <a:t>‹#›</a:t>
            </a:fld>
            <a:endParaRPr lang="en-NL"/>
          </a:p>
        </p:txBody>
      </p:sp>
      <p:pic>
        <p:nvPicPr>
          <p:cNvPr id="8" name="Picture 7" descr="PNGFIA_LOGO_300px">
            <a:extLst>
              <a:ext uri="{FF2B5EF4-FFF2-40B4-BE49-F238E27FC236}">
                <a16:creationId xmlns:a16="http://schemas.microsoft.com/office/drawing/2014/main" id="{DDFB3DE1-1D85-8D48-8C2A-B5C0C40DA565}"/>
              </a:ext>
            </a:extLst>
          </p:cNvPr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8040" y="353369"/>
            <a:ext cx="1191519" cy="97905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623210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3A1F7D-A1B9-9F43-8471-FA3F544A54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0E29C2-12FB-C74F-9E31-C5D4833724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6B694D-1833-CB4C-9681-6641EBB2D2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04760-C214-DB44-B27F-26A1E1075BC2}" type="datetimeFigureOut">
              <a:rPr lang="en-NL" smtClean="0"/>
              <a:t>02/22/2022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9B7635-131E-FD4B-BF28-1770BCA67F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BA085E-6119-F94F-A543-F34D774AEB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4494B-CB24-934D-89EB-0FD3B9E4F50E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6580614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967C7E-D2CA-094E-82DF-355980022A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E12A6A-4FDF-1649-A284-5F3B7CF0F3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76A982-ACF5-1B43-81B5-817F7D9843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04760-C214-DB44-B27F-26A1E1075BC2}" type="datetimeFigureOut">
              <a:rPr lang="en-NL" smtClean="0"/>
              <a:t>02/22/2022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9FC7D4-003A-DA42-AD64-1B7E373D67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9727EA-3187-394B-B0F6-BB1DCB830D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4494B-CB24-934D-89EB-0FD3B9E4F50E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4987932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183" y="186645"/>
            <a:ext cx="11769688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B87DF3-8EEE-9D42-8BF9-0A92EB713802}" type="datetimeFigureOut">
              <a:rPr lang="en-US" smtClean="0"/>
              <a:pPr/>
              <a:t>2/22/2022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75DDF-8F4D-1C42-8943-174DFDC870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574835"/>
      </p:ext>
    </p:extLst>
  </p:cSld>
  <p:clrMapOvr>
    <a:masterClrMapping/>
  </p:clrMapOvr>
  <p:transition>
    <p:dissolv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662C6B-BA1A-F546-8531-7AD181572A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AC6873-EB7A-AB49-9473-8BA95FDEC4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FEDC65-A767-0247-B7EF-D5CE641B66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821111-0556-B74C-A405-59CF27BE2B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04760-C214-DB44-B27F-26A1E1075BC2}" type="datetimeFigureOut">
              <a:rPr lang="en-NL" smtClean="0"/>
              <a:t>02/22/2022</a:t>
            </a:fld>
            <a:endParaRPr lang="en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CEAA3B-651C-5E4D-BFCB-497B541CDA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5D4502-039F-834D-A865-D64580C842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4494B-CB24-934D-89EB-0FD3B9E4F50E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5561356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728C5-4675-514F-B7BF-9B6392FCCD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91D1B4-5515-E741-AB83-7F4B77ED5E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9EA6FD-A638-984E-94A6-972C9E0DBB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90DFB6-5CE2-E148-8AF7-B8BE8F5D87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2BBB77-A13D-0846-9270-009E6200DD0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8DFF8C0-7C7A-AD4B-8FB5-D952DC93B6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04760-C214-DB44-B27F-26A1E1075BC2}" type="datetimeFigureOut">
              <a:rPr lang="en-NL" smtClean="0"/>
              <a:t>02/22/2022</a:t>
            </a:fld>
            <a:endParaRPr lang="en-NL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D1F892B-B445-DD49-91A0-323A9D71F2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4B22FE9-DE95-C049-9D22-8CED5448B7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4494B-CB24-934D-89EB-0FD3B9E4F50E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7691088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FE9DD4-4215-8547-B9C5-0FCC811D82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7161F2-8FCA-D247-8474-543D5637FF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04760-C214-DB44-B27F-26A1E1075BC2}" type="datetimeFigureOut">
              <a:rPr lang="en-NL" smtClean="0"/>
              <a:t>02/22/2022</a:t>
            </a:fld>
            <a:endParaRPr lang="en-N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68A453-A6F3-9D4F-A4E7-E308349AB9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17FA254-4858-A544-A249-EB0A38AC7B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4494B-CB24-934D-89EB-0FD3B9E4F50E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72387729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AB9435-022D-4A4C-A26E-2C2AF38337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04760-C214-DB44-B27F-26A1E1075BC2}" type="datetimeFigureOut">
              <a:rPr lang="en-NL" smtClean="0"/>
              <a:t>02/22/2022</a:t>
            </a:fld>
            <a:endParaRPr lang="en-N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9A47CA7-DB80-FE42-BE87-185206BCC1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A65F5D-A762-A049-8DCB-C5367A875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4494B-CB24-934D-89EB-0FD3B9E4F50E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93593148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7C0082-67EF-E144-8C2B-76D3293F4A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FA06B8-FD7B-DD42-8408-66DC8DE6BE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6A80EB-F4B5-0044-8470-29360BDBB9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3A9CD2-EDF2-C548-9E2B-D26249D2DC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04760-C214-DB44-B27F-26A1E1075BC2}" type="datetimeFigureOut">
              <a:rPr lang="en-NL" smtClean="0"/>
              <a:t>02/22/2022</a:t>
            </a:fld>
            <a:endParaRPr lang="en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0C0688-1E98-0E46-BD7B-8CD07DDB7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4E8635-6965-3449-878C-B726482EE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4494B-CB24-934D-89EB-0FD3B9E4F50E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4470762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039A6-D4DC-6A4E-9AC5-43577EFC4E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A0A5E39-426F-C941-AB15-8DAD882BDD7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6D9818-54DD-2F4A-A973-A5AF4964BC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3F0BCA-E99C-2048-ABD7-5DBF4470A7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04760-C214-DB44-B27F-26A1E1075BC2}" type="datetimeFigureOut">
              <a:rPr lang="en-NL" smtClean="0"/>
              <a:t>02/22/2022</a:t>
            </a:fld>
            <a:endParaRPr lang="en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051C93-3EC8-3B41-A219-D82D7930FE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CC6C98-C173-4D42-89DD-CC8568E7F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4494B-CB24-934D-89EB-0FD3B9E4F50E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60223392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E5202F-24FB-6349-9AE6-92024703ED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781D43C-682F-D04A-AA5F-57194CCC00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5C40D0-2F4A-A544-A8B4-33533C17A2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04760-C214-DB44-B27F-26A1E1075BC2}" type="datetimeFigureOut">
              <a:rPr lang="en-NL" smtClean="0"/>
              <a:t>02/22/2022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F9B0F0-E020-F749-8823-F6EDAE4BB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B11F23-67BC-624A-959D-71CF844128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4494B-CB24-934D-89EB-0FD3B9E4F50E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73447734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C4CB195-7824-3F49-941F-50DDCD84BC7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B7027F-9170-8941-A08F-6069642DAE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07DB59-0067-4B4C-914E-44C35208BA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04760-C214-DB44-B27F-26A1E1075BC2}" type="datetimeFigureOut">
              <a:rPr lang="en-NL" smtClean="0"/>
              <a:t>02/22/2022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DA160D-8E20-2D45-A7AC-8A8B757C69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6BDA6E-B5C7-C444-B900-27412BE4EA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4494B-CB24-934D-89EB-0FD3B9E4F50E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83707264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46C31-7A7C-604A-8002-13EADB3A364A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6E892-D37C-1A46-8330-E093E17629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50754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46C31-7A7C-604A-8002-13EADB3A364A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6E892-D37C-1A46-8330-E093E17629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4976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SectionHeade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156" y="187452"/>
            <a:ext cx="11769688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9285" y="2591361"/>
            <a:ext cx="10111316" cy="1362075"/>
          </a:xfrm>
        </p:spPr>
        <p:txBody>
          <a:bodyPr anchor="b" anchorCtr="0">
            <a:noAutofit/>
          </a:bodyPr>
          <a:lstStyle>
            <a:lvl1pPr algn="l">
              <a:defRPr sz="4400" b="1" cap="none" baseline="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39285" y="3950355"/>
            <a:ext cx="10111316" cy="1500187"/>
          </a:xfrm>
        </p:spPr>
        <p:txBody>
          <a:bodyPr anchor="t" anchorCtr="0"/>
          <a:lstStyle>
            <a:lvl1pPr marL="0" indent="0" algn="l">
              <a:spcBef>
                <a:spcPts val="600"/>
              </a:spcBef>
              <a:buNone/>
              <a:defRPr sz="20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0825E-4A15-4D39-8176-1F07E904CB30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4AAA4-6363-4581-962D-1ACCC2D600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271241"/>
      </p:ext>
    </p:extLst>
  </p:cSld>
  <p:clrMapOvr>
    <a:masterClrMapping/>
  </p:clrMapOvr>
  <p:transition>
    <p:dissolv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46C31-7A7C-604A-8002-13EADB3A364A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6E892-D37C-1A46-8330-E093E17629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92128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46C31-7A7C-604A-8002-13EADB3A364A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6E892-D37C-1A46-8330-E093E17629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43649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46C31-7A7C-604A-8002-13EADB3A364A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6E892-D37C-1A46-8330-E093E17629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89813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46C31-7A7C-604A-8002-13EADB3A364A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6E892-D37C-1A46-8330-E093E17629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42348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46C31-7A7C-604A-8002-13EADB3A364A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6E892-D37C-1A46-8330-E093E17629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61779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46C31-7A7C-604A-8002-13EADB3A364A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6E892-D37C-1A46-8330-E093E17629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46517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46C31-7A7C-604A-8002-13EADB3A364A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6E892-D37C-1A46-8330-E093E17629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49039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46C31-7A7C-604A-8002-13EADB3A364A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6E892-D37C-1A46-8330-E093E17629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97053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46C31-7A7C-604A-8002-13EADB3A364A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6E892-D37C-1A46-8330-E093E17629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4053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183" y="186645"/>
            <a:ext cx="11769688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39283" y="1828800"/>
            <a:ext cx="4876800" cy="42195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51388" y="1828800"/>
            <a:ext cx="4876800" cy="42195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B87DF3-8EEE-9D42-8BF9-0A92EB713802}" type="datetimeFigureOut">
              <a:rPr lang="en-US" smtClean="0"/>
              <a:pPr/>
              <a:t>2/22/2022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75DDF-8F4D-1C42-8943-174DFDC870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313177"/>
      </p:ext>
    </p:extLst>
  </p:cSld>
  <p:clrMapOvr>
    <a:masterClrMapping/>
  </p:clrMapOvr>
  <p:transition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183" y="186645"/>
            <a:ext cx="11769688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9285" y="381000"/>
            <a:ext cx="10111316" cy="1044388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39284" y="1438835"/>
            <a:ext cx="4876800" cy="789828"/>
          </a:xfrm>
        </p:spPr>
        <p:txBody>
          <a:bodyPr anchor="b">
            <a:noAutofit/>
          </a:bodyPr>
          <a:lstStyle>
            <a:lvl1pPr marL="0" indent="0" algn="ctr">
              <a:lnSpc>
                <a:spcPts val="3000"/>
              </a:lnSpc>
              <a:spcBef>
                <a:spcPts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39284" y="2362200"/>
            <a:ext cx="4876800" cy="36861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73800" y="1438835"/>
            <a:ext cx="4876800" cy="789828"/>
          </a:xfrm>
        </p:spPr>
        <p:txBody>
          <a:bodyPr anchor="b">
            <a:noAutofit/>
          </a:bodyPr>
          <a:lstStyle>
            <a:lvl1pPr marL="0" indent="0" algn="ctr">
              <a:lnSpc>
                <a:spcPts val="3000"/>
              </a:lnSpc>
              <a:spcBef>
                <a:spcPts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73800" y="2362200"/>
            <a:ext cx="4876800" cy="36861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B87DF3-8EEE-9D42-8BF9-0A92EB713802}" type="datetimeFigureOut">
              <a:rPr lang="en-US" smtClean="0"/>
              <a:pPr/>
              <a:t>2/22/2022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75DDF-8F4D-1C42-8943-174DFDC870E5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>
            <a:off x="1165413" y="2286000"/>
            <a:ext cx="4750671" cy="158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6421120" y="2286000"/>
            <a:ext cx="4754880" cy="158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165413" y="2286000"/>
            <a:ext cx="4750671" cy="158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6421120" y="2286000"/>
            <a:ext cx="4754880" cy="158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3417520"/>
      </p:ext>
    </p:extLst>
  </p:cSld>
  <p:clrMapOvr>
    <a:masterClrMapping/>
  </p:clrMapOvr>
  <p:transition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t, Top and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183" y="186645"/>
            <a:ext cx="11769688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39283" y="1828801"/>
            <a:ext cx="10113435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B87DF3-8EEE-9D42-8BF9-0A92EB713802}" type="datetimeFigureOut">
              <a:rPr lang="en-US" smtClean="0"/>
              <a:pPr/>
              <a:t>2/22/2022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75DDF-8F4D-1C42-8943-174DFDC870E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Content Placeholder 2"/>
          <p:cNvSpPr>
            <a:spLocks noGrp="1"/>
          </p:cNvSpPr>
          <p:nvPr>
            <p:ph sz="half" idx="13"/>
          </p:nvPr>
        </p:nvSpPr>
        <p:spPr>
          <a:xfrm>
            <a:off x="1039283" y="3991816"/>
            <a:ext cx="10113435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177102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183" y="186645"/>
            <a:ext cx="11769688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1271" y="1828801"/>
            <a:ext cx="48768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B87DF3-8EEE-9D42-8BF9-0A92EB713802}" type="datetimeFigureOut">
              <a:rPr lang="en-US" smtClean="0"/>
              <a:pPr/>
              <a:t>2/22/2022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75DDF-8F4D-1C42-8943-174DFDC870E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Content Placeholder 2"/>
          <p:cNvSpPr>
            <a:spLocks noGrp="1"/>
          </p:cNvSpPr>
          <p:nvPr>
            <p:ph sz="half" idx="13"/>
          </p:nvPr>
        </p:nvSpPr>
        <p:spPr>
          <a:xfrm>
            <a:off x="6281271" y="3991816"/>
            <a:ext cx="48768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4"/>
          </p:nvPr>
        </p:nvSpPr>
        <p:spPr>
          <a:xfrm>
            <a:off x="1039283" y="1828800"/>
            <a:ext cx="4876800" cy="42195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713412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183" y="186645"/>
            <a:ext cx="11769688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B87DF3-8EEE-9D42-8BF9-0A92EB713802}" type="datetimeFigureOut">
              <a:rPr lang="en-US" smtClean="0"/>
              <a:pPr/>
              <a:t>2/22/2022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75DDF-8F4D-1C42-8943-174DFDC870E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sz="half" idx="14"/>
          </p:nvPr>
        </p:nvSpPr>
        <p:spPr>
          <a:xfrm>
            <a:off x="1039284" y="1828801"/>
            <a:ext cx="48768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dirty="0"/>
          </a:p>
        </p:txBody>
      </p:sp>
      <p:sp>
        <p:nvSpPr>
          <p:cNvPr id="13" name="Content Placeholder 2"/>
          <p:cNvSpPr>
            <a:spLocks noGrp="1"/>
          </p:cNvSpPr>
          <p:nvPr>
            <p:ph sz="half" idx="15"/>
          </p:nvPr>
        </p:nvSpPr>
        <p:spPr>
          <a:xfrm>
            <a:off x="1039284" y="3991816"/>
            <a:ext cx="48768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dirty="0"/>
          </a:p>
        </p:txBody>
      </p:sp>
      <p:sp>
        <p:nvSpPr>
          <p:cNvPr id="14" name="Content Placeholder 2"/>
          <p:cNvSpPr>
            <a:spLocks noGrp="1"/>
          </p:cNvSpPr>
          <p:nvPr>
            <p:ph sz="half" idx="1"/>
          </p:nvPr>
        </p:nvSpPr>
        <p:spPr>
          <a:xfrm>
            <a:off x="6281271" y="1828801"/>
            <a:ext cx="48768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dirty="0"/>
          </a:p>
        </p:txBody>
      </p:sp>
      <p:sp>
        <p:nvSpPr>
          <p:cNvPr id="15" name="Content Placeholder 2"/>
          <p:cNvSpPr>
            <a:spLocks noGrp="1"/>
          </p:cNvSpPr>
          <p:nvPr>
            <p:ph sz="half" idx="13"/>
          </p:nvPr>
        </p:nvSpPr>
        <p:spPr>
          <a:xfrm>
            <a:off x="6281271" y="3991816"/>
            <a:ext cx="48768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995291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183" y="186645"/>
            <a:ext cx="11769688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B87DF3-8EEE-9D42-8BF9-0A92EB713802}" type="datetimeFigureOut">
              <a:rPr lang="en-US" smtClean="0"/>
              <a:pPr/>
              <a:t>2/22/2022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75DDF-8F4D-1C42-8943-174DFDC870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035550"/>
      </p:ext>
    </p:extLst>
  </p:cSld>
  <p:clrMapOvr>
    <a:masterClrMapping/>
  </p:clrMapOvr>
  <p:transition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 Diagonal Corner Rectangle 7"/>
          <p:cNvSpPr/>
          <p:nvPr/>
        </p:nvSpPr>
        <p:spPr>
          <a:xfrm>
            <a:off x="252943" y="189708"/>
            <a:ext cx="11686116" cy="6478587"/>
          </a:xfrm>
          <a:prstGeom prst="round2DiagRect">
            <a:avLst>
              <a:gd name="adj1" fmla="val 9416"/>
              <a:gd name="adj2" fmla="val 0"/>
            </a:avLst>
          </a:prstGeom>
          <a:gradFill>
            <a:gsLst>
              <a:gs pos="17000">
                <a:schemeClr val="bg2"/>
              </a:gs>
              <a:gs pos="100000">
                <a:schemeClr val="tx2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80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39285" y="381000"/>
            <a:ext cx="10111316" cy="104438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39285" y="1828800"/>
            <a:ext cx="10111316" cy="42089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08001" y="6288742"/>
            <a:ext cx="25167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DEB87DF3-8EEE-9D42-8BF9-0A92EB713802}" type="datetimeFigureOut">
              <a:rPr lang="en-US" smtClean="0"/>
              <a:pPr/>
              <a:t>2/22/2022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06153" y="6288742"/>
            <a:ext cx="6985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05882" y="219636"/>
            <a:ext cx="6574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75C75DDF-8F4D-1C42-8943-174DFDC870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3628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ransition>
    <p:dissolve/>
  </p:transition>
  <p:txStyles>
    <p:titleStyle>
      <a:lvl1pPr algn="l" defTabSz="914400" rtl="0" eaLnBrk="1" latinLnBrk="0" hangingPunct="1">
        <a:spcBef>
          <a:spcPct val="0"/>
        </a:spcBef>
        <a:buNone/>
        <a:defRPr sz="38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82575" indent="-282575" algn="l" defTabSz="914400" rtl="0" eaLnBrk="1" latinLnBrk="0" hangingPunct="1">
        <a:spcBef>
          <a:spcPts val="2000"/>
        </a:spcBef>
        <a:buFont typeface="Wingdings 2" pitchFamily="18" charset="2"/>
        <a:buChar char=""/>
        <a:defRPr sz="2200" kern="1200">
          <a:solidFill>
            <a:schemeClr val="bg1"/>
          </a:solidFill>
          <a:latin typeface="+mn-lt"/>
          <a:ea typeface="+mn-ea"/>
          <a:cs typeface="+mn-cs"/>
        </a:defRPr>
      </a:lvl1pPr>
      <a:lvl2pPr marL="577850" indent="-295275" algn="l" defTabSz="914400" rtl="0" eaLnBrk="1" latinLnBrk="0" hangingPunct="1">
        <a:spcBef>
          <a:spcPts val="600"/>
        </a:spcBef>
        <a:buFont typeface="Wingdings 2" pitchFamily="18" charset="2"/>
        <a:buChar char=""/>
        <a:defRPr sz="2000" kern="1200">
          <a:solidFill>
            <a:schemeClr val="bg1"/>
          </a:solidFill>
          <a:latin typeface="+mn-lt"/>
          <a:ea typeface="+mn-ea"/>
          <a:cs typeface="+mn-cs"/>
        </a:defRPr>
      </a:lvl2pPr>
      <a:lvl3pPr marL="860425" indent="-282575" algn="l" defTabSz="914400" rtl="0" eaLnBrk="1" latinLnBrk="0" hangingPunct="1">
        <a:spcBef>
          <a:spcPts val="600"/>
        </a:spcBef>
        <a:buFont typeface="Wingdings 2" pitchFamily="18" charset="2"/>
        <a:buChar char=""/>
        <a:defRPr sz="1800" kern="1200">
          <a:solidFill>
            <a:schemeClr val="bg1"/>
          </a:solidFill>
          <a:latin typeface="+mn-lt"/>
          <a:ea typeface="+mn-ea"/>
          <a:cs typeface="+mn-cs"/>
        </a:defRPr>
      </a:lvl3pPr>
      <a:lvl4pPr marL="1143000" indent="-282575" algn="l" defTabSz="914400" rtl="0" eaLnBrk="1" latinLnBrk="0" hangingPunct="1">
        <a:spcBef>
          <a:spcPts val="600"/>
        </a:spcBef>
        <a:buFont typeface="Wingdings 2" pitchFamily="18" charset="2"/>
        <a:buChar char="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1425575" indent="-282575" algn="l" defTabSz="914400" rtl="0" eaLnBrk="1" latinLnBrk="0" hangingPunct="1">
        <a:spcBef>
          <a:spcPts val="600"/>
        </a:spcBef>
        <a:buFont typeface="Wingdings 2" pitchFamily="18" charset="2"/>
        <a:buChar char="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1711325" indent="-288925" algn="l" defTabSz="914400" rtl="0" eaLnBrk="1" latinLnBrk="0" hangingPunct="1">
        <a:spcBef>
          <a:spcPct val="20000"/>
        </a:spcBef>
        <a:buFont typeface="Wingdings 2" pitchFamily="18" charset="2"/>
        <a:buChar char=""/>
        <a:defRPr lang="en-US" sz="1800" kern="1200" dirty="0" smtClean="0">
          <a:solidFill>
            <a:schemeClr val="bg1"/>
          </a:solidFill>
          <a:latin typeface="+mn-lt"/>
          <a:ea typeface="+mn-ea"/>
          <a:cs typeface="+mn-cs"/>
        </a:defRPr>
      </a:lvl6pPr>
      <a:lvl7pPr marL="2000250" indent="-288925" algn="l" defTabSz="914400" rtl="0" eaLnBrk="1" latinLnBrk="0" hangingPunct="1">
        <a:spcBef>
          <a:spcPct val="20000"/>
        </a:spcBef>
        <a:buFont typeface="Wingdings 2" pitchFamily="18" charset="2"/>
        <a:buChar char=""/>
        <a:defRPr lang="en-US" sz="1800" kern="1200" dirty="0" smtClean="0">
          <a:solidFill>
            <a:schemeClr val="bg1"/>
          </a:solidFill>
          <a:latin typeface="+mn-lt"/>
          <a:ea typeface="+mn-ea"/>
          <a:cs typeface="+mn-cs"/>
        </a:defRPr>
      </a:lvl7pPr>
      <a:lvl8pPr marL="2290763" indent="-288925" algn="l" defTabSz="914400" rtl="0" eaLnBrk="1" latinLnBrk="0" hangingPunct="1">
        <a:spcBef>
          <a:spcPct val="20000"/>
        </a:spcBef>
        <a:buFont typeface="Wingdings 2" pitchFamily="18" charset="2"/>
        <a:buChar char=""/>
        <a:defRPr lang="en-US" sz="1800" kern="1200" dirty="0" smtClean="0">
          <a:solidFill>
            <a:schemeClr val="bg1"/>
          </a:solidFill>
          <a:latin typeface="+mn-lt"/>
          <a:ea typeface="+mn-ea"/>
          <a:cs typeface="+mn-cs"/>
        </a:defRPr>
      </a:lvl8pPr>
      <a:lvl9pPr marL="2571750" indent="-288925" algn="l" defTabSz="914400" rtl="0" eaLnBrk="1" latinLnBrk="0" hangingPunct="1">
        <a:spcBef>
          <a:spcPct val="20000"/>
        </a:spcBef>
        <a:buFont typeface="Wingdings 2" pitchFamily="18" charset="2"/>
        <a:buChar char=""/>
        <a:defRPr lang="en-US" sz="1800" kern="1200" dirty="0">
          <a:solidFill>
            <a:schemeClr val="bg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1E4D7FD-3502-6044-B84F-6863DF0DF2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C0C367-8A91-9748-8807-0E080D33CA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C59D1F-E6BE-EF46-B51A-AD560A3726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504760-C214-DB44-B27F-26A1E1075BC2}" type="datetimeFigureOut">
              <a:rPr lang="en-NL" smtClean="0"/>
              <a:t>02/22/2022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71B735-C7DD-1B45-849C-C3E05287B2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32736F-707D-0244-AD7C-71114E8254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54494B-CB24-934D-89EB-0FD3B9E4F50E}" type="slidenum">
              <a:rPr lang="en-NL" smtClean="0"/>
              <a:t>‹#›</a:t>
            </a:fld>
            <a:endParaRPr lang="en-NL"/>
          </a:p>
        </p:txBody>
      </p:sp>
      <p:pic>
        <p:nvPicPr>
          <p:cNvPr id="7" name="Picture 6" descr="PNGFIA_LOGO_300px">
            <a:extLst>
              <a:ext uri="{FF2B5EF4-FFF2-40B4-BE49-F238E27FC236}">
                <a16:creationId xmlns:a16="http://schemas.microsoft.com/office/drawing/2014/main" id="{9A8212CE-1800-D74A-9EF5-957AB70076EB}"/>
              </a:ext>
            </a:extLst>
          </p:cNvPr>
          <p:cNvPicPr/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8328" y="418029"/>
            <a:ext cx="1190944" cy="11022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44819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846C31-7A7C-604A-8002-13EADB3A364A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66E892-D37C-1A46-8330-E093E17629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768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jpeg"/><Relationship Id="rId3" Type="http://schemas.openxmlformats.org/officeDocument/2006/relationships/image" Target="../media/image22.png"/><Relationship Id="rId7" Type="http://schemas.openxmlformats.org/officeDocument/2006/relationships/image" Target="../media/image26.jpe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5.jpeg"/><Relationship Id="rId11" Type="http://schemas.openxmlformats.org/officeDocument/2006/relationships/image" Target="../media/image30.jpe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jpeg"/><Relationship Id="rId9" Type="http://schemas.openxmlformats.org/officeDocument/2006/relationships/image" Target="../media/image28.jpeg"/><Relationship Id="rId14" Type="http://schemas.openxmlformats.org/officeDocument/2006/relationships/image" Target="../media/image3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0.xml"/><Relationship Id="rId4" Type="http://schemas.openxmlformats.org/officeDocument/2006/relationships/hyperlink" Target="mailto:spokajam2@gmail.com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9.png"/><Relationship Id="rId7" Type="http://schemas.openxmlformats.org/officeDocument/2006/relationships/image" Target="../media/image17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37042" y="193767"/>
            <a:ext cx="8717916" cy="6494417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10000"/>
              </a:lnSpc>
              <a:spcBef>
                <a:spcPts val="600"/>
              </a:spcBef>
              <a:buNone/>
            </a:pPr>
            <a:r>
              <a:rPr lang="en-US" sz="1400" b="1" i="1" dirty="0"/>
              <a:t>National Tuna Industry Consultation Meeting</a:t>
            </a:r>
          </a:p>
          <a:p>
            <a:pPr marL="0" indent="0" algn="ctr">
              <a:lnSpc>
                <a:spcPct val="110000"/>
              </a:lnSpc>
              <a:spcBef>
                <a:spcPts val="600"/>
              </a:spcBef>
              <a:buNone/>
            </a:pPr>
            <a:r>
              <a:rPr lang="en-US" sz="1400" b="1" i="1" dirty="0"/>
              <a:t> </a:t>
            </a:r>
            <a:r>
              <a:rPr lang="en-US" sz="1200" b="1" i="1" dirty="0"/>
              <a:t>23 – 24 February 2022, Hilton Hotel, Port Moresby</a:t>
            </a:r>
            <a:endParaRPr lang="en-US" sz="1400" b="1" i="1" dirty="0"/>
          </a:p>
          <a:p>
            <a:pPr marL="0" indent="0" algn="ctr">
              <a:lnSpc>
                <a:spcPct val="110000"/>
              </a:lnSpc>
              <a:spcBef>
                <a:spcPts val="600"/>
              </a:spcBef>
              <a:buNone/>
            </a:pPr>
            <a:r>
              <a:rPr lang="en-US" sz="1800" b="1" i="1" dirty="0"/>
              <a:t>Theme:  “Holistic Tuna Fisheries Development. How do we do it”</a:t>
            </a:r>
          </a:p>
          <a:p>
            <a:pPr marL="0" indent="0" algn="ctr">
              <a:lnSpc>
                <a:spcPct val="110000"/>
              </a:lnSpc>
              <a:spcBef>
                <a:spcPts val="600"/>
              </a:spcBef>
              <a:buNone/>
            </a:pPr>
            <a:r>
              <a:rPr lang="en-US" sz="2300" b="1" i="1" dirty="0"/>
              <a:t>Topic:  “A Re-look at the Growth of the Fishing &amp; Processing Industry”</a:t>
            </a:r>
          </a:p>
          <a:p>
            <a:pPr marL="0" indent="0" algn="ctr">
              <a:spcBef>
                <a:spcPts val="600"/>
              </a:spcBef>
              <a:buNone/>
            </a:pPr>
            <a:endParaRPr lang="en-US" sz="16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spcBef>
                <a:spcPts val="600"/>
              </a:spcBef>
              <a:buNone/>
            </a:pPr>
            <a:r>
              <a:rPr lang="en-US" sz="1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Sylvester Pokajam </a:t>
            </a:r>
            <a:r>
              <a:rPr lang="en-US" sz="1600" b="1" i="1" dirty="0"/>
              <a:t> | </a:t>
            </a:r>
            <a:r>
              <a:rPr lang="en-US" sz="1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President and Chairman FIA PNG Inc.,</a:t>
            </a:r>
            <a:endParaRPr lang="en-US" sz="36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D84F334-7C96-423D-A345-9E111A21E7F0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139"/>
          <a:stretch/>
        </p:blipFill>
        <p:spPr bwMode="auto">
          <a:xfrm>
            <a:off x="1998138" y="2415652"/>
            <a:ext cx="8195723" cy="416195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 descr="PNGFIA_LOGO_300px">
            <a:extLst>
              <a:ext uri="{FF2B5EF4-FFF2-40B4-BE49-F238E27FC236}">
                <a16:creationId xmlns:a16="http://schemas.microsoft.com/office/drawing/2014/main" id="{19A89BDA-5406-4721-8FCE-55A2AC5C64E0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2152" y="193767"/>
            <a:ext cx="793115" cy="8572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406359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B1013C8B-8155-467E-8338-DFF3EE9B589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53807444"/>
              </p:ext>
            </p:extLst>
          </p:nvPr>
        </p:nvGraphicFramePr>
        <p:xfrm>
          <a:off x="1414423" y="1734138"/>
          <a:ext cx="8464223" cy="25666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5785">
                  <a:extLst>
                    <a:ext uri="{9D8B030D-6E8A-4147-A177-3AD203B41FA5}">
                      <a16:colId xmlns:a16="http://schemas.microsoft.com/office/drawing/2014/main" val="2236861884"/>
                    </a:ext>
                  </a:extLst>
                </a:gridCol>
                <a:gridCol w="1563053">
                  <a:extLst>
                    <a:ext uri="{9D8B030D-6E8A-4147-A177-3AD203B41FA5}">
                      <a16:colId xmlns:a16="http://schemas.microsoft.com/office/drawing/2014/main" val="3211441697"/>
                    </a:ext>
                  </a:extLst>
                </a:gridCol>
                <a:gridCol w="1227016">
                  <a:extLst>
                    <a:ext uri="{9D8B030D-6E8A-4147-A177-3AD203B41FA5}">
                      <a16:colId xmlns:a16="http://schemas.microsoft.com/office/drawing/2014/main" val="528245694"/>
                    </a:ext>
                  </a:extLst>
                </a:gridCol>
                <a:gridCol w="1242646">
                  <a:extLst>
                    <a:ext uri="{9D8B030D-6E8A-4147-A177-3AD203B41FA5}">
                      <a16:colId xmlns:a16="http://schemas.microsoft.com/office/drawing/2014/main" val="1560702646"/>
                    </a:ext>
                  </a:extLst>
                </a:gridCol>
                <a:gridCol w="1348428">
                  <a:extLst>
                    <a:ext uri="{9D8B030D-6E8A-4147-A177-3AD203B41FA5}">
                      <a16:colId xmlns:a16="http://schemas.microsoft.com/office/drawing/2014/main" val="1448386036"/>
                    </a:ext>
                  </a:extLst>
                </a:gridCol>
                <a:gridCol w="1457295">
                  <a:extLst>
                    <a:ext uri="{9D8B030D-6E8A-4147-A177-3AD203B41FA5}">
                      <a16:colId xmlns:a16="http://schemas.microsoft.com/office/drawing/2014/main" val="2928002823"/>
                    </a:ext>
                  </a:extLst>
                </a:gridCol>
              </a:tblGrid>
              <a:tr h="715447"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Local Employment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Catch (mostly skipjack)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Number of Vessels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Exports (US$)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Exports (PGK)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Market destination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4223518"/>
                  </a:ext>
                </a:extLst>
              </a:tr>
              <a:tr h="757532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effectLst/>
                        </a:rPr>
                        <a:t>1,272</a:t>
                      </a:r>
                      <a:endParaRPr lang="en-PG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effectLst/>
                        </a:rPr>
                        <a:t>28,357 mt</a:t>
                      </a:r>
                      <a:endParaRPr lang="en-PG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effectLst/>
                        </a:rPr>
                        <a:t>41</a:t>
                      </a:r>
                      <a:endParaRPr lang="en-PG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effectLst/>
                        </a:rPr>
                        <a:t>$28.2m</a:t>
                      </a:r>
                      <a:endParaRPr lang="en-PG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PGK100m</a:t>
                      </a:r>
                      <a:endParaRPr lang="en-PG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USA (Mostly)</a:t>
                      </a:r>
                      <a:endParaRPr lang="en-PG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8741635"/>
                  </a:ext>
                </a:extLst>
              </a:tr>
              <a:tr h="757532">
                <a:tc>
                  <a:txBody>
                    <a:bodyPr/>
                    <a:lstStyle/>
                    <a:p>
                      <a:endParaRPr lang="en-PG" sz="2000" b="1" dirty="0">
                        <a:highlight>
                          <a:srgbClr val="FFFF00"/>
                        </a:highligh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PG" sz="2000" b="1" dirty="0">
                        <a:highlight>
                          <a:srgbClr val="FFFF00"/>
                        </a:highligh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PG" sz="2000" b="1" dirty="0">
                        <a:highlight>
                          <a:srgbClr val="FFFF00"/>
                        </a:highligh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PG" sz="2000" b="1" dirty="0">
                        <a:highlight>
                          <a:srgbClr val="FFFF00"/>
                        </a:highligh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PG" sz="2000" b="1" dirty="0">
                        <a:highlight>
                          <a:srgbClr val="FFFF00"/>
                        </a:highligh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Japan (partly)</a:t>
                      </a:r>
                      <a:endParaRPr lang="en-PG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2886586"/>
                  </a:ext>
                </a:extLst>
              </a:tr>
            </a:tbl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6AFA7470-3014-4895-826F-9899EDB3E25E}"/>
              </a:ext>
            </a:extLst>
          </p:cNvPr>
          <p:cNvSpPr/>
          <p:nvPr/>
        </p:nvSpPr>
        <p:spPr>
          <a:xfrm>
            <a:off x="1414423" y="4390952"/>
            <a:ext cx="7690500" cy="176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850" b="1" i="1" dirty="0"/>
              <a:t>Source: Fisheries Division, PNG Department of Primary Industry, Port Moresby, Star-Kist (PNG) Pty Ltd and New Britain Fishing Industries Pty Ltd</a:t>
            </a:r>
            <a:endParaRPr lang="en-PG" sz="850" b="1" i="1" dirty="0"/>
          </a:p>
        </p:txBody>
      </p:sp>
      <p:pic>
        <p:nvPicPr>
          <p:cNvPr id="9" name="Picture 8" descr="PNGFIA_LOGO_300px">
            <a:extLst>
              <a:ext uri="{FF2B5EF4-FFF2-40B4-BE49-F238E27FC236}">
                <a16:creationId xmlns:a16="http://schemas.microsoft.com/office/drawing/2014/main" id="{3CDBD080-2984-4F8B-85C3-86F6D52E7C0D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8952" y="259058"/>
            <a:ext cx="793115" cy="857250"/>
          </a:xfrm>
          <a:prstGeom prst="rect">
            <a:avLst/>
          </a:prstGeom>
          <a:noFill/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793929A4-F0F6-4B40-889E-1827BF5CF9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4423" y="873624"/>
            <a:ext cx="9183237" cy="503173"/>
          </a:xfrm>
        </p:spPr>
        <p:txBody>
          <a:bodyPr/>
          <a:lstStyle/>
          <a:p>
            <a:r>
              <a:rPr lang="en-US" sz="2600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PNG’s pole-and-line Domestic Tuna Industry, 1979-81</a:t>
            </a:r>
            <a:endParaRPr lang="en-PG" sz="26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8AEA5C-B034-46FE-9D33-C4F1FD52BAFD}"/>
              </a:ext>
            </a:extLst>
          </p:cNvPr>
          <p:cNvSpPr/>
          <p:nvPr/>
        </p:nvSpPr>
        <p:spPr>
          <a:xfrm>
            <a:off x="1414423" y="4583677"/>
            <a:ext cx="5009296" cy="176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850" b="1" i="1" dirty="0"/>
              <a:t>Source:  BPNG, Quarterly economic review, POM and U.S Dept of Commerce, Washington D.C</a:t>
            </a:r>
            <a:endParaRPr lang="en-PG" sz="850" b="1" i="1" dirty="0"/>
          </a:p>
        </p:txBody>
      </p:sp>
    </p:spTree>
    <p:extLst>
      <p:ext uri="{BB962C8B-B14F-4D97-AF65-F5344CB8AC3E}">
        <p14:creationId xmlns:p14="http://schemas.microsoft.com/office/powerpoint/2010/main" val="4015918369"/>
      </p:ext>
    </p:extLst>
  </p:cSld>
  <p:clrMapOvr>
    <a:masterClrMapping/>
  </p:clrMapOvr>
  <p:transition>
    <p:dissolv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D56C63-EFEB-4557-8A1D-F2BCAE77AF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1261" y="758996"/>
            <a:ext cx="7154493" cy="857250"/>
          </a:xfrm>
        </p:spPr>
        <p:txBody>
          <a:bodyPr/>
          <a:lstStyle/>
          <a:p>
            <a:r>
              <a:rPr lang="en-US" sz="2100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Fast-forward:  Fishing Industry Operation (purse seine fishery)</a:t>
            </a:r>
            <a:endParaRPr lang="en-PG" sz="2100" b="1" dirty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7F794409-EC79-42C0-850C-152844992BA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53674567"/>
              </p:ext>
            </p:extLst>
          </p:nvPr>
        </p:nvGraphicFramePr>
        <p:xfrm>
          <a:off x="1889614" y="1753785"/>
          <a:ext cx="6697785" cy="3271254"/>
        </p:xfrm>
        <a:graphic>
          <a:graphicData uri="http://schemas.openxmlformats.org/drawingml/2006/table">
            <a:tbl>
              <a:tblPr>
                <a:tableStyleId>{125E5076-3810-47DD-B79F-674D7AD40C01}</a:tableStyleId>
              </a:tblPr>
              <a:tblGrid>
                <a:gridCol w="1476509">
                  <a:extLst>
                    <a:ext uri="{9D8B030D-6E8A-4147-A177-3AD203B41FA5}">
                      <a16:colId xmlns:a16="http://schemas.microsoft.com/office/drawing/2014/main" val="2828179803"/>
                    </a:ext>
                  </a:extLst>
                </a:gridCol>
                <a:gridCol w="1882704">
                  <a:extLst>
                    <a:ext uri="{9D8B030D-6E8A-4147-A177-3AD203B41FA5}">
                      <a16:colId xmlns:a16="http://schemas.microsoft.com/office/drawing/2014/main" val="4044924707"/>
                    </a:ext>
                  </a:extLst>
                </a:gridCol>
                <a:gridCol w="1626678">
                  <a:extLst>
                    <a:ext uri="{9D8B030D-6E8A-4147-A177-3AD203B41FA5}">
                      <a16:colId xmlns:a16="http://schemas.microsoft.com/office/drawing/2014/main" val="1795786657"/>
                    </a:ext>
                  </a:extLst>
                </a:gridCol>
                <a:gridCol w="1711894">
                  <a:extLst>
                    <a:ext uri="{9D8B030D-6E8A-4147-A177-3AD203B41FA5}">
                      <a16:colId xmlns:a16="http://schemas.microsoft.com/office/drawing/2014/main" val="1853650706"/>
                    </a:ext>
                  </a:extLst>
                </a:gridCol>
              </a:tblGrid>
              <a:tr h="815114">
                <a:tc>
                  <a:txBody>
                    <a:bodyPr/>
                    <a:lstStyle/>
                    <a:p>
                      <a:pPr algn="ctr" fontAlgn="b"/>
                      <a:r>
                        <a:rPr lang="en-PG" sz="2600" b="1" u="none" strike="noStrike" dirty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/>
                        </a:rPr>
                        <a:t> </a:t>
                      </a:r>
                      <a:r>
                        <a:rPr lang="en-US" sz="2600" b="1" u="none" strike="noStrike" dirty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/>
                        </a:rPr>
                        <a:t>Year</a:t>
                      </a:r>
                      <a:endParaRPr lang="en-PG" sz="2600" b="1" i="0" u="none" strike="noStrike" dirty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1" u="none" strike="noStrike" dirty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/>
                        </a:rPr>
                        <a:t>PNG flag</a:t>
                      </a:r>
                      <a:endParaRPr lang="en-US" sz="2600" b="1" i="0" u="none" strike="noStrike" dirty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1" u="none" strike="noStrike" dirty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/>
                        </a:rPr>
                        <a:t>LBFV</a:t>
                      </a:r>
                      <a:endParaRPr lang="en-US" sz="2600" b="1" i="0" u="none" strike="noStrike" dirty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1" u="none" strike="noStrike" dirty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/>
                        </a:rPr>
                        <a:t>Total</a:t>
                      </a:r>
                      <a:endParaRPr lang="en-US" sz="2600" b="1" i="0" u="none" strike="noStrike" dirty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474044139"/>
                  </a:ext>
                </a:extLst>
              </a:tr>
              <a:tr h="614035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2018</a:t>
                      </a:r>
                      <a:endParaRPr lang="en-PG" sz="24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PG" sz="2400" u="none" strike="noStrike" dirty="0">
                          <a:effectLst/>
                        </a:rPr>
                        <a:t>26</a:t>
                      </a:r>
                      <a:endParaRPr lang="en-PG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PG" sz="2400" u="none" strike="noStrike" dirty="0">
                          <a:effectLst/>
                        </a:rPr>
                        <a:t>35</a:t>
                      </a:r>
                      <a:endParaRPr lang="en-PG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PG" sz="2400" u="none" strike="noStrike" dirty="0">
                          <a:effectLst/>
                        </a:rPr>
                        <a:t>61</a:t>
                      </a:r>
                      <a:endParaRPr lang="en-PG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815531256"/>
                  </a:ext>
                </a:extLst>
              </a:tr>
              <a:tr h="614035">
                <a:tc>
                  <a:txBody>
                    <a:bodyPr/>
                    <a:lstStyle/>
                    <a:p>
                      <a:pPr algn="ctr" fontAlgn="b"/>
                      <a:r>
                        <a:rPr lang="en-PG" sz="2400" u="none" strike="noStrike" dirty="0">
                          <a:effectLst/>
                        </a:rPr>
                        <a:t>2019</a:t>
                      </a:r>
                      <a:endParaRPr lang="en-PG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17</a:t>
                      </a:r>
                      <a:endParaRPr lang="en-PG" sz="24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27</a:t>
                      </a:r>
                      <a:endParaRPr lang="en-PG" sz="24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44</a:t>
                      </a:r>
                      <a:endParaRPr lang="en-PG" sz="24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29095708"/>
                  </a:ext>
                </a:extLst>
              </a:tr>
              <a:tr h="614035">
                <a:tc>
                  <a:txBody>
                    <a:bodyPr/>
                    <a:lstStyle/>
                    <a:p>
                      <a:pPr algn="ctr" fontAlgn="b"/>
                      <a:r>
                        <a:rPr lang="en-PG" sz="2400" u="none" strike="noStrike" dirty="0">
                          <a:effectLst/>
                        </a:rPr>
                        <a:t>2020</a:t>
                      </a:r>
                      <a:endParaRPr lang="en-PG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</a:rPr>
                        <a:t>12</a:t>
                      </a:r>
                      <a:r>
                        <a:rPr lang="en-PG" sz="2400" u="none" strike="noStrike" dirty="0">
                          <a:effectLst/>
                        </a:rPr>
                        <a:t> </a:t>
                      </a:r>
                      <a:endParaRPr lang="en-PG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</a:rPr>
                        <a:t>32</a:t>
                      </a:r>
                      <a:r>
                        <a:rPr lang="en-PG" sz="2400" u="none" strike="noStrike" dirty="0">
                          <a:effectLst/>
                        </a:rPr>
                        <a:t> </a:t>
                      </a:r>
                      <a:endParaRPr lang="en-PG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</a:rPr>
                        <a:t>44</a:t>
                      </a:r>
                      <a:endParaRPr lang="en-PG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26713713"/>
                  </a:ext>
                </a:extLst>
              </a:tr>
              <a:tr h="614035">
                <a:tc>
                  <a:txBody>
                    <a:bodyPr/>
                    <a:lstStyle/>
                    <a:p>
                      <a:pPr algn="ctr" fontAlgn="b"/>
                      <a:r>
                        <a:rPr lang="en-PG" sz="2400" u="none" strike="noStrike" dirty="0">
                          <a:effectLst/>
                        </a:rPr>
                        <a:t>2021</a:t>
                      </a:r>
                      <a:endParaRPr lang="en-PG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</a:rPr>
                        <a:t>12</a:t>
                      </a:r>
                      <a:r>
                        <a:rPr lang="en-PG" sz="2400" u="none" strike="noStrike" dirty="0">
                          <a:effectLst/>
                        </a:rPr>
                        <a:t> </a:t>
                      </a:r>
                      <a:endParaRPr lang="en-PG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</a:rPr>
                        <a:t>30</a:t>
                      </a:r>
                      <a:r>
                        <a:rPr lang="en-PG" sz="2400" u="none" strike="noStrike" dirty="0">
                          <a:effectLst/>
                        </a:rPr>
                        <a:t> </a:t>
                      </a:r>
                      <a:endParaRPr lang="en-PG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</a:rPr>
                        <a:t> 42</a:t>
                      </a:r>
                      <a:r>
                        <a:rPr lang="en-PG" sz="2400" u="none" strike="noStrike" dirty="0">
                          <a:effectLst/>
                        </a:rPr>
                        <a:t> </a:t>
                      </a:r>
                      <a:endParaRPr lang="en-PG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670829997"/>
                  </a:ext>
                </a:extLst>
              </a:tr>
            </a:tbl>
          </a:graphicData>
        </a:graphic>
      </p:graphicFrame>
      <p:pic>
        <p:nvPicPr>
          <p:cNvPr id="4" name="Picture 3" descr="C:\Users\marcelo\Desktop\Graph for PNA MSC CoC presentation Jeffrey\purseseiner.png">
            <a:extLst>
              <a:ext uri="{FF2B5EF4-FFF2-40B4-BE49-F238E27FC236}">
                <a16:creationId xmlns:a16="http://schemas.microsoft.com/office/drawing/2014/main" id="{E7E00F60-FE0D-49FA-80B8-C04A15DFE8BF}"/>
              </a:ext>
            </a:extLst>
          </p:cNvPr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13774" y="5412670"/>
            <a:ext cx="591477" cy="3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C:\Users\marcelo\Desktop\Graph for PNA MSC CoC presentation Jeffrey\purseseiner.png">
            <a:extLst>
              <a:ext uri="{FF2B5EF4-FFF2-40B4-BE49-F238E27FC236}">
                <a16:creationId xmlns:a16="http://schemas.microsoft.com/office/drawing/2014/main" id="{4C2601AF-F321-4419-8C6F-2FF8F0D23D8F}"/>
              </a:ext>
            </a:extLst>
          </p:cNvPr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77839" y="5412670"/>
            <a:ext cx="591477" cy="3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PNGFIA_LOGO_300px">
            <a:extLst>
              <a:ext uri="{FF2B5EF4-FFF2-40B4-BE49-F238E27FC236}">
                <a16:creationId xmlns:a16="http://schemas.microsoft.com/office/drawing/2014/main" id="{8C9021CF-E31D-4FB0-87D6-C067EC2E24D4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8952" y="259058"/>
            <a:ext cx="793115" cy="8572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73383163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959512" y="410787"/>
            <a:ext cx="7384156" cy="553792"/>
          </a:xfrm>
        </p:spPr>
        <p:txBody>
          <a:bodyPr>
            <a:noAutofit/>
          </a:bodyPr>
          <a:lstStyle/>
          <a:p>
            <a:pPr algn="just"/>
            <a:r>
              <a:rPr lang="en-US" sz="3200" b="1" i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Future Outlook for PNG Flag Vessels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503866" y="1099385"/>
            <a:ext cx="9184267" cy="4398296"/>
          </a:xfrm>
        </p:spPr>
        <p:txBody>
          <a:bodyPr>
            <a:normAutofit/>
          </a:bodyPr>
          <a:lstStyle/>
          <a:p>
            <a:r>
              <a:rPr lang="en-AU" sz="2700" b="1" dirty="0"/>
              <a:t>More PNG flag vessels are reflagging to other PNA Countries, especially Nauru and FSM</a:t>
            </a:r>
          </a:p>
          <a:p>
            <a:pPr>
              <a:spcBef>
                <a:spcPts val="1200"/>
              </a:spcBef>
            </a:pPr>
            <a:r>
              <a:rPr lang="en-AU" sz="2700" b="1" dirty="0"/>
              <a:t>Since 2019, a total of 37 vessels reflagged to Nauru (9) and FSM (28)</a:t>
            </a:r>
          </a:p>
          <a:p>
            <a:pPr>
              <a:spcBef>
                <a:spcPts val="1200"/>
              </a:spcBef>
            </a:pPr>
            <a:r>
              <a:rPr lang="en-AU" sz="2700" b="1" dirty="0"/>
              <a:t>These two countries offer discount on VDS fees and facilitate access of vessels into Eastern High Seas Pocket</a:t>
            </a:r>
          </a:p>
          <a:p>
            <a:pPr>
              <a:spcBef>
                <a:spcPts val="1200"/>
              </a:spcBef>
            </a:pPr>
            <a:r>
              <a:rPr lang="en-AU" sz="2700" b="1" dirty="0"/>
              <a:t>By end of 2021, there were only 12 PNG flag vessels and 30 LBFV remaining   </a:t>
            </a:r>
          </a:p>
          <a:p>
            <a:endParaRPr lang="en-AU" dirty="0"/>
          </a:p>
        </p:txBody>
      </p:sp>
      <p:pic>
        <p:nvPicPr>
          <p:cNvPr id="5" name="Picture 4" descr="PNGFIA_LOGO_300px">
            <a:extLst>
              <a:ext uri="{FF2B5EF4-FFF2-40B4-BE49-F238E27FC236}">
                <a16:creationId xmlns:a16="http://schemas.microsoft.com/office/drawing/2014/main" id="{3375FDC6-D45D-4DB4-B04D-8652ABFF0552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8952" y="259058"/>
            <a:ext cx="793115" cy="8572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47122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5F387-AA55-4B6B-A18F-63F783144B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4953" y="565294"/>
            <a:ext cx="7995137" cy="716430"/>
          </a:xfrm>
        </p:spPr>
        <p:txBody>
          <a:bodyPr/>
          <a:lstStyle/>
          <a:p>
            <a:r>
              <a:rPr lang="en-US" sz="1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PNA Parties Vessel Days Scheme (VDS) Fees for Domestic and Foreign Fishing Vessels</a:t>
            </a:r>
            <a:endParaRPr lang="en-PG" sz="1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CD4A3C16-9845-44B4-8F6E-E279939BF2F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6869842"/>
              </p:ext>
            </p:extLst>
          </p:nvPr>
        </p:nvGraphicFramePr>
        <p:xfrm>
          <a:off x="2352428" y="1574800"/>
          <a:ext cx="8120185" cy="3708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01293">
                  <a:extLst>
                    <a:ext uri="{9D8B030D-6E8A-4147-A177-3AD203B41FA5}">
                      <a16:colId xmlns:a16="http://schemas.microsoft.com/office/drawing/2014/main" val="4262279431"/>
                    </a:ext>
                  </a:extLst>
                </a:gridCol>
                <a:gridCol w="2117969">
                  <a:extLst>
                    <a:ext uri="{9D8B030D-6E8A-4147-A177-3AD203B41FA5}">
                      <a16:colId xmlns:a16="http://schemas.microsoft.com/office/drawing/2014/main" val="140363098"/>
                    </a:ext>
                  </a:extLst>
                </a:gridCol>
                <a:gridCol w="2500923">
                  <a:extLst>
                    <a:ext uri="{9D8B030D-6E8A-4147-A177-3AD203B41FA5}">
                      <a16:colId xmlns:a16="http://schemas.microsoft.com/office/drawing/2014/main" val="405766163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Parties</a:t>
                      </a:r>
                      <a:endParaRPr lang="en-P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Domestic ($)/Day</a:t>
                      </a:r>
                      <a:endParaRPr lang="en-P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Foreign ($)/Day</a:t>
                      </a:r>
                      <a:endParaRPr lang="en-PG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855510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Federated States of Micronesia</a:t>
                      </a:r>
                      <a:endParaRPr lang="en-P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6,000.00</a:t>
                      </a:r>
                      <a:endParaRPr lang="en-P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11,000.00</a:t>
                      </a:r>
                      <a:endParaRPr lang="en-PG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18433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Nauru</a:t>
                      </a:r>
                      <a:endParaRPr lang="en-P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6,000.00</a:t>
                      </a:r>
                      <a:endParaRPr lang="en-P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9,600.00</a:t>
                      </a:r>
                      <a:endParaRPr lang="en-PG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05619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Kiribati</a:t>
                      </a:r>
                      <a:endParaRPr lang="en-P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7,500.00</a:t>
                      </a:r>
                      <a:endParaRPr lang="en-P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11,000.00</a:t>
                      </a:r>
                      <a:endParaRPr lang="en-PG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95802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Marshall Islands (Republic of) </a:t>
                      </a:r>
                      <a:endParaRPr lang="en-P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7,500.00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10,000.00</a:t>
                      </a:r>
                      <a:endParaRPr lang="en-PG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8322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Palau </a:t>
                      </a:r>
                      <a:endParaRPr lang="en-P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7,500.00</a:t>
                      </a:r>
                      <a:endParaRPr lang="en-P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10,000.00</a:t>
                      </a:r>
                      <a:endParaRPr lang="en-PG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10464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Solomon Islands </a:t>
                      </a:r>
                      <a:endParaRPr lang="en-P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6,000.00</a:t>
                      </a:r>
                      <a:endParaRPr lang="en-P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10,000.00</a:t>
                      </a:r>
                      <a:endParaRPr lang="en-PG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72014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Tokelau</a:t>
                      </a:r>
                      <a:endParaRPr lang="en-P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7,500.00</a:t>
                      </a:r>
                      <a:endParaRPr lang="en-P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10,000.00</a:t>
                      </a:r>
                      <a:endParaRPr lang="en-PG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66377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Tuvalu</a:t>
                      </a:r>
                      <a:endParaRPr lang="en-P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7,500.00</a:t>
                      </a:r>
                      <a:endParaRPr lang="en-P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10,500.00</a:t>
                      </a:r>
                      <a:endParaRPr lang="en-PG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34162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Papua New Guinea</a:t>
                      </a:r>
                      <a:endParaRPr lang="en-PG" b="1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10,500.00</a:t>
                      </a:r>
                      <a:endParaRPr lang="en-PG" b="1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10,500.00</a:t>
                      </a:r>
                      <a:endParaRPr lang="en-PG" b="1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21563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87477308"/>
      </p:ext>
    </p:extLst>
  </p:cSld>
  <p:clrMapOvr>
    <a:masterClrMapping/>
  </p:clrMapOvr>
  <p:transition>
    <p:dissolv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92034" y="442009"/>
            <a:ext cx="7384156" cy="553792"/>
          </a:xfrm>
        </p:spPr>
        <p:txBody>
          <a:bodyPr>
            <a:noAutofit/>
          </a:bodyPr>
          <a:lstStyle/>
          <a:p>
            <a:pPr algn="just"/>
            <a:r>
              <a:rPr lang="en-US" sz="3000" b="1" i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Implications of loss of PNG Flag Vessels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430215" y="1258276"/>
            <a:ext cx="9964615" cy="4736124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en-AU" sz="2800" b="1" dirty="0"/>
              <a:t>NFA will </a:t>
            </a:r>
            <a:r>
              <a:rPr lang="en-AU" sz="2800" b="1" u="sng" dirty="0"/>
              <a:t>NOT</a:t>
            </a:r>
            <a:r>
              <a:rPr lang="en-AU" sz="2800" b="1" dirty="0"/>
              <a:t> sell all its fishing days</a:t>
            </a:r>
          </a:p>
          <a:p>
            <a:pPr algn="just"/>
            <a:r>
              <a:rPr lang="en-AU" sz="2800" b="1" dirty="0"/>
              <a:t>Inability to sell days will affect direct Government revenue </a:t>
            </a:r>
          </a:p>
          <a:p>
            <a:pPr algn="just">
              <a:spcBef>
                <a:spcPts val="1200"/>
              </a:spcBef>
            </a:pPr>
            <a:r>
              <a:rPr lang="en-AU" sz="2800" b="1" dirty="0"/>
              <a:t>Fish caught by these vessels will not necessarily be processed in PNG but sold elsewhere, for instance in Philippines and Thailand, etc.</a:t>
            </a:r>
          </a:p>
          <a:p>
            <a:pPr algn="just">
              <a:spcBef>
                <a:spcPts val="1200"/>
              </a:spcBef>
            </a:pPr>
            <a:r>
              <a:rPr lang="en-AU" sz="2800" b="1" dirty="0"/>
              <a:t>PNG will lose export earnings and contribution to GDP</a:t>
            </a:r>
          </a:p>
          <a:p>
            <a:pPr algn="just">
              <a:spcBef>
                <a:spcPts val="1200"/>
              </a:spcBef>
            </a:pPr>
            <a:r>
              <a:rPr lang="en-AU" sz="2800" b="1" dirty="0"/>
              <a:t>Lose of local business spin-offs </a:t>
            </a:r>
          </a:p>
          <a:p>
            <a:pPr algn="just">
              <a:spcBef>
                <a:spcPts val="1200"/>
              </a:spcBef>
            </a:pPr>
            <a:r>
              <a:rPr lang="en-AU" sz="2800" b="1" dirty="0"/>
              <a:t>Inability for NFA to pay rebates on catches offloaded in PNG for processing</a:t>
            </a:r>
          </a:p>
          <a:p>
            <a:pPr algn="just">
              <a:spcBef>
                <a:spcPts val="1200"/>
              </a:spcBef>
            </a:pPr>
            <a:r>
              <a:rPr lang="en-US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Foreign Direct Investment will come to invest in PNG without competitive (cheap) Licences (VDS)</a:t>
            </a:r>
            <a:endParaRPr lang="en-PG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>
              <a:spcBef>
                <a:spcPts val="1200"/>
              </a:spcBef>
            </a:pPr>
            <a:endParaRPr lang="en-AU" sz="2800" dirty="0"/>
          </a:p>
          <a:p>
            <a:endParaRPr lang="en-AU" dirty="0"/>
          </a:p>
        </p:txBody>
      </p:sp>
      <p:pic>
        <p:nvPicPr>
          <p:cNvPr id="5" name="Picture 4" descr="PNGFIA_LOGO_300px">
            <a:extLst>
              <a:ext uri="{FF2B5EF4-FFF2-40B4-BE49-F238E27FC236}">
                <a16:creationId xmlns:a16="http://schemas.microsoft.com/office/drawing/2014/main" id="{C5E83F36-F36E-4A27-A5FD-330FC812B75D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8952" y="259058"/>
            <a:ext cx="793115" cy="8572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35679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69B64D-452C-4B7A-8C3D-813F82C41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63469" y="478805"/>
            <a:ext cx="5697576" cy="448465"/>
          </a:xfrm>
        </p:spPr>
        <p:txBody>
          <a:bodyPr/>
          <a:lstStyle/>
          <a:p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PNG Catch figures for Domestic Industry 2021</a:t>
            </a:r>
            <a:endParaRPr lang="en-PG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D3ED86F6-48C3-4E3D-A742-EA08D95EC6F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94778847"/>
              </p:ext>
            </p:extLst>
          </p:nvPr>
        </p:nvGraphicFramePr>
        <p:xfrm>
          <a:off x="1703754" y="1076765"/>
          <a:ext cx="8221785" cy="3235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50892">
                  <a:extLst>
                    <a:ext uri="{9D8B030D-6E8A-4147-A177-3AD203B41FA5}">
                      <a16:colId xmlns:a16="http://schemas.microsoft.com/office/drawing/2014/main" val="3991915661"/>
                    </a:ext>
                  </a:extLst>
                </a:gridCol>
                <a:gridCol w="1570893">
                  <a:extLst>
                    <a:ext uri="{9D8B030D-6E8A-4147-A177-3AD203B41FA5}">
                      <a16:colId xmlns:a16="http://schemas.microsoft.com/office/drawing/2014/main" val="192568969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P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Catch (mt)</a:t>
                      </a:r>
                      <a:endParaRPr lang="en-PG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8575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Domestic LBFV/PNG flag</a:t>
                      </a:r>
                      <a:endParaRPr lang="en-P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192,257</a:t>
                      </a:r>
                      <a:endParaRPr lang="en-PG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50480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DWFN (take away)</a:t>
                      </a:r>
                      <a:endParaRPr lang="en-P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287,090</a:t>
                      </a:r>
                      <a:endParaRPr lang="en-PG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20629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Total Catch</a:t>
                      </a:r>
                      <a:endParaRPr lang="en-PG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479,347</a:t>
                      </a:r>
                      <a:endParaRPr lang="en-PG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814182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 </a:t>
                      </a:r>
                      <a:endParaRPr lang="en-P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PG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16262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Processed in PNG (PNG catch)</a:t>
                      </a:r>
                      <a:endParaRPr lang="en-P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97,814 (51%)</a:t>
                      </a:r>
                      <a:endParaRPr lang="en-PG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29258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Transhipped</a:t>
                      </a:r>
                      <a:endParaRPr lang="en-P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94,443 (49%)</a:t>
                      </a:r>
                      <a:endParaRPr lang="en-PG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46797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Processed in PNG (Catch from other waters/fishing companies)</a:t>
                      </a:r>
                      <a:endParaRPr lang="en-P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41,076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PG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5769538"/>
                  </a:ext>
                </a:extLst>
              </a:tr>
            </a:tbl>
          </a:graphicData>
        </a:graphic>
      </p:graphicFrame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FAA941E-9713-44B3-A691-A9A549DD5195}"/>
              </a:ext>
            </a:extLst>
          </p:cNvPr>
          <p:cNvSpPr/>
          <p:nvPr/>
        </p:nvSpPr>
        <p:spPr>
          <a:xfrm>
            <a:off x="1676318" y="4569849"/>
            <a:ext cx="8471877" cy="1698089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CPUE of 27 mt days fished in other PNA waters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PNG banned Locally-based foreign vessels (LBFV) from fishing under FSMA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 a result – loss of revenue of US$16 million (PGK58 million)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Therefore, NFA must immediately allow LBFV to fish FSMA and PNG flag to have access to Eastern High-seas Pocket</a:t>
            </a:r>
            <a:endParaRPr lang="en-PG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38876685"/>
      </p:ext>
    </p:extLst>
  </p:cSld>
  <p:clrMapOvr>
    <a:masterClrMapping/>
  </p:clrMapOvr>
  <p:transition>
    <p:dissolv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ontent Placeholder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28937487"/>
              </p:ext>
            </p:extLst>
          </p:nvPr>
        </p:nvGraphicFramePr>
        <p:xfrm>
          <a:off x="937846" y="1012858"/>
          <a:ext cx="10316307" cy="3897307"/>
        </p:xfrm>
        <a:graphic>
          <a:graphicData uri="http://schemas.openxmlformats.org/drawingml/2006/table">
            <a:tbl>
              <a:tblPr>
                <a:tableStyleId>{D113A9D2-9D6B-4929-AA2D-F23B5EE8CBE7}</a:tableStyleId>
              </a:tblPr>
              <a:tblGrid>
                <a:gridCol w="1422400">
                  <a:extLst>
                    <a:ext uri="{9D8B030D-6E8A-4147-A177-3AD203B41FA5}">
                      <a16:colId xmlns:a16="http://schemas.microsoft.com/office/drawing/2014/main" val="523474433"/>
                    </a:ext>
                  </a:extLst>
                </a:gridCol>
                <a:gridCol w="416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7249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695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8628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34259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AU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Year Established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AU" sz="20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Name of Processor</a:t>
                      </a:r>
                      <a:endParaRPr lang="en-AU" sz="2000" b="1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AU" sz="20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Full Capacity MT/Day</a:t>
                      </a:r>
                      <a:endParaRPr lang="en-AU" sz="2000" b="1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AU" sz="20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Current Capacity MT/Day</a:t>
                      </a:r>
                      <a:endParaRPr lang="en-AU" sz="2000" b="1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AU" sz="20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No of Processing Day/Year</a:t>
                      </a:r>
                      <a:endParaRPr lang="en-AU" sz="2000" b="1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5667">
                <a:tc>
                  <a:txBody>
                    <a:bodyPr/>
                    <a:lstStyle/>
                    <a:p>
                      <a:pPr algn="ctr" rtl="0" fontAlgn="b"/>
                      <a:r>
                        <a:rPr lang="en-AU" sz="2400" b="1" i="0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1998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AU" sz="2500" u="none" strike="noStrike" dirty="0">
                          <a:effectLst/>
                        </a:rPr>
                        <a:t> RD Processing Ltd, </a:t>
                      </a:r>
                      <a:r>
                        <a:rPr lang="en-AU" sz="1800" u="none" strike="noStrike" dirty="0">
                          <a:effectLst/>
                        </a:rPr>
                        <a:t>Madang</a:t>
                      </a:r>
                      <a:endParaRPr lang="en-AU" sz="25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AU" sz="2500" u="none" strike="noStrike" dirty="0">
                          <a:effectLst/>
                        </a:rPr>
                        <a:t>150</a:t>
                      </a:r>
                      <a:endParaRPr lang="en-AU" sz="25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AU" sz="2500" u="none" strike="noStrike" dirty="0">
                          <a:effectLst/>
                        </a:rPr>
                        <a:t>150 </a:t>
                      </a:r>
                      <a:endParaRPr lang="en-AU" sz="25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AU" sz="2500" u="none" strike="noStrike" dirty="0">
                          <a:effectLst/>
                        </a:rPr>
                        <a:t>264</a:t>
                      </a:r>
                      <a:endParaRPr lang="en-AU" sz="25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5667">
                <a:tc>
                  <a:txBody>
                    <a:bodyPr/>
                    <a:lstStyle/>
                    <a:p>
                      <a:pPr algn="ctr" rtl="0" fontAlgn="b"/>
                      <a:r>
                        <a:rPr lang="en-AU" sz="2400" b="1" i="0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2006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AU" sz="2500" u="none" strike="noStrike" dirty="0">
                          <a:effectLst/>
                        </a:rPr>
                        <a:t> Frabelle PNG, </a:t>
                      </a:r>
                      <a:r>
                        <a:rPr lang="en-AU" sz="1800" u="none" strike="noStrike" dirty="0">
                          <a:effectLst/>
                        </a:rPr>
                        <a:t>Lae</a:t>
                      </a:r>
                      <a:r>
                        <a:rPr lang="en-AU" sz="1800" u="none" strike="noStrike" baseline="0" dirty="0">
                          <a:effectLst/>
                        </a:rPr>
                        <a:t> </a:t>
                      </a:r>
                      <a:endParaRPr lang="en-AU" sz="25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AU" sz="2500" u="none" strike="noStrike" dirty="0">
                          <a:effectLst/>
                        </a:rPr>
                        <a:t>120</a:t>
                      </a:r>
                      <a:endParaRPr lang="en-AU" sz="25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AU" sz="2500" u="none" strike="noStrike" dirty="0">
                          <a:effectLst/>
                        </a:rPr>
                        <a:t>110</a:t>
                      </a:r>
                      <a:endParaRPr lang="en-AU" sz="25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AU" sz="2500" u="none" strike="noStrike" dirty="0">
                          <a:effectLst/>
                        </a:rPr>
                        <a:t>220</a:t>
                      </a:r>
                      <a:endParaRPr lang="en-AU" sz="25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5667">
                <a:tc>
                  <a:txBody>
                    <a:bodyPr/>
                    <a:lstStyle/>
                    <a:p>
                      <a:pPr algn="ctr" rtl="0" fontAlgn="b"/>
                      <a:r>
                        <a:rPr lang="en-AU" sz="2400" b="1" i="0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2013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AU" sz="2500" u="none" strike="noStrike" dirty="0">
                          <a:effectLst/>
                        </a:rPr>
                        <a:t> IFC Ltd, </a:t>
                      </a:r>
                      <a:r>
                        <a:rPr lang="en-AU" sz="1800" u="none" strike="noStrike" dirty="0">
                          <a:effectLst/>
                        </a:rPr>
                        <a:t>Lae</a:t>
                      </a:r>
                      <a:endParaRPr lang="en-AU" sz="25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AU" sz="2500" u="none" strike="noStrike" dirty="0">
                          <a:effectLst/>
                        </a:rPr>
                        <a:t>120</a:t>
                      </a:r>
                      <a:endParaRPr lang="en-AU" sz="25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AU" sz="2500" u="none" strike="noStrike" dirty="0">
                          <a:effectLst/>
                        </a:rPr>
                        <a:t>45</a:t>
                      </a:r>
                      <a:endParaRPr lang="en-AU" sz="25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AU" sz="2500" u="none" strike="noStrike" dirty="0">
                          <a:effectLst/>
                        </a:rPr>
                        <a:t>140</a:t>
                      </a:r>
                      <a:endParaRPr lang="en-AU" sz="25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5667">
                <a:tc>
                  <a:txBody>
                    <a:bodyPr/>
                    <a:lstStyle/>
                    <a:p>
                      <a:pPr algn="ctr" rtl="0" fontAlgn="b"/>
                      <a:r>
                        <a:rPr lang="en-AU" sz="2400" b="1" i="0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2013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AU" sz="2500" u="none" strike="noStrike" dirty="0">
                          <a:effectLst/>
                        </a:rPr>
                        <a:t> Majestic Seafood, </a:t>
                      </a:r>
                      <a:r>
                        <a:rPr lang="en-AU" sz="1800" u="none" strike="noStrike" dirty="0">
                          <a:effectLst/>
                        </a:rPr>
                        <a:t>Lae</a:t>
                      </a:r>
                      <a:r>
                        <a:rPr lang="en-AU" sz="2500" u="none" strike="noStrike" dirty="0">
                          <a:effectLst/>
                        </a:rPr>
                        <a:t> </a:t>
                      </a:r>
                      <a:endParaRPr lang="en-AU" sz="25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AU" sz="2500" u="none" strike="noStrike">
                          <a:effectLst/>
                        </a:rPr>
                        <a:t>250</a:t>
                      </a:r>
                      <a:endParaRPr lang="en-AU" sz="25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AU" sz="2500" u="none" strike="noStrike" dirty="0">
                          <a:effectLst/>
                        </a:rPr>
                        <a:t>110</a:t>
                      </a:r>
                      <a:endParaRPr lang="en-AU" sz="25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AU" sz="2500" u="none" strike="noStrike" dirty="0">
                          <a:effectLst/>
                        </a:rPr>
                        <a:t>213</a:t>
                      </a:r>
                      <a:endParaRPr lang="en-AU" sz="25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5482">
                <a:tc>
                  <a:txBody>
                    <a:bodyPr/>
                    <a:lstStyle/>
                    <a:p>
                      <a:pPr algn="ctr" rtl="0" fontAlgn="b"/>
                      <a:r>
                        <a:rPr lang="en-AU" sz="2400" b="1" i="0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2013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AU" sz="2500" u="none" strike="noStrike" dirty="0">
                          <a:effectLst/>
                        </a:rPr>
                        <a:t> Nambawan Seafood, </a:t>
                      </a:r>
                      <a:r>
                        <a:rPr lang="en-AU" sz="1800" u="none" strike="noStrike" dirty="0">
                          <a:effectLst/>
                        </a:rPr>
                        <a:t>Lae</a:t>
                      </a:r>
                      <a:endParaRPr lang="en-AU" sz="25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AU" sz="2500" u="none" strike="noStrike" dirty="0">
                          <a:effectLst/>
                        </a:rPr>
                        <a:t>180</a:t>
                      </a:r>
                      <a:endParaRPr lang="en-AU" sz="25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AU" sz="250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81</a:t>
                      </a:r>
                      <a:endParaRPr lang="en-AU" sz="25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AU" sz="2500" u="none" strike="noStrike" dirty="0">
                          <a:effectLst/>
                        </a:rPr>
                        <a:t>215</a:t>
                      </a:r>
                      <a:endParaRPr lang="en-AU" sz="25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9565">
                <a:tc>
                  <a:txBody>
                    <a:bodyPr/>
                    <a:lstStyle/>
                    <a:p>
                      <a:pPr algn="ctr" rtl="0" fontAlgn="b"/>
                      <a:r>
                        <a:rPr lang="en-AU" sz="2400" b="1" i="0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2013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AU" sz="2500" u="none" strike="noStrike" dirty="0">
                          <a:effectLst/>
                        </a:rPr>
                        <a:t> South Seas Tuna Corp, </a:t>
                      </a:r>
                      <a:r>
                        <a:rPr lang="en-AU" sz="1800" u="none" strike="noStrike" dirty="0">
                          <a:effectLst/>
                        </a:rPr>
                        <a:t>Wewak </a:t>
                      </a:r>
                      <a:endParaRPr lang="en-AU" sz="25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AU" sz="2500" u="none" strike="noStrike" dirty="0">
                          <a:effectLst/>
                        </a:rPr>
                        <a:t>180</a:t>
                      </a:r>
                      <a:endParaRPr lang="en-AU" sz="25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AU" sz="2500" u="none" strike="noStrike" dirty="0">
                          <a:effectLst/>
                        </a:rPr>
                        <a:t>150</a:t>
                      </a:r>
                      <a:endParaRPr lang="en-AU" sz="25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AU" sz="2500" u="none" strike="noStrike" dirty="0">
                          <a:effectLst/>
                        </a:rPr>
                        <a:t>240</a:t>
                      </a:r>
                      <a:endParaRPr lang="en-AU" sz="25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5667">
                <a:tc>
                  <a:txBody>
                    <a:bodyPr/>
                    <a:lstStyle/>
                    <a:p>
                      <a:pPr algn="l" rtl="0" fontAlgn="b"/>
                      <a:endParaRPr lang="en-AU" sz="2500" b="1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AU" sz="2500" b="1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Total </a:t>
                      </a:r>
                      <a:endParaRPr lang="en-AU" sz="2500" b="1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AU" sz="2500" b="1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1,000</a:t>
                      </a:r>
                      <a:endParaRPr lang="en-AU" sz="2500" b="1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AU" sz="2500" b="1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646</a:t>
                      </a:r>
                      <a:endParaRPr lang="en-AU" sz="2500" b="1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AU" sz="2500" b="1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1,292</a:t>
                      </a:r>
                      <a:endParaRPr lang="en-AU" sz="2500" b="1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4" name="Rounded Rectangle 3"/>
          <p:cNvSpPr/>
          <p:nvPr/>
        </p:nvSpPr>
        <p:spPr>
          <a:xfrm>
            <a:off x="2634491" y="5129059"/>
            <a:ext cx="7572401" cy="1312715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AU" sz="19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TOTAL EMPLOYMENT CURRENT   9,720    INDIRECT    48,600</a:t>
            </a:r>
          </a:p>
          <a:p>
            <a:pPr algn="just"/>
            <a:r>
              <a:rPr lang="en-AU" sz="19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FULL CAPACITY                         15,000   INDIRECT     75,000</a:t>
            </a:r>
          </a:p>
          <a:p>
            <a:pPr algn="just"/>
            <a:r>
              <a:rPr lang="en-AU" sz="19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Current Processing Capacity          65%</a:t>
            </a:r>
          </a:p>
          <a:p>
            <a:pPr algn="just"/>
            <a:endParaRPr lang="en-AU" sz="110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algn="just"/>
            <a:r>
              <a:rPr lang="en-AU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5">
                    <a:lumMod val="40000"/>
                    <a:lumOff val="60000"/>
                  </a:schemeClr>
                </a:solidFill>
              </a:rPr>
              <a:t>For every direct employment 5 individuals are indirectly benefiting</a:t>
            </a:r>
          </a:p>
        </p:txBody>
      </p:sp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2168739" y="416226"/>
            <a:ext cx="5810768" cy="477333"/>
          </a:xfrm>
        </p:spPr>
        <p:txBody>
          <a:bodyPr>
            <a:noAutofit/>
          </a:bodyPr>
          <a:lstStyle/>
          <a:p>
            <a:pPr algn="ctr"/>
            <a:br>
              <a:rPr lang="en-US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en-US" sz="1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400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PNG Tuna Processing Industry</a:t>
            </a:r>
            <a:endParaRPr lang="en-US" sz="2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6" descr="PNGFIA_LOGO_300px">
            <a:extLst>
              <a:ext uri="{FF2B5EF4-FFF2-40B4-BE49-F238E27FC236}">
                <a16:creationId xmlns:a16="http://schemas.microsoft.com/office/drawing/2014/main" id="{227DEA03-D32F-4CF0-AED7-3335555DD627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8952" y="259058"/>
            <a:ext cx="793115" cy="8572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71328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872389" y="360616"/>
            <a:ext cx="7332572" cy="709848"/>
          </a:xfrm>
        </p:spPr>
        <p:txBody>
          <a:bodyPr/>
          <a:lstStyle/>
          <a:p>
            <a:pPr algn="just"/>
            <a:r>
              <a:rPr lang="en-US" sz="4000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PNG Tuna Processing Industry</a:t>
            </a:r>
            <a:endParaRPr lang="en-US" sz="4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AutoShape 4" descr="RD Tuna cannery is based in Madang, a growing fish processing hub in PNG."/>
          <p:cNvSpPr>
            <a:spLocks noGrp="1" noChangeAspect="1" noChangeArrowheads="1"/>
          </p:cNvSpPr>
          <p:nvPr>
            <p:ph idx="1"/>
          </p:nvPr>
        </p:nvSpPr>
        <p:spPr bwMode="auto">
          <a:xfrm>
            <a:off x="1872389" y="1528354"/>
            <a:ext cx="8516120" cy="5068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 marL="0" indent="0" algn="just">
              <a:buNone/>
            </a:pPr>
            <a:r>
              <a:rPr lang="en-AU" sz="2800" dirty="0"/>
              <a:t>Based on the expected full capacity of the six (6) processing plants, PNG is already processing at </a:t>
            </a:r>
            <a:r>
              <a:rPr lang="en-A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65%</a:t>
            </a:r>
            <a:r>
              <a:rPr lang="en-AU" sz="2800" dirty="0"/>
              <a:t> from catch by PNG flag and locally-based foreign vessels</a:t>
            </a:r>
          </a:p>
          <a:p>
            <a:pPr marL="0" indent="0" algn="just">
              <a:buNone/>
            </a:pPr>
            <a:endParaRPr lang="en-AU" dirty="0"/>
          </a:p>
        </p:txBody>
      </p:sp>
      <p:pic>
        <p:nvPicPr>
          <p:cNvPr id="9" name="Picture 8" descr="Related image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2389" y="3579224"/>
            <a:ext cx="5657012" cy="250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Related image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8858" y="3579224"/>
            <a:ext cx="2633527" cy="250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PNGFIA_LOGO_300px">
            <a:extLst>
              <a:ext uri="{FF2B5EF4-FFF2-40B4-BE49-F238E27FC236}">
                <a16:creationId xmlns:a16="http://schemas.microsoft.com/office/drawing/2014/main" id="{1682C8A4-0917-4B27-A454-1B57E030B637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8952" y="259058"/>
            <a:ext cx="793115" cy="8572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67476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185403" y="651724"/>
            <a:ext cx="7821191" cy="526159"/>
          </a:xfrm>
        </p:spPr>
        <p:txBody>
          <a:bodyPr/>
          <a:lstStyle/>
          <a:p>
            <a:r>
              <a:rPr lang="en-US" sz="2800" b="1" i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EU Competent Authority and IUU Regulation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6332493" y="5656218"/>
            <a:ext cx="45719" cy="45719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1164493" y="1386073"/>
            <a:ext cx="9863014" cy="4315864"/>
          </a:xfrm>
        </p:spPr>
        <p:txBody>
          <a:bodyPr>
            <a:normAutofit lnSpcReduction="10000"/>
          </a:bodyPr>
          <a:lstStyle/>
          <a:p>
            <a:pPr algn="just"/>
            <a:r>
              <a:rPr lang="en-AU" sz="2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NFA was recognised by EU as a Competent Authority in 2002. Main function is to ensure quality of fish produced in PNG is in compliance with EU Foods Standard.</a:t>
            </a:r>
          </a:p>
          <a:p>
            <a:pPr algn="just">
              <a:spcBef>
                <a:spcPts val="1200"/>
              </a:spcBef>
            </a:pPr>
            <a:r>
              <a:rPr lang="en-AU" sz="2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EU IUU Regulation came into force on 1 January 2010</a:t>
            </a:r>
          </a:p>
          <a:p>
            <a:pPr algn="just">
              <a:spcBef>
                <a:spcPts val="1200"/>
              </a:spcBef>
            </a:pPr>
            <a:r>
              <a:rPr lang="en-AU" sz="2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NFA established Catch Documentation Scheme Unit in 2013</a:t>
            </a:r>
          </a:p>
          <a:p>
            <a:pPr algn="just">
              <a:spcBef>
                <a:spcPts val="1200"/>
              </a:spcBef>
            </a:pPr>
            <a:r>
              <a:rPr lang="en-AU" sz="2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Yellow card was issued by EU to PNG in July 2014</a:t>
            </a:r>
          </a:p>
          <a:p>
            <a:pPr algn="just">
              <a:spcBef>
                <a:spcPts val="1200"/>
              </a:spcBef>
            </a:pPr>
            <a:r>
              <a:rPr lang="en-AU" sz="2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Yellow card was lifted on 1 October 2015, and EU subsequently issued Green Card to PNG</a:t>
            </a:r>
            <a:endParaRPr lang="en-A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5" descr="PNGFIA_LOGO_300px">
            <a:extLst>
              <a:ext uri="{FF2B5EF4-FFF2-40B4-BE49-F238E27FC236}">
                <a16:creationId xmlns:a16="http://schemas.microsoft.com/office/drawing/2014/main" id="{7F13CA3F-B05E-4F99-834C-B1342E3E01E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8952" y="259058"/>
            <a:ext cx="793115" cy="8572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99179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24594" y="1153198"/>
            <a:ext cx="8403772" cy="5462469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endParaRPr lang="en-US" sz="3600" dirty="0"/>
          </a:p>
          <a:p>
            <a:pPr marL="0" indent="0" algn="just">
              <a:buNone/>
            </a:pPr>
            <a:endParaRPr lang="en-US" sz="3600" dirty="0"/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5A4BA9B4-2C96-4080-ADC4-D5D686F610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1960" y="422577"/>
            <a:ext cx="4523769" cy="422002"/>
          </a:xfrm>
        </p:spPr>
        <p:txBody>
          <a:bodyPr/>
          <a:lstStyle/>
          <a:p>
            <a:pPr algn="ctr"/>
            <a:r>
              <a:rPr lang="en-US" sz="2400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PNA Scenario – 2018</a:t>
            </a:r>
          </a:p>
        </p:txBody>
      </p:sp>
      <p:pic>
        <p:nvPicPr>
          <p:cNvPr id="9" name="Picture 8" descr="PNGFIA_LOGO_300px">
            <a:extLst>
              <a:ext uri="{FF2B5EF4-FFF2-40B4-BE49-F238E27FC236}">
                <a16:creationId xmlns:a16="http://schemas.microsoft.com/office/drawing/2014/main" id="{51C8F781-CD18-47E5-A32B-827EA1A137E5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8952" y="259058"/>
            <a:ext cx="793115" cy="857250"/>
          </a:xfrm>
          <a:prstGeom prst="rect">
            <a:avLst/>
          </a:prstGeom>
          <a:noFill/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80493362-047C-49DE-B022-EF9EAD0DC54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280513"/>
              </p:ext>
            </p:extLst>
          </p:nvPr>
        </p:nvGraphicFramePr>
        <p:xfrm>
          <a:off x="1834092" y="1015385"/>
          <a:ext cx="8292981" cy="4814454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316246">
                  <a:extLst>
                    <a:ext uri="{9D8B030D-6E8A-4147-A177-3AD203B41FA5}">
                      <a16:colId xmlns:a16="http://schemas.microsoft.com/office/drawing/2014/main" val="1287619549"/>
                    </a:ext>
                  </a:extLst>
                </a:gridCol>
                <a:gridCol w="2422770">
                  <a:extLst>
                    <a:ext uri="{9D8B030D-6E8A-4147-A177-3AD203B41FA5}">
                      <a16:colId xmlns:a16="http://schemas.microsoft.com/office/drawing/2014/main" val="3773979277"/>
                    </a:ext>
                  </a:extLst>
                </a:gridCol>
                <a:gridCol w="2553965">
                  <a:extLst>
                    <a:ext uri="{9D8B030D-6E8A-4147-A177-3AD203B41FA5}">
                      <a16:colId xmlns:a16="http://schemas.microsoft.com/office/drawing/2014/main" val="566097426"/>
                    </a:ext>
                  </a:extLst>
                </a:gridCol>
              </a:tblGrid>
              <a:tr h="319941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u="none" strike="noStrike">
                          <a:effectLst/>
                        </a:rPr>
                        <a:t>PNA Countries</a:t>
                      </a:r>
                      <a:endParaRPr lang="en-US" sz="1600" b="1" i="0" u="none" strike="noStrike">
                        <a:solidFill>
                          <a:srgbClr val="FFFFFF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8451" marR="8451" marT="845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>
                          <a:effectLst/>
                        </a:rPr>
                        <a:t>Catch (mt)</a:t>
                      </a:r>
                      <a:endParaRPr lang="en-US" sz="1600" b="1" i="0" u="none" strike="noStrike">
                        <a:solidFill>
                          <a:srgbClr val="FFFFFF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8451" marR="8451" marT="845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 dirty="0">
                          <a:effectLst/>
                        </a:rPr>
                        <a:t>Value (US$)</a:t>
                      </a:r>
                      <a:endParaRPr lang="en-US" sz="1600" b="1" i="0" u="none" strike="noStrike" dirty="0">
                        <a:solidFill>
                          <a:srgbClr val="FFFFFF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8451" marR="8451" marT="8451" marB="0" anchor="ctr"/>
                </a:tc>
                <a:extLst>
                  <a:ext uri="{0D108BD9-81ED-4DB2-BD59-A6C34878D82A}">
                    <a16:rowId xmlns:a16="http://schemas.microsoft.com/office/drawing/2014/main" val="3872590496"/>
                  </a:ext>
                </a:extLst>
              </a:tr>
              <a:tr h="309943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u="none" strike="noStrike" dirty="0">
                          <a:effectLst/>
                        </a:rPr>
                        <a:t>Federated States of Micronesia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8451" marR="8451" marT="845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PG" sz="1600" u="none" strike="noStrike">
                          <a:effectLst/>
                        </a:rPr>
                        <a:t>229,000</a:t>
                      </a:r>
                      <a:endParaRPr lang="en-PG" sz="16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8451" marR="8451" marT="845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PG" sz="1600" u="none" strike="noStrike" dirty="0">
                          <a:effectLst/>
                        </a:rPr>
                        <a:t>421,000,000</a:t>
                      </a:r>
                      <a:endParaRPr lang="en-PG" sz="16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8451" marR="8451" marT="8451" marB="0" anchor="ctr"/>
                </a:tc>
                <a:extLst>
                  <a:ext uri="{0D108BD9-81ED-4DB2-BD59-A6C34878D82A}">
                    <a16:rowId xmlns:a16="http://schemas.microsoft.com/office/drawing/2014/main" val="1306903733"/>
                  </a:ext>
                </a:extLst>
              </a:tr>
              <a:tr h="309943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u="none" strike="noStrike" dirty="0">
                          <a:effectLst/>
                        </a:rPr>
                        <a:t>Kiribati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8451" marR="8451" marT="845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PG" sz="1600" u="none" strike="noStrike">
                          <a:effectLst/>
                        </a:rPr>
                        <a:t>400,000</a:t>
                      </a:r>
                      <a:endParaRPr lang="en-PG" sz="16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8451" marR="8451" marT="845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PG" sz="1600" u="none" strike="noStrike" dirty="0">
                          <a:effectLst/>
                        </a:rPr>
                        <a:t>702,000,000</a:t>
                      </a:r>
                      <a:endParaRPr lang="en-PG" sz="16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8451" marR="8451" marT="8451" marB="0" anchor="ctr"/>
                </a:tc>
                <a:extLst>
                  <a:ext uri="{0D108BD9-81ED-4DB2-BD59-A6C34878D82A}">
                    <a16:rowId xmlns:a16="http://schemas.microsoft.com/office/drawing/2014/main" val="3041299102"/>
                  </a:ext>
                </a:extLst>
              </a:tr>
              <a:tr h="309943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u="none" strike="noStrike">
                          <a:effectLst/>
                        </a:rPr>
                        <a:t>Marshall Islands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8451" marR="8451" marT="845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PG" sz="1600" u="none" strike="noStrike" dirty="0">
                          <a:effectLst/>
                        </a:rPr>
                        <a:t>53,000</a:t>
                      </a:r>
                      <a:endParaRPr lang="en-PG" sz="16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8451" marR="8451" marT="845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PG" sz="1600" u="none" strike="noStrike" dirty="0">
                          <a:effectLst/>
                        </a:rPr>
                        <a:t>111,000,000</a:t>
                      </a:r>
                      <a:endParaRPr lang="en-PG" sz="16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8451" marR="8451" marT="8451" marB="0" anchor="ctr"/>
                </a:tc>
                <a:extLst>
                  <a:ext uri="{0D108BD9-81ED-4DB2-BD59-A6C34878D82A}">
                    <a16:rowId xmlns:a16="http://schemas.microsoft.com/office/drawing/2014/main" val="3455719464"/>
                  </a:ext>
                </a:extLst>
              </a:tr>
              <a:tr h="309943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u="none" strike="noStrike">
                          <a:effectLst/>
                        </a:rPr>
                        <a:t>Nauru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8451" marR="8451" marT="845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PG" sz="1600" u="none" strike="noStrike">
                          <a:effectLst/>
                        </a:rPr>
                        <a:t>125,000</a:t>
                      </a:r>
                      <a:endParaRPr lang="en-PG" sz="16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8451" marR="8451" marT="845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PG" sz="1600" u="none" strike="noStrike" dirty="0">
                          <a:effectLst/>
                        </a:rPr>
                        <a:t>208,000,000</a:t>
                      </a:r>
                      <a:endParaRPr lang="en-PG" sz="16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8451" marR="8451" marT="8451" marB="0" anchor="ctr"/>
                </a:tc>
                <a:extLst>
                  <a:ext uri="{0D108BD9-81ED-4DB2-BD59-A6C34878D82A}">
                    <a16:rowId xmlns:a16="http://schemas.microsoft.com/office/drawing/2014/main" val="617591083"/>
                  </a:ext>
                </a:extLst>
              </a:tr>
              <a:tr h="309943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u="none" strike="noStrike">
                          <a:effectLst/>
                        </a:rPr>
                        <a:t>Palau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8451" marR="8451" marT="845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PG" sz="1600" u="none" strike="noStrike" dirty="0">
                          <a:effectLst/>
                        </a:rPr>
                        <a:t>12,000</a:t>
                      </a:r>
                      <a:endParaRPr lang="en-PG" sz="16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8451" marR="8451" marT="845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PG" sz="1600" u="none" strike="noStrike" dirty="0">
                          <a:effectLst/>
                        </a:rPr>
                        <a:t>58,000,000</a:t>
                      </a:r>
                      <a:endParaRPr lang="en-PG" sz="16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8451" marR="8451" marT="8451" marB="0" anchor="ctr"/>
                </a:tc>
                <a:extLst>
                  <a:ext uri="{0D108BD9-81ED-4DB2-BD59-A6C34878D82A}">
                    <a16:rowId xmlns:a16="http://schemas.microsoft.com/office/drawing/2014/main" val="253742978"/>
                  </a:ext>
                </a:extLst>
              </a:tr>
              <a:tr h="309943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u="none" strike="noStrike">
                          <a:effectLst/>
                        </a:rPr>
                        <a:t>Papua New Guinea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8451" marR="8451" marT="845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PG" sz="1600" u="none" strike="noStrike" dirty="0">
                          <a:effectLst/>
                        </a:rPr>
                        <a:t>368,000</a:t>
                      </a:r>
                      <a:endParaRPr lang="en-PG" sz="16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8451" marR="8451" marT="845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PG" sz="1600" u="none" strike="noStrike" dirty="0">
                          <a:effectLst/>
                        </a:rPr>
                        <a:t>675,000,000</a:t>
                      </a:r>
                      <a:endParaRPr lang="en-PG" sz="16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8451" marR="8451" marT="8451" marB="0" anchor="ctr"/>
                </a:tc>
                <a:extLst>
                  <a:ext uri="{0D108BD9-81ED-4DB2-BD59-A6C34878D82A}">
                    <a16:rowId xmlns:a16="http://schemas.microsoft.com/office/drawing/2014/main" val="1305892558"/>
                  </a:ext>
                </a:extLst>
              </a:tr>
              <a:tr h="309943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u="none" strike="noStrike">
                          <a:effectLst/>
                        </a:rPr>
                        <a:t>Solomon Islands 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8451" marR="8451" marT="845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PG" sz="1600" u="none" strike="noStrike">
                          <a:effectLst/>
                        </a:rPr>
                        <a:t>142,000</a:t>
                      </a:r>
                      <a:endParaRPr lang="en-PG" sz="16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8451" marR="8451" marT="845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PG" sz="1600" u="none" strike="noStrike" dirty="0">
                          <a:effectLst/>
                        </a:rPr>
                        <a:t>306,000,000</a:t>
                      </a:r>
                      <a:endParaRPr lang="en-PG" sz="16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8451" marR="8451" marT="8451" marB="0" anchor="ctr"/>
                </a:tc>
                <a:extLst>
                  <a:ext uri="{0D108BD9-81ED-4DB2-BD59-A6C34878D82A}">
                    <a16:rowId xmlns:a16="http://schemas.microsoft.com/office/drawing/2014/main" val="1915522396"/>
                  </a:ext>
                </a:extLst>
              </a:tr>
              <a:tr h="309943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u="none" strike="noStrike">
                          <a:effectLst/>
                        </a:rPr>
                        <a:t>Tokelau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8451" marR="8451" marT="845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PG" sz="1600" u="none" strike="noStrike">
                          <a:effectLst/>
                        </a:rPr>
                        <a:t>27,000</a:t>
                      </a:r>
                      <a:endParaRPr lang="en-PG" sz="16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8451" marR="8451" marT="845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PG" sz="1600" u="none" strike="noStrike" dirty="0">
                          <a:effectLst/>
                        </a:rPr>
                        <a:t>51,000,000</a:t>
                      </a:r>
                      <a:endParaRPr lang="en-PG" sz="16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8451" marR="8451" marT="8451" marB="0" anchor="ctr"/>
                </a:tc>
                <a:extLst>
                  <a:ext uri="{0D108BD9-81ED-4DB2-BD59-A6C34878D82A}">
                    <a16:rowId xmlns:a16="http://schemas.microsoft.com/office/drawing/2014/main" val="2527950126"/>
                  </a:ext>
                </a:extLst>
              </a:tr>
              <a:tr h="309943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u="none" strike="noStrike" dirty="0">
                          <a:effectLst/>
                        </a:rPr>
                        <a:t>Tuvalu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8451" marR="8451" marT="845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PG" sz="1600" u="none" strike="noStrike">
                          <a:effectLst/>
                        </a:rPr>
                        <a:t>90,000</a:t>
                      </a:r>
                      <a:endParaRPr lang="en-PG" sz="16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8451" marR="8451" marT="845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PG" sz="1600" u="none" strike="noStrike" dirty="0">
                          <a:effectLst/>
                        </a:rPr>
                        <a:t>165,000,000</a:t>
                      </a:r>
                      <a:endParaRPr lang="en-PG" sz="16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8451" marR="8451" marT="8451" marB="0" anchor="ctr"/>
                </a:tc>
                <a:extLst>
                  <a:ext uri="{0D108BD9-81ED-4DB2-BD59-A6C34878D82A}">
                    <a16:rowId xmlns:a16="http://schemas.microsoft.com/office/drawing/2014/main" val="3640037284"/>
                  </a:ext>
                </a:extLst>
              </a:tr>
              <a:tr h="309943"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600" b="1" u="none" strike="noStrike" dirty="0">
                          <a:effectLst/>
                        </a:rPr>
                        <a:t>TOTAL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8451" marR="76057" marT="845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PG" sz="1600" b="1" u="none" strike="noStrike" dirty="0">
                          <a:effectLst/>
                        </a:rPr>
                        <a:t>1,446,000</a:t>
                      </a:r>
                      <a:endParaRPr lang="en-PG" sz="1600" b="1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8451" marR="8451" marT="845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PG" sz="1600" b="1" u="none" strike="noStrike" dirty="0">
                          <a:effectLst/>
                        </a:rPr>
                        <a:t>$2,697,000,000</a:t>
                      </a:r>
                      <a:endParaRPr lang="en-PG" sz="1600" b="1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8451" marR="8451" marT="8451" marB="0" anchor="ctr"/>
                </a:tc>
                <a:extLst>
                  <a:ext uri="{0D108BD9-81ED-4DB2-BD59-A6C34878D82A}">
                    <a16:rowId xmlns:a16="http://schemas.microsoft.com/office/drawing/2014/main" val="2372229472"/>
                  </a:ext>
                </a:extLst>
              </a:tr>
              <a:tr h="309943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b="1" u="sng" strike="noStrike" dirty="0">
                          <a:effectLst/>
                        </a:rPr>
                        <a:t>Value Adding:</a:t>
                      </a:r>
                      <a:endParaRPr lang="en-US" sz="1600" b="1" i="0" u="sng" strike="noStrike" dirty="0">
                        <a:solidFill>
                          <a:srgbClr val="0070C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8451" marR="8451" marT="8451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PG" sz="1600" u="none" strike="noStrike">
                          <a:effectLst/>
                        </a:rPr>
                        <a:t> </a:t>
                      </a:r>
                      <a:endParaRPr lang="en-PG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51" marR="8451" marT="8451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PG" sz="1600" u="none" strike="noStrike">
                          <a:effectLst/>
                        </a:rPr>
                        <a:t> </a:t>
                      </a:r>
                      <a:endParaRPr lang="en-PG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51" marR="8451" marT="8451" marB="0"/>
                </a:tc>
                <a:extLst>
                  <a:ext uri="{0D108BD9-81ED-4DB2-BD59-A6C34878D82A}">
                    <a16:rowId xmlns:a16="http://schemas.microsoft.com/office/drawing/2014/main" val="2350565972"/>
                  </a:ext>
                </a:extLst>
              </a:tr>
              <a:tr h="393350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b="1" u="none" strike="noStrike" dirty="0">
                          <a:solidFill>
                            <a:srgbClr val="00B0F0"/>
                          </a:solidFill>
                          <a:effectLst/>
                        </a:rPr>
                        <a:t>Total Catch = 53,555 containers</a:t>
                      </a:r>
                      <a:endParaRPr lang="en-US" sz="1600" b="1" i="0" u="none" strike="noStrike" dirty="0">
                        <a:solidFill>
                          <a:srgbClr val="00B0F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8451" marR="8451" marT="8451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PG" sz="1600" b="1" u="none" strike="noStrike" dirty="0">
                          <a:solidFill>
                            <a:srgbClr val="00B0F0"/>
                          </a:solidFill>
                          <a:effectLst/>
                        </a:rPr>
                        <a:t> </a:t>
                      </a:r>
                      <a:endParaRPr lang="en-PG" sz="1600" b="1" i="0" u="none" strike="noStrike" dirty="0">
                        <a:solidFill>
                          <a:srgbClr val="00B0F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51" marR="8451" marT="8451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PG" sz="1600" u="none" strike="noStrike" dirty="0">
                          <a:effectLst/>
                        </a:rPr>
                        <a:t> </a:t>
                      </a:r>
                      <a:endParaRPr lang="en-PG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51" marR="8451" marT="8451" marB="0"/>
                </a:tc>
                <a:extLst>
                  <a:ext uri="{0D108BD9-81ED-4DB2-BD59-A6C34878D82A}">
                    <a16:rowId xmlns:a16="http://schemas.microsoft.com/office/drawing/2014/main" val="3298276499"/>
                  </a:ext>
                </a:extLst>
              </a:tr>
              <a:tr h="371849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b="1" u="none" strike="noStrike" dirty="0">
                          <a:solidFill>
                            <a:srgbClr val="00B0F0"/>
                          </a:solidFill>
                          <a:effectLst/>
                        </a:rPr>
                        <a:t>Number of Cases: 96,399,000</a:t>
                      </a:r>
                      <a:endParaRPr lang="en-US" sz="1600" b="1" i="0" u="none" strike="noStrike" dirty="0">
                        <a:solidFill>
                          <a:srgbClr val="00B0F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8451" marR="8451" marT="8451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PG" sz="1600" b="1" u="none" strike="noStrike" dirty="0">
                          <a:solidFill>
                            <a:srgbClr val="00B0F0"/>
                          </a:solidFill>
                          <a:effectLst/>
                        </a:rPr>
                        <a:t> </a:t>
                      </a:r>
                      <a:endParaRPr lang="en-PG" sz="1600" b="1" i="0" u="none" strike="noStrike" dirty="0">
                        <a:solidFill>
                          <a:srgbClr val="00B0F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51" marR="8451" marT="8451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PG" sz="1600" u="none" strike="noStrike">
                          <a:effectLst/>
                        </a:rPr>
                        <a:t> </a:t>
                      </a:r>
                      <a:endParaRPr lang="en-PG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51" marR="8451" marT="8451" marB="0"/>
                </a:tc>
                <a:extLst>
                  <a:ext uri="{0D108BD9-81ED-4DB2-BD59-A6C34878D82A}">
                    <a16:rowId xmlns:a16="http://schemas.microsoft.com/office/drawing/2014/main" val="3207376654"/>
                  </a:ext>
                </a:extLst>
              </a:tr>
              <a:tr h="319941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b="1" u="none" strike="noStrike" dirty="0">
                          <a:solidFill>
                            <a:srgbClr val="00B0F0"/>
                          </a:solidFill>
                          <a:effectLst/>
                        </a:rPr>
                        <a:t>Value: @$60/case = $6 billion</a:t>
                      </a:r>
                      <a:endParaRPr lang="en-US" sz="1600" b="1" i="0" u="none" strike="noStrike" dirty="0">
                        <a:solidFill>
                          <a:srgbClr val="00B0F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8451" marR="8451" marT="8451" marB="0" anchor="ctr"/>
                </a:tc>
                <a:tc gridSpan="2">
                  <a:txBody>
                    <a:bodyPr/>
                    <a:lstStyle/>
                    <a:p>
                      <a:pPr algn="l" rtl="0" fontAlgn="ctr"/>
                      <a:r>
                        <a:rPr lang="en-US" sz="1600" b="1" u="none" strike="noStrike" dirty="0">
                          <a:solidFill>
                            <a:srgbClr val="00B0F0"/>
                          </a:solidFill>
                          <a:effectLst/>
                        </a:rPr>
                        <a:t>(PGK20 billion)</a:t>
                      </a:r>
                      <a:endParaRPr lang="en-US" sz="1600" b="1" i="0" u="none" strike="noStrike" dirty="0">
                        <a:solidFill>
                          <a:srgbClr val="00B0F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8451" marR="8451" marT="8451" marB="0" anchor="ctr"/>
                </a:tc>
                <a:tc hMerge="1">
                  <a:txBody>
                    <a:bodyPr/>
                    <a:lstStyle/>
                    <a:p>
                      <a:endParaRPr lang="en-PG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8388672"/>
                  </a:ext>
                </a:extLst>
              </a:tr>
            </a:tbl>
          </a:graphicData>
        </a:graphic>
      </p:graphicFrame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1F91736-DE7A-4977-B3C3-6674C397C657}"/>
              </a:ext>
            </a:extLst>
          </p:cNvPr>
          <p:cNvSpPr/>
          <p:nvPr/>
        </p:nvSpPr>
        <p:spPr>
          <a:xfrm>
            <a:off x="6432405" y="5917467"/>
            <a:ext cx="3694668" cy="600564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70C0"/>
                </a:solidFill>
              </a:rPr>
              <a:t>Equates to 100,000 Direct Jobs</a:t>
            </a:r>
          </a:p>
          <a:p>
            <a:pPr algn="ctr"/>
            <a:r>
              <a:rPr lang="en-US" b="1" dirty="0">
                <a:solidFill>
                  <a:srgbClr val="0070C0"/>
                </a:solidFill>
              </a:rPr>
              <a:t>500,000 indirect Jobs</a:t>
            </a:r>
            <a:endParaRPr lang="en-PG" b="1" dirty="0">
              <a:solidFill>
                <a:srgbClr val="0070C0"/>
              </a:solidFill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A0FDFFC-1B37-496C-9732-C3AD487332B6}"/>
              </a:ext>
            </a:extLst>
          </p:cNvPr>
          <p:cNvCxnSpPr>
            <a:cxnSpLocks/>
          </p:cNvCxnSpPr>
          <p:nvPr/>
        </p:nvCxnSpPr>
        <p:spPr>
          <a:xfrm flipH="1">
            <a:off x="4634523" y="4326441"/>
            <a:ext cx="3405498" cy="1316267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1526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2C2E30-5F09-4D48-9C9B-ED4F1B032E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4023" y="1058007"/>
            <a:ext cx="3360777" cy="549031"/>
          </a:xfrm>
        </p:spPr>
        <p:txBody>
          <a:bodyPr/>
          <a:lstStyle/>
          <a:p>
            <a:r>
              <a:rPr lang="en-US" dirty="0"/>
              <a:t>Content:</a:t>
            </a:r>
            <a:endParaRPr lang="en-PG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E24F84-675A-4531-9EDA-A26BCD5A47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55100" y="1727199"/>
            <a:ext cx="10111316" cy="3688863"/>
          </a:xfrm>
        </p:spPr>
        <p:txBody>
          <a:bodyPr/>
          <a:lstStyle/>
          <a:p>
            <a:r>
              <a:rPr lang="en-US" dirty="0"/>
              <a:t>Introduction of Fishing Industry Association (PNG) Inc., (FIA-PNG)</a:t>
            </a:r>
          </a:p>
          <a:p>
            <a:r>
              <a:rPr lang="en-US" dirty="0"/>
              <a:t>Domestic Fishery - Background (1960s to 1980s)</a:t>
            </a:r>
          </a:p>
          <a:p>
            <a:r>
              <a:rPr lang="en-US" dirty="0"/>
              <a:t>Growth of the Fishing Industry – 1970s to 1980s</a:t>
            </a:r>
          </a:p>
          <a:p>
            <a:r>
              <a:rPr lang="en-US" dirty="0"/>
              <a:t>Fast-forward – 1990s to 2000s</a:t>
            </a:r>
          </a:p>
          <a:p>
            <a:r>
              <a:rPr lang="en-US" dirty="0"/>
              <a:t>PNG Fishing Industry Operation (purse seine fishing)</a:t>
            </a:r>
          </a:p>
          <a:p>
            <a:r>
              <a:rPr lang="en-US" dirty="0"/>
              <a:t>PNG Tuna Processing Industry (canning, loining, fish-meal and fish oil)</a:t>
            </a:r>
          </a:p>
          <a:p>
            <a:endParaRPr lang="en-US" dirty="0"/>
          </a:p>
          <a:p>
            <a:endParaRPr lang="en-PG" dirty="0"/>
          </a:p>
        </p:txBody>
      </p:sp>
      <p:pic>
        <p:nvPicPr>
          <p:cNvPr id="4" name="Picture 3" descr="PNGFIA_LOGO_300px">
            <a:extLst>
              <a:ext uri="{FF2B5EF4-FFF2-40B4-BE49-F238E27FC236}">
                <a16:creationId xmlns:a16="http://schemas.microsoft.com/office/drawing/2014/main" id="{68F35E09-B901-46FF-900A-46E1401A2B36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8952" y="259058"/>
            <a:ext cx="793115" cy="8572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3395116"/>
      </p:ext>
    </p:extLst>
  </p:cSld>
  <p:clrMapOvr>
    <a:masterClrMapping/>
  </p:clrMapOvr>
  <p:transition>
    <p:dissolv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24594" y="1153198"/>
            <a:ext cx="8403772" cy="5462469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endParaRPr lang="en-US" sz="3600" dirty="0"/>
          </a:p>
          <a:p>
            <a:pPr marL="0" indent="0" algn="just">
              <a:buNone/>
            </a:pPr>
            <a:endParaRPr lang="en-US" sz="3600" dirty="0"/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5A4BA9B4-2C96-4080-ADC4-D5D686F610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0613" y="528372"/>
            <a:ext cx="4384083" cy="422002"/>
          </a:xfrm>
        </p:spPr>
        <p:txBody>
          <a:bodyPr/>
          <a:lstStyle/>
          <a:p>
            <a:pPr algn="ctr"/>
            <a:r>
              <a:rPr lang="en-US" sz="2800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PNG Case </a:t>
            </a:r>
          </a:p>
        </p:txBody>
      </p:sp>
      <p:pic>
        <p:nvPicPr>
          <p:cNvPr id="9" name="Picture 8" descr="PNGFIA_LOGO_300px">
            <a:extLst>
              <a:ext uri="{FF2B5EF4-FFF2-40B4-BE49-F238E27FC236}">
                <a16:creationId xmlns:a16="http://schemas.microsoft.com/office/drawing/2014/main" id="{51C8F781-CD18-47E5-A32B-827EA1A137E5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8952" y="259058"/>
            <a:ext cx="793115" cy="857250"/>
          </a:xfrm>
          <a:prstGeom prst="rect">
            <a:avLst/>
          </a:prstGeom>
          <a:noFill/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80493362-047C-49DE-B022-EF9EAD0DC54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8958384"/>
              </p:ext>
            </p:extLst>
          </p:nvPr>
        </p:nvGraphicFramePr>
        <p:xfrm>
          <a:off x="2090846" y="3257198"/>
          <a:ext cx="7529891" cy="7957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1705">
                  <a:extLst>
                    <a:ext uri="{9D8B030D-6E8A-4147-A177-3AD203B41FA5}">
                      <a16:colId xmlns:a16="http://schemas.microsoft.com/office/drawing/2014/main" val="1287619549"/>
                    </a:ext>
                  </a:extLst>
                </a:gridCol>
                <a:gridCol w="1344246">
                  <a:extLst>
                    <a:ext uri="{9D8B030D-6E8A-4147-A177-3AD203B41FA5}">
                      <a16:colId xmlns:a16="http://schemas.microsoft.com/office/drawing/2014/main" val="3773979277"/>
                    </a:ext>
                  </a:extLst>
                </a:gridCol>
                <a:gridCol w="1406769">
                  <a:extLst>
                    <a:ext uri="{9D8B030D-6E8A-4147-A177-3AD203B41FA5}">
                      <a16:colId xmlns:a16="http://schemas.microsoft.com/office/drawing/2014/main" val="566097426"/>
                    </a:ext>
                  </a:extLst>
                </a:gridCol>
                <a:gridCol w="1672493">
                  <a:extLst>
                    <a:ext uri="{9D8B030D-6E8A-4147-A177-3AD203B41FA5}">
                      <a16:colId xmlns:a16="http://schemas.microsoft.com/office/drawing/2014/main" val="2976744472"/>
                    </a:ext>
                  </a:extLst>
                </a:gridCol>
                <a:gridCol w="1664678">
                  <a:extLst>
                    <a:ext uri="{9D8B030D-6E8A-4147-A177-3AD203B41FA5}">
                      <a16:colId xmlns:a16="http://schemas.microsoft.com/office/drawing/2014/main" val="964190154"/>
                    </a:ext>
                  </a:extLst>
                </a:gridCol>
              </a:tblGrid>
              <a:tr h="309323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u="none" strike="noStrike" dirty="0">
                          <a:effectLst/>
                        </a:rPr>
                        <a:t>Total Catch</a:t>
                      </a:r>
                      <a:endParaRPr lang="en-US" sz="1600" b="1" i="0" u="none" strike="noStrike" dirty="0">
                        <a:solidFill>
                          <a:srgbClr val="FFFFFF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8451" marR="8451" marT="845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 dirty="0">
                          <a:effectLst/>
                        </a:rPr>
                        <a:t>No. of Containers</a:t>
                      </a:r>
                      <a:endParaRPr lang="en-US" sz="1600" b="1" i="0" u="none" strike="noStrike" dirty="0">
                        <a:solidFill>
                          <a:srgbClr val="FFFFFF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8451" marR="8451" marT="845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 dirty="0">
                          <a:effectLst/>
                        </a:rPr>
                        <a:t>No. of Cases</a:t>
                      </a:r>
                      <a:endParaRPr lang="en-US" sz="1600" b="1" i="0" u="none" strike="noStrike" dirty="0">
                        <a:solidFill>
                          <a:srgbClr val="FFFFFF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8451" marR="8451" marT="845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Trebuchet MS" panose="020B0603020202020204" pitchFamily="34" charset="0"/>
                        </a:rPr>
                        <a:t>Value (US$)</a:t>
                      </a:r>
                    </a:p>
                  </a:txBody>
                  <a:tcPr marL="8451" marR="8451" marT="845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Trebuchet MS" panose="020B0603020202020204" pitchFamily="34" charset="0"/>
                        </a:rPr>
                        <a:t>Value (PGK)</a:t>
                      </a:r>
                    </a:p>
                  </a:txBody>
                  <a:tcPr marL="8451" marR="8451" marT="8451" marB="0" anchor="ctr"/>
                </a:tc>
                <a:extLst>
                  <a:ext uri="{0D108BD9-81ED-4DB2-BD59-A6C34878D82A}">
                    <a16:rowId xmlns:a16="http://schemas.microsoft.com/office/drawing/2014/main" val="3872590496"/>
                  </a:ext>
                </a:extLst>
              </a:tr>
              <a:tr h="299657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368,000 mt</a:t>
                      </a:r>
                    </a:p>
                  </a:txBody>
                  <a:tcPr marL="8451" marR="8451" marT="845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13,630</a:t>
                      </a:r>
                      <a:endParaRPr lang="en-PG" sz="1600" b="1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8451" marR="8451" marT="845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24,534,000</a:t>
                      </a:r>
                      <a:endParaRPr lang="en-PG" sz="1600" b="1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8451" marR="8451" marT="8451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$1.5 Billion</a:t>
                      </a:r>
                      <a:endParaRPr lang="en-PG" sz="1600" b="1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8451" marR="8451" marT="8451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K5.1 Billion</a:t>
                      </a:r>
                      <a:endParaRPr lang="en-PG" sz="1600" b="1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8451" marR="8451" marT="8451" marB="0" anchor="ctr"/>
                </a:tc>
                <a:extLst>
                  <a:ext uri="{0D108BD9-81ED-4DB2-BD59-A6C34878D82A}">
                    <a16:rowId xmlns:a16="http://schemas.microsoft.com/office/drawing/2014/main" val="1306903733"/>
                  </a:ext>
                </a:extLst>
              </a:tr>
            </a:tbl>
          </a:graphicData>
        </a:graphic>
      </p:graphicFrame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1F91736-DE7A-4977-B3C3-6674C397C657}"/>
              </a:ext>
            </a:extLst>
          </p:cNvPr>
          <p:cNvSpPr/>
          <p:nvPr/>
        </p:nvSpPr>
        <p:spPr>
          <a:xfrm>
            <a:off x="5926069" y="4147553"/>
            <a:ext cx="3694668" cy="543327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70C0"/>
                </a:solidFill>
              </a:rPr>
              <a:t>Equates to 25,000 Direct Jobs</a:t>
            </a:r>
          </a:p>
          <a:p>
            <a:pPr algn="ctr"/>
            <a:r>
              <a:rPr lang="en-US" b="1" dirty="0">
                <a:solidFill>
                  <a:srgbClr val="0070C0"/>
                </a:solidFill>
              </a:rPr>
              <a:t>(125,000 in-direct job)</a:t>
            </a:r>
            <a:endParaRPr lang="en-PG" b="1" dirty="0">
              <a:solidFill>
                <a:srgbClr val="0070C0"/>
              </a:solidFill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85AAD7B4-3F32-4B20-ABDC-EC4C928CD3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5214949"/>
              </p:ext>
            </p:extLst>
          </p:nvPr>
        </p:nvGraphicFramePr>
        <p:xfrm>
          <a:off x="2293988" y="1605805"/>
          <a:ext cx="7326749" cy="73997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34738">
                  <a:extLst>
                    <a:ext uri="{9D8B030D-6E8A-4147-A177-3AD203B41FA5}">
                      <a16:colId xmlns:a16="http://schemas.microsoft.com/office/drawing/2014/main" val="229611543"/>
                    </a:ext>
                  </a:extLst>
                </a:gridCol>
                <a:gridCol w="1660168">
                  <a:extLst>
                    <a:ext uri="{9D8B030D-6E8A-4147-A177-3AD203B41FA5}">
                      <a16:colId xmlns:a16="http://schemas.microsoft.com/office/drawing/2014/main" val="1518485438"/>
                    </a:ext>
                  </a:extLst>
                </a:gridCol>
                <a:gridCol w="1884460">
                  <a:extLst>
                    <a:ext uri="{9D8B030D-6E8A-4147-A177-3AD203B41FA5}">
                      <a16:colId xmlns:a16="http://schemas.microsoft.com/office/drawing/2014/main" val="2734223545"/>
                    </a:ext>
                  </a:extLst>
                </a:gridCol>
                <a:gridCol w="1647383">
                  <a:extLst>
                    <a:ext uri="{9D8B030D-6E8A-4147-A177-3AD203B41FA5}">
                      <a16:colId xmlns:a16="http://schemas.microsoft.com/office/drawing/2014/main" val="750732801"/>
                    </a:ext>
                  </a:extLst>
                </a:gridCol>
              </a:tblGrid>
              <a:tr h="309323">
                <a:tc>
                  <a:txBody>
                    <a:bodyPr/>
                    <a:lstStyle/>
                    <a:p>
                      <a:pPr algn="l" rtl="0" fontAlgn="ctr"/>
                      <a:endParaRPr lang="en-US" sz="1600" u="none" strike="noStrike" dirty="0">
                        <a:effectLst/>
                      </a:endParaRPr>
                    </a:p>
                    <a:p>
                      <a:pPr algn="l" rtl="0" fontAlgn="ctr"/>
                      <a:r>
                        <a:rPr lang="en-US" sz="1600" u="none" strike="noStrike" dirty="0">
                          <a:effectLst/>
                        </a:rPr>
                        <a:t>Papua New Guinea</a:t>
                      </a:r>
                    </a:p>
                    <a:p>
                      <a:pPr algn="l" rtl="0" fontAlgn="ctr"/>
                      <a:endParaRPr lang="en-US" sz="1600" b="1" i="0" u="none" strike="noStrike" dirty="0">
                        <a:solidFill>
                          <a:srgbClr val="FFFFFF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8451" marR="8451" marT="845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Trebuchet MS" panose="020B0603020202020204" pitchFamily="34" charset="0"/>
                        </a:rPr>
                        <a:t>368,000 mt</a:t>
                      </a:r>
                    </a:p>
                  </a:txBody>
                  <a:tcPr marL="8451" marR="8451" marT="845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 dirty="0">
                          <a:effectLst/>
                        </a:rPr>
                        <a:t>$675 million</a:t>
                      </a:r>
                      <a:endParaRPr lang="en-US" sz="1600" b="1" i="0" u="none" strike="noStrike" dirty="0">
                        <a:solidFill>
                          <a:srgbClr val="FFFFFF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8451" marR="8451" marT="845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Trebuchet MS" panose="020B0603020202020204" pitchFamily="34" charset="0"/>
                        </a:rPr>
                        <a:t>PGK2.3 Billion</a:t>
                      </a:r>
                    </a:p>
                  </a:txBody>
                  <a:tcPr marL="8451" marR="8451" marT="8451" marB="0" anchor="ctr"/>
                </a:tc>
                <a:extLst>
                  <a:ext uri="{0D108BD9-81ED-4DB2-BD59-A6C34878D82A}">
                    <a16:rowId xmlns:a16="http://schemas.microsoft.com/office/drawing/2014/main" val="3911359305"/>
                  </a:ext>
                </a:extLst>
              </a:tr>
            </a:tbl>
          </a:graphicData>
        </a:graphic>
      </p:graphicFrame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DC97889-80F4-4C8C-8A40-F2E2414314DA}"/>
              </a:ext>
            </a:extLst>
          </p:cNvPr>
          <p:cNvSpPr/>
          <p:nvPr/>
        </p:nvSpPr>
        <p:spPr>
          <a:xfrm>
            <a:off x="2293989" y="1176677"/>
            <a:ext cx="2719754" cy="320431"/>
          </a:xfrm>
          <a:prstGeom prst="roundRect">
            <a:avLst/>
          </a:prstGeom>
          <a:gradFill flip="none" rotWithShape="1"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Without Value Adding:</a:t>
            </a:r>
            <a:endParaRPr lang="en-PG" b="1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A6B185D-4A65-4FAA-9FF8-E228F5E52651}"/>
              </a:ext>
            </a:extLst>
          </p:cNvPr>
          <p:cNvSpPr/>
          <p:nvPr/>
        </p:nvSpPr>
        <p:spPr>
          <a:xfrm>
            <a:off x="2258992" y="2879186"/>
            <a:ext cx="3187997" cy="320431"/>
          </a:xfrm>
          <a:prstGeom prst="roundRect">
            <a:avLst/>
          </a:prstGeom>
          <a:gradFill flip="none" rotWithShape="1"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FF00"/>
                </a:solidFill>
              </a:rPr>
              <a:t>Value Adding - leveraging:</a:t>
            </a:r>
            <a:endParaRPr lang="en-PG" b="1" dirty="0">
              <a:solidFill>
                <a:srgbClr val="FFFF00"/>
              </a:solidFill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E2123A2-9A77-4536-9FC7-490254BEFE02}"/>
              </a:ext>
            </a:extLst>
          </p:cNvPr>
          <p:cNvCxnSpPr>
            <a:cxnSpLocks/>
          </p:cNvCxnSpPr>
          <p:nvPr/>
        </p:nvCxnSpPr>
        <p:spPr>
          <a:xfrm>
            <a:off x="7002585" y="2102338"/>
            <a:ext cx="0" cy="132666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A54CC31-E0F0-4597-8D36-60B14FFAA29B}"/>
              </a:ext>
            </a:extLst>
          </p:cNvPr>
          <p:cNvCxnSpPr>
            <a:cxnSpLocks/>
          </p:cNvCxnSpPr>
          <p:nvPr/>
        </p:nvCxnSpPr>
        <p:spPr>
          <a:xfrm>
            <a:off x="8772769" y="2102338"/>
            <a:ext cx="0" cy="132666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88014919-5D0E-4821-AA88-86211D143ED2}"/>
              </a:ext>
            </a:extLst>
          </p:cNvPr>
          <p:cNvSpPr txBox="1"/>
          <p:nvPr/>
        </p:nvSpPr>
        <p:spPr>
          <a:xfrm>
            <a:off x="2144934" y="5252195"/>
            <a:ext cx="7421714" cy="769441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l" rtl="0" fontAlgn="ctr"/>
            <a:r>
              <a:rPr lang="en-US" sz="2400" b="1" u="none" strike="noStrike" dirty="0">
                <a:solidFill>
                  <a:schemeClr val="accent4">
                    <a:lumMod val="40000"/>
                    <a:lumOff val="60000"/>
                  </a:schemeClr>
                </a:solidFill>
                <a:effectLst/>
              </a:rPr>
              <a:t>VDS Revenue</a:t>
            </a:r>
          </a:p>
          <a:p>
            <a:pPr algn="l" rtl="0" fontAlgn="ctr"/>
            <a:r>
              <a:rPr lang="en-US" sz="2000" b="1" u="none" strike="noStrike" dirty="0">
                <a:effectLst/>
              </a:rPr>
              <a:t>US$187 million (PGK634 million) </a:t>
            </a:r>
            <a:r>
              <a:rPr lang="en-US" sz="1800" b="1" u="none" strike="noStrike" dirty="0">
                <a:effectLst/>
              </a:rPr>
              <a:t>– Archipelagic Waters and EEZ</a:t>
            </a:r>
            <a:endParaRPr lang="en-US" sz="1800" b="1" i="0" u="none" strike="noStrike" dirty="0">
              <a:solidFill>
                <a:srgbClr val="FFFFFF"/>
              </a:solidFill>
              <a:effectLst/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3731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0369" y="922771"/>
            <a:ext cx="10138583" cy="5462469"/>
          </a:xfrm>
        </p:spPr>
        <p:txBody>
          <a:bodyPr>
            <a:normAutofit/>
          </a:bodyPr>
          <a:lstStyle/>
          <a:p>
            <a:pPr algn="just"/>
            <a:r>
              <a:rPr lang="en-US" sz="2000" dirty="0"/>
              <a:t>Conservation and management of fisheries resources in PNG is well managed;</a:t>
            </a:r>
          </a:p>
          <a:p>
            <a:pPr algn="just">
              <a:spcBef>
                <a:spcPts val="1000"/>
              </a:spcBef>
            </a:pPr>
            <a:r>
              <a:rPr lang="en-US" sz="2000" dirty="0"/>
              <a:t>Strong compliance, monitoring and enforcement regime in place and effectively working;</a:t>
            </a:r>
          </a:p>
          <a:p>
            <a:pPr algn="just">
              <a:spcBef>
                <a:spcPts val="1000"/>
              </a:spcBef>
            </a:pPr>
            <a:r>
              <a:rPr lang="en-US" sz="2000" dirty="0"/>
              <a:t>Quality assurance maintained with audit and certification, a protocol of the EU is accredited with a competent authority status maintained since 2000;</a:t>
            </a:r>
          </a:p>
          <a:p>
            <a:pPr algn="just">
              <a:spcBef>
                <a:spcPts val="1000"/>
              </a:spcBef>
            </a:pPr>
            <a:r>
              <a:rPr lang="en-US" sz="2000" dirty="0"/>
              <a:t>EU IUU Regulation requirement with establishment of the CDS or Catch Documentation Scheme in 2013 and consistently maintained to date;</a:t>
            </a:r>
          </a:p>
          <a:p>
            <a:pPr algn="just">
              <a:spcBef>
                <a:spcPts val="1000"/>
              </a:spcBef>
            </a:pPr>
            <a:r>
              <a:rPr lang="en-US" sz="2000" dirty="0"/>
              <a:t>This facilitates trade and market access of PNG fisheries products to EU market duty free, quota free;</a:t>
            </a:r>
          </a:p>
          <a:p>
            <a:pPr algn="just">
              <a:spcBef>
                <a:spcPts val="1000"/>
              </a:spcBef>
            </a:pPr>
            <a:r>
              <a:rPr lang="en-US" sz="2000" dirty="0"/>
              <a:t>IEPA (interim economic partnership agreement) with EU allows its fisheries products to be globally sourced, processed into can or loin qualifies duty free quota free access to EU markets</a:t>
            </a:r>
          </a:p>
          <a:p>
            <a:pPr algn="just">
              <a:spcBef>
                <a:spcPts val="1000"/>
              </a:spcBef>
            </a:pPr>
            <a:r>
              <a:rPr lang="en-US" sz="2000" dirty="0"/>
              <a:t>Since 2014, no new investments in PNG after RD in 1998, SSTC in 2002, Frabelle in 2006, IFC/Majestic and Nambawan in 2013</a:t>
            </a:r>
          </a:p>
          <a:p>
            <a:pPr algn="just">
              <a:spcBef>
                <a:spcPts val="1000"/>
              </a:spcBef>
            </a:pPr>
            <a:endParaRPr lang="en-US" sz="2000" dirty="0"/>
          </a:p>
          <a:p>
            <a:pPr marL="0" indent="0" algn="just">
              <a:buNone/>
            </a:pPr>
            <a:endParaRPr lang="en-US" sz="3600" dirty="0"/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5A4BA9B4-2C96-4080-ADC4-D5D686F610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9062" y="472760"/>
            <a:ext cx="6792687" cy="429846"/>
          </a:xfrm>
        </p:spPr>
        <p:txBody>
          <a:bodyPr/>
          <a:lstStyle/>
          <a:p>
            <a:pPr algn="ctr"/>
            <a:r>
              <a:rPr lang="en-US" sz="3000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Facts</a:t>
            </a:r>
          </a:p>
        </p:txBody>
      </p:sp>
      <p:pic>
        <p:nvPicPr>
          <p:cNvPr id="9" name="Picture 8" descr="PNGFIA_LOGO_300px">
            <a:extLst>
              <a:ext uri="{FF2B5EF4-FFF2-40B4-BE49-F238E27FC236}">
                <a16:creationId xmlns:a16="http://schemas.microsoft.com/office/drawing/2014/main" id="{51C8F781-CD18-47E5-A32B-827EA1A137E5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8952" y="259058"/>
            <a:ext cx="793115" cy="8572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01686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43910" y="1176644"/>
            <a:ext cx="8403772" cy="5462469"/>
          </a:xfrm>
        </p:spPr>
        <p:txBody>
          <a:bodyPr>
            <a:normAutofit/>
          </a:bodyPr>
          <a:lstStyle/>
          <a:p>
            <a:pPr fontAlgn="base">
              <a:spcBef>
                <a:spcPts val="1800"/>
              </a:spcBef>
            </a:pPr>
            <a:r>
              <a:rPr lang="en-US" sz="195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</a:rPr>
              <a:t>National Tuna Fishery Management Plan 2014</a:t>
            </a:r>
          </a:p>
          <a:p>
            <a:pPr marL="0" indent="0" fontAlgn="base">
              <a:spcBef>
                <a:spcPts val="0"/>
              </a:spcBef>
              <a:buNone/>
            </a:pPr>
            <a:r>
              <a:rPr lang="en-US" sz="195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Arial" panose="020B0604020202020204" pitchFamily="34" charset="0"/>
              </a:rPr>
              <a:t>     - </a:t>
            </a:r>
            <a:r>
              <a:rPr lang="en-US" sz="1600" b="1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K5 billion Industry – still open to foreign participations</a:t>
            </a:r>
            <a:endParaRPr lang="en-US" sz="1950" b="1" dirty="0">
              <a:solidFill>
                <a:schemeClr val="accent5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  <a:p>
            <a:pPr fontAlgn="base">
              <a:spcBef>
                <a:spcPts val="0"/>
              </a:spcBef>
            </a:pPr>
            <a:r>
              <a:rPr lang="en-US" sz="195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</a:rPr>
              <a:t>Gulf of Papua Prawn Fishery Management Plan</a:t>
            </a:r>
          </a:p>
          <a:p>
            <a:pPr marL="0" indent="0" fontAlgn="base">
              <a:spcBef>
                <a:spcPts val="0"/>
              </a:spcBef>
              <a:buNone/>
            </a:pPr>
            <a:r>
              <a:rPr lang="en-US" sz="195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</a:rPr>
              <a:t>     </a:t>
            </a:r>
            <a:r>
              <a:rPr lang="en-US" sz="195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Arial" panose="020B0604020202020204" pitchFamily="34" charset="0"/>
              </a:rPr>
              <a:t>- </a:t>
            </a:r>
            <a:r>
              <a:rPr lang="en-US" sz="1600" b="1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K28 million Industry – fully domesticated industry with around 400 employees</a:t>
            </a:r>
          </a:p>
          <a:p>
            <a:pPr fontAlgn="base">
              <a:spcBef>
                <a:spcPts val="0"/>
              </a:spcBef>
            </a:pPr>
            <a:r>
              <a:rPr lang="en-US" sz="195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</a:rPr>
              <a:t>Orangerie Bay Prawn Fishery Management Plan</a:t>
            </a:r>
          </a:p>
          <a:p>
            <a:pPr marL="0" indent="0" fontAlgn="base">
              <a:spcBef>
                <a:spcPts val="0"/>
              </a:spcBef>
              <a:buNone/>
            </a:pPr>
            <a:r>
              <a:rPr lang="en-US" sz="195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</a:rPr>
              <a:t>     </a:t>
            </a:r>
            <a:r>
              <a:rPr lang="en-US" sz="195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Arial" panose="020B0604020202020204" pitchFamily="34" charset="0"/>
              </a:rPr>
              <a:t>- </a:t>
            </a:r>
            <a:r>
              <a:rPr lang="en-US" sz="1600" b="1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Fully domesticated but small industry </a:t>
            </a:r>
            <a:endParaRPr lang="en-US" sz="1950" b="1" dirty="0">
              <a:solidFill>
                <a:schemeClr val="accent5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  <a:p>
            <a:pPr fontAlgn="base">
              <a:spcBef>
                <a:spcPts val="0"/>
              </a:spcBef>
            </a:pPr>
            <a:r>
              <a:rPr lang="en-US" sz="195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</a:rPr>
              <a:t>National Lobster Fishery Management Plan</a:t>
            </a:r>
          </a:p>
          <a:p>
            <a:pPr marL="0" indent="0" fontAlgn="base">
              <a:spcBef>
                <a:spcPts val="0"/>
              </a:spcBef>
              <a:buNone/>
            </a:pPr>
            <a:r>
              <a:rPr lang="en-US" sz="195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</a:rPr>
              <a:t>    </a:t>
            </a:r>
            <a:r>
              <a:rPr lang="en-US" sz="195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Arial" panose="020B0604020202020204" pitchFamily="34" charset="0"/>
              </a:rPr>
              <a:t>- </a:t>
            </a:r>
            <a:r>
              <a:rPr lang="en-US" sz="1600" b="1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K21 million Industry – fully domesticated industry with around 500 employees</a:t>
            </a:r>
            <a:endParaRPr lang="en-US" sz="1950" b="1" dirty="0">
              <a:solidFill>
                <a:schemeClr val="accent5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  <a:p>
            <a:pPr fontAlgn="base">
              <a:spcBef>
                <a:spcPts val="0"/>
              </a:spcBef>
            </a:pPr>
            <a:r>
              <a:rPr lang="en-US" sz="195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</a:rPr>
              <a:t>The Shark Fishery Management Plan </a:t>
            </a:r>
            <a:r>
              <a:rPr lang="en-US" sz="1600" b="1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– fully domesticated industry</a:t>
            </a:r>
            <a:endParaRPr lang="en-US" sz="1950" b="1" dirty="0">
              <a:solidFill>
                <a:schemeClr val="accent2">
                  <a:lumMod val="40000"/>
                  <a:lumOff val="60000"/>
                </a:schemeClr>
              </a:solidFill>
              <a:latin typeface="Arial" panose="020B0604020202020204" pitchFamily="34" charset="0"/>
            </a:endParaRPr>
          </a:p>
          <a:p>
            <a:pPr fontAlgn="base">
              <a:spcBef>
                <a:spcPts val="300"/>
              </a:spcBef>
            </a:pPr>
            <a:r>
              <a:rPr lang="en-US" sz="195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</a:rPr>
              <a:t>National Beche-De-Mer Fishery Management Plan</a:t>
            </a:r>
          </a:p>
          <a:p>
            <a:pPr marL="0" indent="0" fontAlgn="base">
              <a:spcBef>
                <a:spcPts val="0"/>
              </a:spcBef>
              <a:buNone/>
            </a:pPr>
            <a:r>
              <a:rPr lang="en-US" sz="195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</a:rPr>
              <a:t>     </a:t>
            </a:r>
            <a:r>
              <a:rPr lang="en-US" sz="16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Arial" panose="020B0604020202020204" pitchFamily="34" charset="0"/>
              </a:rPr>
              <a:t>- K130 million Industry – fully domesticated with around 500,000 people involved</a:t>
            </a:r>
            <a:endParaRPr lang="en-US" sz="1950" b="1" dirty="0">
              <a:solidFill>
                <a:schemeClr val="accent2">
                  <a:lumMod val="40000"/>
                  <a:lumOff val="60000"/>
                </a:schemeClr>
              </a:solidFill>
              <a:latin typeface="Arial" panose="020B0604020202020204" pitchFamily="34" charset="0"/>
            </a:endParaRPr>
          </a:p>
          <a:p>
            <a:pPr fontAlgn="base">
              <a:spcBef>
                <a:spcPts val="300"/>
              </a:spcBef>
            </a:pPr>
            <a:r>
              <a:rPr lang="en-US" sz="195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</a:rPr>
              <a:t>The National Mud-crab Management Plan </a:t>
            </a:r>
            <a:r>
              <a:rPr lang="en-US" sz="1600" b="1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– fully domesticated industry</a:t>
            </a:r>
            <a:endParaRPr lang="en-US" sz="1950" b="1" dirty="0">
              <a:solidFill>
                <a:schemeClr val="accent2">
                  <a:lumMod val="40000"/>
                  <a:lumOff val="60000"/>
                </a:schemeClr>
              </a:solidFill>
              <a:latin typeface="Arial" panose="020B0604020202020204" pitchFamily="34" charset="0"/>
            </a:endParaRPr>
          </a:p>
          <a:p>
            <a:pPr fontAlgn="base">
              <a:spcBef>
                <a:spcPts val="600"/>
              </a:spcBef>
            </a:pPr>
            <a:r>
              <a:rPr lang="en-US" sz="195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</a:rPr>
              <a:t>The FAD Management Plan </a:t>
            </a:r>
            <a:r>
              <a:rPr lang="en-US" sz="16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Arial" panose="020B0604020202020204" pitchFamily="34" charset="0"/>
              </a:rPr>
              <a:t>– a well regulated &amp; managed plan</a:t>
            </a:r>
            <a:endParaRPr lang="en-US" sz="1950" b="1" dirty="0">
              <a:solidFill>
                <a:schemeClr val="accent2">
                  <a:lumMod val="40000"/>
                  <a:lumOff val="60000"/>
                </a:schemeClr>
              </a:solidFill>
              <a:latin typeface="Arial" panose="020B0604020202020204" pitchFamily="34" charset="0"/>
            </a:endParaRPr>
          </a:p>
          <a:p>
            <a:pPr fontAlgn="base">
              <a:spcBef>
                <a:spcPts val="600"/>
              </a:spcBef>
            </a:pPr>
            <a:r>
              <a:rPr lang="en-US" sz="195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</a:rPr>
              <a:t>Trial Fishing Policy 2001 </a:t>
            </a:r>
            <a:r>
              <a:rPr lang="en-US" sz="1600" b="1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– fully domesticated industry and well regulated</a:t>
            </a:r>
            <a:endParaRPr lang="en-US" sz="1950" b="1" dirty="0">
              <a:solidFill>
                <a:schemeClr val="accent2">
                  <a:lumMod val="40000"/>
                  <a:lumOff val="60000"/>
                </a:schemeClr>
              </a:solidFill>
              <a:latin typeface="Arial" panose="020B0604020202020204" pitchFamily="34" charset="0"/>
            </a:endParaRPr>
          </a:p>
          <a:p>
            <a:pPr fontAlgn="base">
              <a:spcBef>
                <a:spcPts val="600"/>
              </a:spcBef>
            </a:pPr>
            <a:r>
              <a:rPr lang="en-US" sz="195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</a:rPr>
              <a:t>Life Reef Fish Trade </a:t>
            </a:r>
            <a:r>
              <a:rPr lang="en-US" sz="1600" b="1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– fully domesticated industry</a:t>
            </a:r>
            <a:endParaRPr lang="en-US" sz="1950" b="1" dirty="0">
              <a:solidFill>
                <a:schemeClr val="accent2">
                  <a:lumMod val="40000"/>
                  <a:lumOff val="60000"/>
                </a:schemeClr>
              </a:solidFill>
              <a:latin typeface="Arial" panose="020B0604020202020204" pitchFamily="34" charset="0"/>
            </a:endParaRPr>
          </a:p>
          <a:p>
            <a:pPr fontAlgn="base">
              <a:spcBef>
                <a:spcPts val="600"/>
              </a:spcBef>
            </a:pPr>
            <a:r>
              <a:rPr lang="en-US" sz="195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</a:rPr>
              <a:t>Barramundi Management Plan </a:t>
            </a:r>
            <a:r>
              <a:rPr lang="en-US" sz="1600" b="1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– fully domesticated but small industry</a:t>
            </a:r>
            <a:endParaRPr lang="en-US" sz="1950" b="1" dirty="0">
              <a:solidFill>
                <a:schemeClr val="accent2">
                  <a:lumMod val="40000"/>
                  <a:lumOff val="60000"/>
                </a:schemeClr>
              </a:solidFill>
              <a:latin typeface="Arial" panose="020B0604020202020204" pitchFamily="34" charset="0"/>
            </a:endParaRPr>
          </a:p>
          <a:p>
            <a:pPr algn="just"/>
            <a:endParaRPr lang="en-US" sz="3600" dirty="0"/>
          </a:p>
          <a:p>
            <a:pPr marL="0" indent="0" algn="just">
              <a:buNone/>
            </a:pPr>
            <a:endParaRPr lang="en-US" sz="3600" dirty="0"/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5A4BA9B4-2C96-4080-ADC4-D5D686F610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1350" y="515814"/>
            <a:ext cx="10309300" cy="468923"/>
          </a:xfrm>
        </p:spPr>
        <p:txBody>
          <a:bodyPr/>
          <a:lstStyle/>
          <a:p>
            <a:pPr algn="ctr"/>
            <a:r>
              <a:rPr 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Fisheries Management Plan – Local Content &amp; Local Participants</a:t>
            </a:r>
          </a:p>
        </p:txBody>
      </p:sp>
      <p:pic>
        <p:nvPicPr>
          <p:cNvPr id="6" name="Picture 5" descr="PNGFIA_LOGO_300px">
            <a:extLst>
              <a:ext uri="{FF2B5EF4-FFF2-40B4-BE49-F238E27FC236}">
                <a16:creationId xmlns:a16="http://schemas.microsoft.com/office/drawing/2014/main" id="{96F864B0-4E8C-4FBD-A5E4-61CDBA6ED2E5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0485" y="187818"/>
            <a:ext cx="793115" cy="8572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57967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142874C4-6EFE-9844-8CD8-8503B75005E4}"/>
              </a:ext>
            </a:extLst>
          </p:cNvPr>
          <p:cNvSpPr txBox="1">
            <a:spLocks/>
          </p:cNvSpPr>
          <p:nvPr/>
        </p:nvSpPr>
        <p:spPr>
          <a:xfrm>
            <a:off x="1369768" y="511737"/>
            <a:ext cx="5757862" cy="763588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pitchFamily="82" charset="0"/>
              </a:rPr>
              <a:t>FIA-PNG Partnership &amp; Stakeholders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empus Sans ITC" panose="04020404030D07020202" pitchFamily="82" charset="0"/>
            </a:endParaRPr>
          </a:p>
        </p:txBody>
      </p:sp>
      <p:pic>
        <p:nvPicPr>
          <p:cNvPr id="8" name="Picture 10" descr="JOB OFFER. Marketing manager for MSC Spain and Portugal - Bermeo Tuna World  Capital">
            <a:extLst>
              <a:ext uri="{FF2B5EF4-FFF2-40B4-BE49-F238E27FC236}">
                <a16:creationId xmlns:a16="http://schemas.microsoft.com/office/drawing/2014/main" id="{8DC7B965-6DC4-447B-BDC3-B93C42AE1B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410" y="1275325"/>
            <a:ext cx="2388088" cy="1699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2" descr="Sponsored Content: Grundfos supports UN SDGs | Envirotec">
            <a:extLst>
              <a:ext uri="{FF2B5EF4-FFF2-40B4-BE49-F238E27FC236}">
                <a16:creationId xmlns:a16="http://schemas.microsoft.com/office/drawing/2014/main" id="{D97A935F-DEC7-4721-8F0B-5FBC6BD9C0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44" t="3701" r="18914" b="3682"/>
          <a:stretch/>
        </p:blipFill>
        <p:spPr bwMode="auto">
          <a:xfrm>
            <a:off x="3665414" y="1275325"/>
            <a:ext cx="1813465" cy="1804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4" descr="Global Sustainable Seafood Initiative | Land Portal">
            <a:extLst>
              <a:ext uri="{FF2B5EF4-FFF2-40B4-BE49-F238E27FC236}">
                <a16:creationId xmlns:a16="http://schemas.microsoft.com/office/drawing/2014/main" id="{C4CC0826-7E03-45A3-B3C9-E663D504CE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5013" y="3346761"/>
            <a:ext cx="2217798" cy="1360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GlobalTuna (@GlobalTuna) | Twitter">
            <a:extLst>
              <a:ext uri="{FF2B5EF4-FFF2-40B4-BE49-F238E27FC236}">
                <a16:creationId xmlns:a16="http://schemas.microsoft.com/office/drawing/2014/main" id="{2163A74B-FD50-4903-B203-E307F19E80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7" t="3385" r="1" b="4359"/>
          <a:stretch/>
        </p:blipFill>
        <p:spPr bwMode="auto">
          <a:xfrm>
            <a:off x="6266494" y="1275325"/>
            <a:ext cx="1996106" cy="1931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ackathons seek to create tech solutions for seafood traceability challenges">
            <a:extLst>
              <a:ext uri="{FF2B5EF4-FFF2-40B4-BE49-F238E27FC236}">
                <a16:creationId xmlns:a16="http://schemas.microsoft.com/office/drawing/2014/main" id="{3AAAB171-84D1-4406-898A-76A0B578E6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93" b="19932"/>
          <a:stretch/>
        </p:blipFill>
        <p:spPr bwMode="auto">
          <a:xfrm>
            <a:off x="556914" y="3538425"/>
            <a:ext cx="2722104" cy="976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FishChoice | Sustainable Seafood Made Easy">
            <a:extLst>
              <a:ext uri="{FF2B5EF4-FFF2-40B4-BE49-F238E27FC236}">
                <a16:creationId xmlns:a16="http://schemas.microsoft.com/office/drawing/2014/main" id="{56C8F408-60EF-499A-B716-D9C38C2A46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2231" y="1132890"/>
            <a:ext cx="2089637" cy="2089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Papua New Guinea marine program on Coral reefs, fisheries and food security">
            <a:extLst>
              <a:ext uri="{FF2B5EF4-FFF2-40B4-BE49-F238E27FC236}">
                <a16:creationId xmlns:a16="http://schemas.microsoft.com/office/drawing/2014/main" id="{9F716371-A810-4D93-9C6B-84E1175A51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2092" y="3136353"/>
            <a:ext cx="2409847" cy="1414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Conservation Alliance for Seafood Solutions | IPNLF">
            <a:extLst>
              <a:ext uri="{FF2B5EF4-FFF2-40B4-BE49-F238E27FC236}">
                <a16:creationId xmlns:a16="http://schemas.microsoft.com/office/drawing/2014/main" id="{1EC55AAF-F25C-4EFF-BCF1-73B39D03B8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9" t="30509" r="1754" b="32005"/>
          <a:stretch/>
        </p:blipFill>
        <p:spPr bwMode="auto">
          <a:xfrm>
            <a:off x="9183863" y="3765952"/>
            <a:ext cx="2713156" cy="836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Pacific Forum Fisheries Agency enacts new crew welfare regulations - Human  Rights At Sea">
            <a:extLst>
              <a:ext uri="{FF2B5EF4-FFF2-40B4-BE49-F238E27FC236}">
                <a16:creationId xmlns:a16="http://schemas.microsoft.com/office/drawing/2014/main" id="{7AB72ACF-CE5E-4D87-9027-7826A78843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1801" y="5313702"/>
            <a:ext cx="2871657" cy="1163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SPC | Max Marketing &amp;amp; Publishing Limited">
            <a:extLst>
              <a:ext uri="{FF2B5EF4-FFF2-40B4-BE49-F238E27FC236}">
                <a16:creationId xmlns:a16="http://schemas.microsoft.com/office/drawing/2014/main" id="{03EC1005-BB97-4275-B9A5-DA66607250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20" t="28387" r="11750" b="30440"/>
          <a:stretch/>
        </p:blipFill>
        <p:spPr bwMode="auto">
          <a:xfrm>
            <a:off x="9410510" y="5251298"/>
            <a:ext cx="2089637" cy="1118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8F67D3C4-32F5-460D-8EF0-9FBC9213DB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563" y="4679535"/>
            <a:ext cx="1515940" cy="1905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B2C32295-8C62-4922-8176-3D0E6106B9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58" t="2872" r="28231" b="4560"/>
          <a:stretch/>
        </p:blipFill>
        <p:spPr bwMode="auto">
          <a:xfrm>
            <a:off x="2982738" y="4908258"/>
            <a:ext cx="1804449" cy="1804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6747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14:flythrough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83299" y="1422398"/>
            <a:ext cx="4947139" cy="38612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143091" y="300444"/>
            <a:ext cx="7227556" cy="888275"/>
          </a:xfrm>
        </p:spPr>
        <p:txBody>
          <a:bodyPr>
            <a:noAutofit/>
          </a:bodyPr>
          <a:lstStyle/>
          <a:p>
            <a:pPr algn="ctr"/>
            <a:br>
              <a:rPr lang="en-US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Take-home Message:</a:t>
            </a:r>
            <a:br>
              <a:rPr lang="en-U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Catch and Stock Status by Ocean</a:t>
            </a:r>
          </a:p>
        </p:txBody>
      </p:sp>
      <p:pic>
        <p:nvPicPr>
          <p:cNvPr id="6" name="Picture 5" descr="PNGFIA_LOGO_300px">
            <a:extLst>
              <a:ext uri="{FF2B5EF4-FFF2-40B4-BE49-F238E27FC236}">
                <a16:creationId xmlns:a16="http://schemas.microsoft.com/office/drawing/2014/main" id="{81BDBED6-1AD1-420D-9F87-7528458611DB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0485" y="187818"/>
            <a:ext cx="793115" cy="8572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88727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05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9263" y="218734"/>
            <a:ext cx="6587522" cy="494064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Oval 3"/>
          <p:cNvSpPr/>
          <p:nvPr/>
        </p:nvSpPr>
        <p:spPr>
          <a:xfrm>
            <a:off x="4137389" y="2509313"/>
            <a:ext cx="1153665" cy="1179558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9F24041-6B6F-B048-9103-A1A352C3493E}"/>
              </a:ext>
            </a:extLst>
          </p:cNvPr>
          <p:cNvSpPr txBox="1"/>
          <p:nvPr/>
        </p:nvSpPr>
        <p:spPr>
          <a:xfrm>
            <a:off x="241633" y="6449425"/>
            <a:ext cx="153920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1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Source: FIA PNG office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8C9391A-2259-4049-8364-CF7554A77249}"/>
              </a:ext>
            </a:extLst>
          </p:cNvPr>
          <p:cNvSpPr txBox="1"/>
          <p:nvPr/>
        </p:nvSpPr>
        <p:spPr>
          <a:xfrm>
            <a:off x="5201521" y="5076556"/>
            <a:ext cx="20830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3200" b="1" dirty="0">
                <a:solidFill>
                  <a:schemeClr val="bg1"/>
                </a:solidFill>
              </a:rPr>
              <a:t>Thank you!</a:t>
            </a:r>
          </a:p>
        </p:txBody>
      </p:sp>
      <p:pic>
        <p:nvPicPr>
          <p:cNvPr id="14" name="Picture 13" descr="PNGFIA_LOGO_300px">
            <a:extLst>
              <a:ext uri="{FF2B5EF4-FFF2-40B4-BE49-F238E27FC236}">
                <a16:creationId xmlns:a16="http://schemas.microsoft.com/office/drawing/2014/main" id="{DAC2BB48-CE48-478A-86BD-96722CB7C90B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9562" y="218734"/>
            <a:ext cx="793115" cy="857250"/>
          </a:xfrm>
          <a:prstGeom prst="rect">
            <a:avLst/>
          </a:prstGeom>
          <a:noFill/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31D64B09-0D6D-4FCC-BFDD-CE7A5A9EE85F}"/>
              </a:ext>
            </a:extLst>
          </p:cNvPr>
          <p:cNvSpPr/>
          <p:nvPr/>
        </p:nvSpPr>
        <p:spPr>
          <a:xfrm>
            <a:off x="6972995" y="6131562"/>
            <a:ext cx="5127579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2100" b="1" dirty="0">
                <a:solidFill>
                  <a:schemeClr val="bg1"/>
                </a:solidFill>
                <a:latin typeface="Calibri" panose="020F0502020204030204" pitchFamily="34" charset="0"/>
              </a:rPr>
              <a:t>Contact email:  </a:t>
            </a:r>
            <a:r>
              <a:rPr lang="en-AU" sz="2100" b="1" dirty="0">
                <a:solidFill>
                  <a:srgbClr val="92D050"/>
                </a:solidFill>
                <a:latin typeface="Calibri" panose="020F0502020204030204" pitchFamily="34" charset="0"/>
                <a:hlinkClick r:id="rId4"/>
              </a:rPr>
              <a:t>spokajam2@gmail.com</a:t>
            </a:r>
            <a:r>
              <a:rPr lang="en-AU" sz="2100" b="1" dirty="0">
                <a:solidFill>
                  <a:srgbClr val="92D050"/>
                </a:solidFill>
                <a:latin typeface="Calibri" panose="020F0502020204030204" pitchFamily="34" charset="0"/>
              </a:rPr>
              <a:t> </a:t>
            </a:r>
            <a:endParaRPr lang="en-AU" sz="2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71628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prestig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24594" y="1153198"/>
            <a:ext cx="8403772" cy="5462469"/>
          </a:xfrm>
        </p:spPr>
        <p:txBody>
          <a:bodyPr>
            <a:normAutofit/>
          </a:bodyPr>
          <a:lstStyle/>
          <a:p>
            <a:pPr algn="just"/>
            <a:endParaRPr lang="en-US" sz="3600" dirty="0"/>
          </a:p>
          <a:p>
            <a:pPr marL="0" indent="0" algn="just">
              <a:buNone/>
            </a:pPr>
            <a:endParaRPr lang="en-US" sz="3600" dirty="0"/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5A4BA9B4-2C96-4080-ADC4-D5D686F610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9062" y="586183"/>
            <a:ext cx="6792687" cy="530125"/>
          </a:xfrm>
        </p:spPr>
        <p:txBody>
          <a:bodyPr/>
          <a:lstStyle/>
          <a:p>
            <a:pPr algn="ctr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FIA PNG Executive Management Team</a:t>
            </a:r>
          </a:p>
        </p:txBody>
      </p:sp>
      <p:pic>
        <p:nvPicPr>
          <p:cNvPr id="9" name="Picture 8" descr="PNGFIA_LOGO_300px">
            <a:extLst>
              <a:ext uri="{FF2B5EF4-FFF2-40B4-BE49-F238E27FC236}">
                <a16:creationId xmlns:a16="http://schemas.microsoft.com/office/drawing/2014/main" id="{51C8F781-CD18-47E5-A32B-827EA1A137E5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8952" y="259058"/>
            <a:ext cx="793115" cy="857250"/>
          </a:xfrm>
          <a:prstGeom prst="rect">
            <a:avLst/>
          </a:prstGeom>
          <a:noFill/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F13E5E2-15C0-4A3D-AD42-968A06E8E1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5129" y="1502434"/>
            <a:ext cx="9382701" cy="4769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5451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curtains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796165" y="2016677"/>
            <a:ext cx="8724412" cy="3329048"/>
          </a:xfrm>
        </p:spPr>
        <p:txBody>
          <a:bodyPr>
            <a:normAutofit/>
          </a:bodyPr>
          <a:lstStyle/>
          <a:p>
            <a:r>
              <a:rPr lang="en-US" sz="2800" dirty="0"/>
              <a:t>The Fishing Industry Association (PNG) Inc., is a registered “Association” with the PNG Investment Promotion Authority</a:t>
            </a:r>
          </a:p>
          <a:p>
            <a:r>
              <a:rPr lang="en-US" sz="2800" dirty="0"/>
              <a:t>Registered under the PNG Associations Incorporations Act 1966 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796165" y="792206"/>
            <a:ext cx="8101126" cy="648204"/>
          </a:xfrm>
        </p:spPr>
        <p:txBody>
          <a:bodyPr/>
          <a:lstStyle/>
          <a:p>
            <a:r>
              <a:rPr lang="en-US" sz="3200" b="1" i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Introduction about FIA (PNG) Inc.,</a:t>
            </a:r>
          </a:p>
        </p:txBody>
      </p:sp>
      <p:pic>
        <p:nvPicPr>
          <p:cNvPr id="6" name="Picture 5" descr="PNGFIA_LOGO_300px">
            <a:extLst>
              <a:ext uri="{FF2B5EF4-FFF2-40B4-BE49-F238E27FC236}">
                <a16:creationId xmlns:a16="http://schemas.microsoft.com/office/drawing/2014/main" id="{B949253C-7166-409A-A097-56A8462D401E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8952" y="259058"/>
            <a:ext cx="793115" cy="8572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3396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981201" y="338329"/>
            <a:ext cx="7441915" cy="820771"/>
          </a:xfrm>
        </p:spPr>
        <p:txBody>
          <a:bodyPr>
            <a:normAutofit/>
          </a:bodyPr>
          <a:lstStyle/>
          <a:p>
            <a:pPr algn="just"/>
            <a:r>
              <a:rPr lang="en-US" sz="3200" b="1" i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Membership and Affiliations</a:t>
            </a:r>
          </a:p>
        </p:txBody>
      </p:sp>
      <p:sp>
        <p:nvSpPr>
          <p:cNvPr id="6" name="Content Placeholder 1"/>
          <p:cNvSpPr>
            <a:spLocks noGrp="1"/>
          </p:cNvSpPr>
          <p:nvPr>
            <p:ph idx="1"/>
          </p:nvPr>
        </p:nvSpPr>
        <p:spPr>
          <a:xfrm>
            <a:off x="2129307" y="1352411"/>
            <a:ext cx="7894750" cy="491960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Its membership composition consists of:</a:t>
            </a:r>
            <a:endParaRPr lang="en-AU" sz="2400" dirty="0"/>
          </a:p>
          <a:p>
            <a:pPr>
              <a:spcBef>
                <a:spcPts val="600"/>
              </a:spcBef>
            </a:pPr>
            <a:r>
              <a:rPr lang="en-US" sz="2400" dirty="0"/>
              <a:t>companies and operators in the tuna industry (both the fishing and shorebased processors)</a:t>
            </a:r>
            <a:endParaRPr lang="en-AU" sz="2400" dirty="0"/>
          </a:p>
          <a:p>
            <a:pPr>
              <a:spcBef>
                <a:spcPts val="600"/>
              </a:spcBef>
            </a:pPr>
            <a:r>
              <a:rPr lang="en-US" sz="2400" dirty="0"/>
              <a:t>prawn operators</a:t>
            </a:r>
            <a:endParaRPr lang="en-AU" sz="2400" dirty="0"/>
          </a:p>
          <a:p>
            <a:pPr>
              <a:spcBef>
                <a:spcPts val="600"/>
              </a:spcBef>
            </a:pPr>
            <a:r>
              <a:rPr lang="en-US" sz="2400" dirty="0"/>
              <a:t>the beche-de-mer buyers and exporters</a:t>
            </a:r>
          </a:p>
          <a:p>
            <a:pPr>
              <a:spcBef>
                <a:spcPts val="600"/>
              </a:spcBef>
            </a:pPr>
            <a:r>
              <a:rPr lang="en-US" sz="2400" dirty="0"/>
              <a:t>Mud crab buyers and exporters </a:t>
            </a:r>
          </a:p>
          <a:p>
            <a:pPr>
              <a:spcBef>
                <a:spcPts val="600"/>
              </a:spcBef>
            </a:pPr>
            <a:r>
              <a:rPr lang="en-US" sz="2400" dirty="0"/>
              <a:t>Torres Strait Protected Treaty Zone - tropical rock lobster buyers and exporters</a:t>
            </a:r>
            <a:endParaRPr lang="en-AU" sz="2400" dirty="0"/>
          </a:p>
          <a:p>
            <a:pPr>
              <a:spcBef>
                <a:spcPts val="600"/>
              </a:spcBef>
            </a:pPr>
            <a:r>
              <a:rPr lang="en-US" sz="2400" dirty="0"/>
              <a:t>associated industries such as crew recruitment and placement agencies, fisheries consultancies services</a:t>
            </a:r>
            <a:endParaRPr lang="en-AU" sz="2400" dirty="0"/>
          </a:p>
          <a:p>
            <a:pPr>
              <a:spcBef>
                <a:spcPts val="600"/>
              </a:spcBef>
            </a:pPr>
            <a:r>
              <a:rPr lang="en-US" sz="2400" dirty="0"/>
              <a:t>provincial umbrella artisanal fishing cooperatives</a:t>
            </a:r>
          </a:p>
          <a:p>
            <a:pPr marL="0" indent="0">
              <a:spcBef>
                <a:spcPts val="600"/>
              </a:spcBef>
              <a:buNone/>
            </a:pPr>
            <a:endParaRPr lang="en-AU" sz="2300" dirty="0"/>
          </a:p>
        </p:txBody>
      </p:sp>
      <p:pic>
        <p:nvPicPr>
          <p:cNvPr id="7" name="Picture 6" descr="PNGFIA_LOGO_300px">
            <a:extLst>
              <a:ext uri="{FF2B5EF4-FFF2-40B4-BE49-F238E27FC236}">
                <a16:creationId xmlns:a16="http://schemas.microsoft.com/office/drawing/2014/main" id="{8F03E845-B7A0-46DA-A372-CD2CFC9D9799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8952" y="259058"/>
            <a:ext cx="793115" cy="8572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6728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942011" y="383877"/>
            <a:ext cx="7663544" cy="457373"/>
          </a:xfrm>
        </p:spPr>
        <p:txBody>
          <a:bodyPr/>
          <a:lstStyle/>
          <a:p>
            <a:pPr algn="ctr"/>
            <a:r>
              <a:rPr lang="en-US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FIA PNG MSC Members – Tuna Fishing Companies &amp; Processors</a:t>
            </a:r>
          </a:p>
        </p:txBody>
      </p:sp>
      <p:graphicFrame>
        <p:nvGraphicFramePr>
          <p:cNvPr id="9" name="Table 9">
            <a:extLst>
              <a:ext uri="{FF2B5EF4-FFF2-40B4-BE49-F238E27FC236}">
                <a16:creationId xmlns:a16="http://schemas.microsoft.com/office/drawing/2014/main" id="{574B3162-B8E5-41AD-B5D1-9C1F5F71F81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10029749"/>
              </p:ext>
            </p:extLst>
          </p:nvPr>
        </p:nvGraphicFramePr>
        <p:xfrm>
          <a:off x="2603864" y="1284970"/>
          <a:ext cx="7193279" cy="19095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80457">
                  <a:extLst>
                    <a:ext uri="{9D8B030D-6E8A-4147-A177-3AD203B41FA5}">
                      <a16:colId xmlns:a16="http://schemas.microsoft.com/office/drawing/2014/main" val="2056990122"/>
                    </a:ext>
                  </a:extLst>
                </a:gridCol>
                <a:gridCol w="1428206">
                  <a:extLst>
                    <a:ext uri="{9D8B030D-6E8A-4147-A177-3AD203B41FA5}">
                      <a16:colId xmlns:a16="http://schemas.microsoft.com/office/drawing/2014/main" val="2613219402"/>
                    </a:ext>
                  </a:extLst>
                </a:gridCol>
                <a:gridCol w="1442258">
                  <a:extLst>
                    <a:ext uri="{9D8B030D-6E8A-4147-A177-3AD203B41FA5}">
                      <a16:colId xmlns:a16="http://schemas.microsoft.com/office/drawing/2014/main" val="630985765"/>
                    </a:ext>
                  </a:extLst>
                </a:gridCol>
                <a:gridCol w="1618692">
                  <a:extLst>
                    <a:ext uri="{9D8B030D-6E8A-4147-A177-3AD203B41FA5}">
                      <a16:colId xmlns:a16="http://schemas.microsoft.com/office/drawing/2014/main" val="3355774347"/>
                    </a:ext>
                  </a:extLst>
                </a:gridCol>
                <a:gridCol w="1223666">
                  <a:extLst>
                    <a:ext uri="{9D8B030D-6E8A-4147-A177-3AD203B41FA5}">
                      <a16:colId xmlns:a16="http://schemas.microsoft.com/office/drawing/2014/main" val="446220882"/>
                    </a:ext>
                  </a:extLst>
                </a:gridCol>
              </a:tblGrid>
              <a:tr h="1123169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No. of Processors</a:t>
                      </a:r>
                    </a:p>
                    <a:p>
                      <a:pPr algn="ctr"/>
                      <a:r>
                        <a:rPr lang="en-US" sz="16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(Eligible first Receivers)</a:t>
                      </a:r>
                      <a:endParaRPr lang="en-PG" sz="16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No. of Fishing Companies</a:t>
                      </a:r>
                      <a:endParaRPr lang="en-PG" sz="16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No. of Active MSC Eligible Vessels</a:t>
                      </a:r>
                      <a:endParaRPr lang="en-PG" sz="16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No. of MSC Eligible Vessels to be included shortly</a:t>
                      </a:r>
                      <a:endParaRPr lang="en-PG" sz="16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Total MSC Eligible Vessels</a:t>
                      </a:r>
                      <a:endParaRPr lang="en-PG" sz="16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315658"/>
                  </a:ext>
                </a:extLst>
              </a:tr>
              <a:tr h="786333">
                <a:tc>
                  <a:txBody>
                    <a:bodyPr/>
                    <a:lstStyle/>
                    <a:p>
                      <a:endParaRPr lang="en-US" sz="20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pPr algn="ctr"/>
                      <a:r>
                        <a:rPr lang="en-US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6</a:t>
                      </a:r>
                      <a:endParaRPr lang="en-PG" sz="20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pPr algn="ctr"/>
                      <a:r>
                        <a:rPr lang="en-US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7</a:t>
                      </a:r>
                      <a:endParaRPr lang="en-PG" sz="20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pPr algn="ctr"/>
                      <a:r>
                        <a:rPr lang="en-US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pPr algn="ctr"/>
                      <a:r>
                        <a:rPr lang="en-US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54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1678069"/>
                  </a:ext>
                </a:extLst>
              </a:tr>
            </a:tbl>
          </a:graphicData>
        </a:graphic>
      </p:graphicFrame>
      <p:pic>
        <p:nvPicPr>
          <p:cNvPr id="6" name="Picture 5" descr="PNGFIA_LOGO_300px">
            <a:extLst>
              <a:ext uri="{FF2B5EF4-FFF2-40B4-BE49-F238E27FC236}">
                <a16:creationId xmlns:a16="http://schemas.microsoft.com/office/drawing/2014/main" id="{5C89DBFF-F506-4ADE-A641-FCAF89DB0A30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8028" y="183938"/>
            <a:ext cx="793115" cy="857250"/>
          </a:xfrm>
          <a:prstGeom prst="rect">
            <a:avLst/>
          </a:prstGeom>
          <a:noFill/>
        </p:spPr>
      </p:pic>
      <p:sp>
        <p:nvSpPr>
          <p:cNvPr id="7" name="Title 2">
            <a:extLst>
              <a:ext uri="{FF2B5EF4-FFF2-40B4-BE49-F238E27FC236}">
                <a16:creationId xmlns:a16="http://schemas.microsoft.com/office/drawing/2014/main" id="{474B8822-3742-4A5D-9878-94886FEB7938}"/>
              </a:ext>
            </a:extLst>
          </p:cNvPr>
          <p:cNvSpPr txBox="1">
            <a:spLocks/>
          </p:cNvSpPr>
          <p:nvPr/>
        </p:nvSpPr>
        <p:spPr>
          <a:xfrm>
            <a:off x="3143795" y="3549278"/>
            <a:ext cx="6335483" cy="457373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8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b="1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/>
              </a:rPr>
              <a:t>FIA PNG Active MSC Eligible Fishing Vessels by flag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224DCA0F-C709-41F4-B530-6BB8B87282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6092560"/>
              </p:ext>
            </p:extLst>
          </p:nvPr>
        </p:nvGraphicFramePr>
        <p:xfrm>
          <a:off x="3884135" y="4170851"/>
          <a:ext cx="4986147" cy="150095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40470">
                  <a:extLst>
                    <a:ext uri="{9D8B030D-6E8A-4147-A177-3AD203B41FA5}">
                      <a16:colId xmlns:a16="http://schemas.microsoft.com/office/drawing/2014/main" val="1992285183"/>
                    </a:ext>
                  </a:extLst>
                </a:gridCol>
                <a:gridCol w="2086785">
                  <a:extLst>
                    <a:ext uri="{9D8B030D-6E8A-4147-A177-3AD203B41FA5}">
                      <a16:colId xmlns:a16="http://schemas.microsoft.com/office/drawing/2014/main" val="279540284"/>
                    </a:ext>
                  </a:extLst>
                </a:gridCol>
                <a:gridCol w="1558892">
                  <a:extLst>
                    <a:ext uri="{9D8B030D-6E8A-4147-A177-3AD203B41FA5}">
                      <a16:colId xmlns:a16="http://schemas.microsoft.com/office/drawing/2014/main" val="1134807507"/>
                    </a:ext>
                  </a:extLst>
                </a:gridCol>
              </a:tblGrid>
              <a:tr h="714624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PNG</a:t>
                      </a:r>
                      <a:endParaRPr lang="en-PG" sz="16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Philippines </a:t>
                      </a:r>
                      <a:endParaRPr lang="en-PG" sz="16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TOTAL</a:t>
                      </a:r>
                      <a:endParaRPr lang="en-PG" sz="16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7912682"/>
                  </a:ext>
                </a:extLst>
              </a:tr>
              <a:tr h="786333">
                <a:tc>
                  <a:txBody>
                    <a:bodyPr/>
                    <a:lstStyle/>
                    <a:p>
                      <a:endParaRPr lang="en-US" sz="20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pPr algn="ctr"/>
                      <a:r>
                        <a:rPr lang="en-US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12</a:t>
                      </a:r>
                      <a:endParaRPr lang="en-PG" sz="20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pPr algn="ctr"/>
                      <a:r>
                        <a:rPr lang="en-US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27</a:t>
                      </a:r>
                      <a:endParaRPr lang="en-PG" sz="20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6667234"/>
                  </a:ext>
                </a:extLst>
              </a:tr>
            </a:tbl>
          </a:graphicData>
        </a:graphic>
      </p:graphicFrame>
      <p:sp>
        <p:nvSpPr>
          <p:cNvPr id="2" name="Oval 1">
            <a:extLst>
              <a:ext uri="{FF2B5EF4-FFF2-40B4-BE49-F238E27FC236}">
                <a16:creationId xmlns:a16="http://schemas.microsoft.com/office/drawing/2014/main" id="{A6651268-9F3A-4ED8-8F45-B4D911329430}"/>
              </a:ext>
            </a:extLst>
          </p:cNvPr>
          <p:cNvSpPr/>
          <p:nvPr/>
        </p:nvSpPr>
        <p:spPr>
          <a:xfrm>
            <a:off x="7835705" y="4921330"/>
            <a:ext cx="679269" cy="6517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/>
            </a:endParaRPr>
          </a:p>
          <a:p>
            <a:pPr algn="ctr" defTabSz="457200"/>
            <a:r>
              <a:rPr lang="en-US" sz="2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/>
              </a:rPr>
              <a:t>39</a:t>
            </a:r>
          </a:p>
          <a:p>
            <a:pPr algn="ctr" defTabSz="457200"/>
            <a:endParaRPr lang="en-PG" dirty="0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7418EAB-D036-4982-A37F-EEEA04F46AA2}"/>
              </a:ext>
            </a:extLst>
          </p:cNvPr>
          <p:cNvSpPr/>
          <p:nvPr/>
        </p:nvSpPr>
        <p:spPr>
          <a:xfrm>
            <a:off x="5860868" y="2494071"/>
            <a:ext cx="679269" cy="6517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/>
            </a:endParaRPr>
          </a:p>
          <a:p>
            <a:pPr algn="ctr" defTabSz="457200"/>
            <a:r>
              <a:rPr lang="en-US" sz="2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/>
              </a:rPr>
              <a:t>39</a:t>
            </a:r>
          </a:p>
          <a:p>
            <a:pPr algn="ctr" defTabSz="457200"/>
            <a:endParaRPr lang="en-PG" dirty="0">
              <a:solidFill>
                <a:prstClr val="black"/>
              </a:solidFill>
              <a:latin typeface="Trebuchet MS"/>
            </a:endParaRPr>
          </a:p>
        </p:txBody>
      </p:sp>
      <p:pic>
        <p:nvPicPr>
          <p:cNvPr id="11" name="Picture 10" descr="C:\Users\marcelo\Desktop\Graph for PNA MSC CoC presentation Jeffrey\purseseiner.png">
            <a:extLst>
              <a:ext uri="{FF2B5EF4-FFF2-40B4-BE49-F238E27FC236}">
                <a16:creationId xmlns:a16="http://schemas.microsoft.com/office/drawing/2014/main" id="{4085EA0F-4172-4F42-AA01-185EF936DD4A}"/>
              </a:ext>
            </a:extLst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2318" y="3517438"/>
            <a:ext cx="591477" cy="3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35163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153" y="308604"/>
            <a:ext cx="10518614" cy="443973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US" sz="2400" b="1" dirty="0"/>
              <a:t>FIA-PNG Responsible Sourcing Policy (RSP) – value towards sustainability</a:t>
            </a:r>
          </a:p>
        </p:txBody>
      </p:sp>
      <p:pic>
        <p:nvPicPr>
          <p:cNvPr id="21" name="Picture 20" descr="Image result for Marine Stewardship Council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2045" y="2667785"/>
            <a:ext cx="1239963" cy="55399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D13C74A-8289-D24C-8CB5-8010FDEF70A6}"/>
              </a:ext>
            </a:extLst>
          </p:cNvPr>
          <p:cNvSpPr txBox="1"/>
          <p:nvPr/>
        </p:nvSpPr>
        <p:spPr>
          <a:xfrm>
            <a:off x="8128716" y="2958294"/>
            <a:ext cx="29144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FFC000"/>
                </a:solidFill>
              </a:rPr>
              <a:t>Marine Steward Council certification</a:t>
            </a:r>
            <a:endParaRPr lang="en-NL" sz="1200" b="1" dirty="0">
              <a:solidFill>
                <a:srgbClr val="FFC000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AF9E313-4365-8742-B758-74D756E402E5}"/>
              </a:ext>
            </a:extLst>
          </p:cNvPr>
          <p:cNvSpPr/>
          <p:nvPr/>
        </p:nvSpPr>
        <p:spPr>
          <a:xfrm>
            <a:off x="3428564" y="3058094"/>
            <a:ext cx="287867" cy="336618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5E4CEB82-E83C-9641-AD51-31BDDC33173C}"/>
              </a:ext>
            </a:extLst>
          </p:cNvPr>
          <p:cNvSpPr/>
          <p:nvPr/>
        </p:nvSpPr>
        <p:spPr>
          <a:xfrm>
            <a:off x="3428564" y="3866556"/>
            <a:ext cx="287867" cy="336618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DE59D0F5-D3C0-554D-B942-878B5CA6EEA6}"/>
              </a:ext>
            </a:extLst>
          </p:cNvPr>
          <p:cNvSpPr/>
          <p:nvPr/>
        </p:nvSpPr>
        <p:spPr>
          <a:xfrm>
            <a:off x="3427107" y="4671682"/>
            <a:ext cx="287867" cy="336618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5DE22FBA-2A77-754F-ABF3-C71DCDC8014C}"/>
              </a:ext>
            </a:extLst>
          </p:cNvPr>
          <p:cNvSpPr/>
          <p:nvPr/>
        </p:nvSpPr>
        <p:spPr>
          <a:xfrm>
            <a:off x="3431811" y="5461590"/>
            <a:ext cx="287867" cy="336618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196B244F-31FE-8744-A444-0ED5E058FF6B}"/>
              </a:ext>
            </a:extLst>
          </p:cNvPr>
          <p:cNvCxnSpPr>
            <a:cxnSpLocks/>
            <a:stCxn id="26" idx="4"/>
          </p:cNvCxnSpPr>
          <p:nvPr/>
        </p:nvCxnSpPr>
        <p:spPr>
          <a:xfrm>
            <a:off x="3571041" y="5008300"/>
            <a:ext cx="2753" cy="45329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8869AEAE-961C-664E-AF91-9FB815E072B4}"/>
              </a:ext>
            </a:extLst>
          </p:cNvPr>
          <p:cNvCxnSpPr/>
          <p:nvPr/>
        </p:nvCxnSpPr>
        <p:spPr>
          <a:xfrm>
            <a:off x="3886122" y="3196303"/>
            <a:ext cx="304800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B0BDE9B3-D2ED-124F-A7D1-ECCDD9041B3A}"/>
              </a:ext>
            </a:extLst>
          </p:cNvPr>
          <p:cNvSpPr txBox="1"/>
          <p:nvPr/>
        </p:nvSpPr>
        <p:spPr>
          <a:xfrm>
            <a:off x="4434199" y="2984981"/>
            <a:ext cx="11400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/>
              <a:t>May 2020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4DDDA7FA-967E-4D47-B175-4142954259AE}"/>
              </a:ext>
            </a:extLst>
          </p:cNvPr>
          <p:cNvCxnSpPr/>
          <p:nvPr/>
        </p:nvCxnSpPr>
        <p:spPr>
          <a:xfrm>
            <a:off x="3988459" y="4041563"/>
            <a:ext cx="304800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D5DEDFE6-F62C-F14A-A4B5-22B0929DE8C2}"/>
              </a:ext>
            </a:extLst>
          </p:cNvPr>
          <p:cNvSpPr txBox="1"/>
          <p:nvPr/>
        </p:nvSpPr>
        <p:spPr>
          <a:xfrm>
            <a:off x="4373676" y="3833842"/>
            <a:ext cx="17892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/>
              <a:t>November 2019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4DF7995F-34B3-5A4A-AC70-05FCB12275EE}"/>
              </a:ext>
            </a:extLst>
          </p:cNvPr>
          <p:cNvCxnSpPr/>
          <p:nvPr/>
        </p:nvCxnSpPr>
        <p:spPr>
          <a:xfrm>
            <a:off x="3886122" y="4831410"/>
            <a:ext cx="304800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057B4460-81CB-EF4A-B264-A3C3DE509BE5}"/>
              </a:ext>
            </a:extLst>
          </p:cNvPr>
          <p:cNvSpPr txBox="1"/>
          <p:nvPr/>
        </p:nvSpPr>
        <p:spPr>
          <a:xfrm>
            <a:off x="4366076" y="4650945"/>
            <a:ext cx="11400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/>
              <a:t>May 2019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B09BDA3D-D31B-2741-8811-B83185C23A5A}"/>
              </a:ext>
            </a:extLst>
          </p:cNvPr>
          <p:cNvCxnSpPr/>
          <p:nvPr/>
        </p:nvCxnSpPr>
        <p:spPr>
          <a:xfrm>
            <a:off x="4038522" y="5567698"/>
            <a:ext cx="304800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2C4C5ED1-5BD5-9D44-99C5-EF08B19E45EB}"/>
              </a:ext>
            </a:extLst>
          </p:cNvPr>
          <p:cNvSpPr txBox="1"/>
          <p:nvPr/>
        </p:nvSpPr>
        <p:spPr>
          <a:xfrm>
            <a:off x="4461260" y="5325572"/>
            <a:ext cx="12843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/>
              <a:t>Since 2010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6E156D8-6DC6-4246-A523-B22E76F9F26E}"/>
              </a:ext>
            </a:extLst>
          </p:cNvPr>
          <p:cNvSpPr txBox="1"/>
          <p:nvPr/>
        </p:nvSpPr>
        <p:spPr>
          <a:xfrm>
            <a:off x="1988910" y="3079960"/>
            <a:ext cx="12399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sz="1400" dirty="0"/>
              <a:t>Certification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E438B8F-7701-C14D-9079-26C1712AD26E}"/>
              </a:ext>
            </a:extLst>
          </p:cNvPr>
          <p:cNvSpPr txBox="1"/>
          <p:nvPr/>
        </p:nvSpPr>
        <p:spPr>
          <a:xfrm>
            <a:off x="1963091" y="3757373"/>
            <a:ext cx="14590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1400" dirty="0"/>
              <a:t>Assessment &amp;</a:t>
            </a:r>
          </a:p>
          <a:p>
            <a:r>
              <a:rPr lang="en-NL" sz="1400" dirty="0"/>
              <a:t>Implementation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AC9C435C-38C2-B843-A0C8-66A340010FD5}"/>
              </a:ext>
            </a:extLst>
          </p:cNvPr>
          <p:cNvSpPr txBox="1"/>
          <p:nvPr/>
        </p:nvSpPr>
        <p:spPr>
          <a:xfrm>
            <a:off x="1906741" y="4578381"/>
            <a:ext cx="14590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1400" dirty="0"/>
              <a:t>Assessment &amp;</a:t>
            </a:r>
          </a:p>
          <a:p>
            <a:r>
              <a:rPr lang="en-NL" sz="1400" dirty="0"/>
              <a:t>Implementation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2F031DA6-42F7-6A42-81B2-DD862B30BC49}"/>
              </a:ext>
            </a:extLst>
          </p:cNvPr>
          <p:cNvSpPr txBox="1"/>
          <p:nvPr/>
        </p:nvSpPr>
        <p:spPr>
          <a:xfrm>
            <a:off x="1972014" y="5306088"/>
            <a:ext cx="12693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1400" dirty="0"/>
              <a:t>Monitoring,</a:t>
            </a:r>
          </a:p>
          <a:p>
            <a:r>
              <a:rPr lang="en-NL" sz="1400" dirty="0"/>
              <a:t>Track &amp; trace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3D3D869F-8863-404B-B0F6-2B341269AFEB}"/>
              </a:ext>
            </a:extLst>
          </p:cNvPr>
          <p:cNvSpPr txBox="1"/>
          <p:nvPr/>
        </p:nvSpPr>
        <p:spPr>
          <a:xfrm>
            <a:off x="2934972" y="734097"/>
            <a:ext cx="44309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1400" b="1" dirty="0"/>
              <a:t>RSP Commitment in 2017 and launched June 2018</a:t>
            </a: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21D711DE-DD0E-8C49-A0AE-828889A5BB5C}"/>
              </a:ext>
            </a:extLst>
          </p:cNvPr>
          <p:cNvCxnSpPr/>
          <p:nvPr/>
        </p:nvCxnSpPr>
        <p:spPr>
          <a:xfrm>
            <a:off x="6363351" y="3100627"/>
            <a:ext cx="304800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4E13BF49-04BB-6940-AC72-AC98DB83591E}"/>
              </a:ext>
            </a:extLst>
          </p:cNvPr>
          <p:cNvCxnSpPr/>
          <p:nvPr/>
        </p:nvCxnSpPr>
        <p:spPr>
          <a:xfrm>
            <a:off x="6363351" y="4011525"/>
            <a:ext cx="304800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C8E0A523-8328-2248-9F2D-6E625699CA74}"/>
              </a:ext>
            </a:extLst>
          </p:cNvPr>
          <p:cNvCxnSpPr/>
          <p:nvPr/>
        </p:nvCxnSpPr>
        <p:spPr>
          <a:xfrm>
            <a:off x="6385879" y="4809213"/>
            <a:ext cx="304800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BDCCE9AE-386C-964F-8C3C-2075C79D0826}"/>
              </a:ext>
            </a:extLst>
          </p:cNvPr>
          <p:cNvCxnSpPr/>
          <p:nvPr/>
        </p:nvCxnSpPr>
        <p:spPr>
          <a:xfrm>
            <a:off x="6404091" y="5543177"/>
            <a:ext cx="304800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9D29D28D-BC13-7D4D-B946-E50019FE978F}"/>
              </a:ext>
            </a:extLst>
          </p:cNvPr>
          <p:cNvSpPr txBox="1"/>
          <p:nvPr/>
        </p:nvSpPr>
        <p:spPr>
          <a:xfrm>
            <a:off x="8128716" y="3591531"/>
            <a:ext cx="26799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sz="1200" dirty="0">
                <a:solidFill>
                  <a:srgbClr val="FFC000"/>
                </a:solidFill>
              </a:rPr>
              <a:t>Social Respons</a:t>
            </a:r>
            <a:r>
              <a:rPr lang="en-GB" sz="1200" dirty="0" err="1">
                <a:solidFill>
                  <a:srgbClr val="FFC000"/>
                </a:solidFill>
              </a:rPr>
              <a:t>i</a:t>
            </a:r>
            <a:r>
              <a:rPr lang="en-NL" sz="1200" dirty="0">
                <a:solidFill>
                  <a:srgbClr val="FFC000"/>
                </a:solidFill>
              </a:rPr>
              <a:t>bility &amp;</a:t>
            </a:r>
            <a:r>
              <a:rPr lang="en-US" sz="1200" dirty="0">
                <a:solidFill>
                  <a:srgbClr val="FFC000"/>
                </a:solidFill>
              </a:rPr>
              <a:t> </a:t>
            </a:r>
            <a:r>
              <a:rPr lang="en-NL" sz="1200" dirty="0">
                <a:solidFill>
                  <a:srgbClr val="FFC000"/>
                </a:solidFill>
              </a:rPr>
              <a:t>Human rights </a:t>
            </a:r>
            <a:r>
              <a:rPr lang="en-US" sz="1200" dirty="0">
                <a:solidFill>
                  <a:srgbClr val="FFC000"/>
                </a:solidFill>
              </a:rPr>
              <a:t>onboard</a:t>
            </a:r>
            <a:endParaRPr lang="en-NL" sz="1200" dirty="0">
              <a:solidFill>
                <a:srgbClr val="FFC000"/>
              </a:solidFill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B5966ABB-CB28-4A4B-A102-65EC4DBA558D}"/>
              </a:ext>
            </a:extLst>
          </p:cNvPr>
          <p:cNvSpPr txBox="1"/>
          <p:nvPr/>
        </p:nvSpPr>
        <p:spPr>
          <a:xfrm>
            <a:off x="7969826" y="4425644"/>
            <a:ext cx="30733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>
                <a:solidFill>
                  <a:srgbClr val="FFC000"/>
                </a:solidFill>
              </a:rPr>
              <a:t>Marine litter </a:t>
            </a:r>
            <a:r>
              <a:rPr lang="en-NL" sz="1200" dirty="0">
                <a:solidFill>
                  <a:srgbClr val="FFC000"/>
                </a:solidFill>
              </a:rPr>
              <a:t>&amp;</a:t>
            </a:r>
            <a:r>
              <a:rPr lang="en-US" sz="1200" dirty="0">
                <a:solidFill>
                  <a:srgbClr val="FFC000"/>
                </a:solidFill>
              </a:rPr>
              <a:t> </a:t>
            </a:r>
            <a:r>
              <a:rPr lang="en-NL" sz="1200" dirty="0">
                <a:solidFill>
                  <a:srgbClr val="FFC000"/>
                </a:solidFill>
              </a:rPr>
              <a:t>Fishing </a:t>
            </a:r>
            <a:r>
              <a:rPr lang="en-US" sz="1200" dirty="0">
                <a:solidFill>
                  <a:srgbClr val="FFC000"/>
                </a:solidFill>
              </a:rPr>
              <a:t>Gear Management</a:t>
            </a:r>
            <a:endParaRPr lang="en-NL" sz="1200" dirty="0">
              <a:solidFill>
                <a:srgbClr val="FFC000"/>
              </a:solidFill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E17C265B-CDDC-714F-A02F-CDEC4EA3A244}"/>
              </a:ext>
            </a:extLst>
          </p:cNvPr>
          <p:cNvSpPr txBox="1"/>
          <p:nvPr/>
        </p:nvSpPr>
        <p:spPr>
          <a:xfrm>
            <a:off x="7969826" y="5261930"/>
            <a:ext cx="27707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>
                <a:solidFill>
                  <a:srgbClr val="FFC000"/>
                </a:solidFill>
              </a:rPr>
              <a:t>Monitoring, Tracking and Traceability</a:t>
            </a:r>
            <a:endParaRPr lang="en-NL" sz="1200" dirty="0">
              <a:solidFill>
                <a:srgbClr val="FFC000"/>
              </a:solidFill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237840D7-1D7C-8745-AD69-DE079AA549F1}"/>
              </a:ext>
            </a:extLst>
          </p:cNvPr>
          <p:cNvSpPr txBox="1"/>
          <p:nvPr/>
        </p:nvSpPr>
        <p:spPr>
          <a:xfrm>
            <a:off x="4862577" y="6196865"/>
            <a:ext cx="51659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>
                <a:solidFill>
                  <a:schemeClr val="bg1"/>
                </a:solidFill>
              </a:rPr>
              <a:t>Assurance model development based on IFIMS + KPI = almost in real time</a:t>
            </a:r>
            <a:endParaRPr lang="en-NL" sz="1200" dirty="0">
              <a:solidFill>
                <a:schemeClr val="bg1"/>
              </a:solidFill>
            </a:endParaRPr>
          </a:p>
        </p:txBody>
      </p:sp>
      <p:sp>
        <p:nvSpPr>
          <p:cNvPr id="5" name="Left Brace 4">
            <a:extLst>
              <a:ext uri="{FF2B5EF4-FFF2-40B4-BE49-F238E27FC236}">
                <a16:creationId xmlns:a16="http://schemas.microsoft.com/office/drawing/2014/main" id="{F4294A97-5741-E043-AAA3-6C262BA38781}"/>
              </a:ext>
            </a:extLst>
          </p:cNvPr>
          <p:cNvSpPr/>
          <p:nvPr/>
        </p:nvSpPr>
        <p:spPr>
          <a:xfrm rot="5400000">
            <a:off x="7195631" y="3669831"/>
            <a:ext cx="499863" cy="5094410"/>
          </a:xfrm>
          <a:prstGeom prst="leftBrac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NL" dirty="0"/>
          </a:p>
        </p:txBody>
      </p:sp>
      <p:pic>
        <p:nvPicPr>
          <p:cNvPr id="54" name="Picture 53" descr="PNGFIA_LOGO_300px">
            <a:extLst>
              <a:ext uri="{FF2B5EF4-FFF2-40B4-BE49-F238E27FC236}">
                <a16:creationId xmlns:a16="http://schemas.microsoft.com/office/drawing/2014/main" id="{4A0061D7-575C-4CA8-A11F-B637BD6B5CDB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6767" y="208911"/>
            <a:ext cx="793115" cy="857250"/>
          </a:xfrm>
          <a:prstGeom prst="rect">
            <a:avLst/>
          </a:prstGeom>
          <a:noFill/>
        </p:spPr>
      </p:pic>
      <p:sp>
        <p:nvSpPr>
          <p:cNvPr id="55" name="Arrow: Pentagon 54">
            <a:extLst>
              <a:ext uri="{FF2B5EF4-FFF2-40B4-BE49-F238E27FC236}">
                <a16:creationId xmlns:a16="http://schemas.microsoft.com/office/drawing/2014/main" id="{4C3936D1-CDB2-445B-A3E1-F6A823812268}"/>
              </a:ext>
            </a:extLst>
          </p:cNvPr>
          <p:cNvSpPr/>
          <p:nvPr/>
        </p:nvSpPr>
        <p:spPr>
          <a:xfrm>
            <a:off x="2982876" y="1145589"/>
            <a:ext cx="3831306" cy="256334"/>
          </a:xfrm>
          <a:prstGeom prst="homePlat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FIA RSP – 1. Marine Steward Council Certification</a:t>
            </a:r>
            <a:endParaRPr lang="en-PG" sz="1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6" name="Arrow: Pentagon 55">
            <a:extLst>
              <a:ext uri="{FF2B5EF4-FFF2-40B4-BE49-F238E27FC236}">
                <a16:creationId xmlns:a16="http://schemas.microsoft.com/office/drawing/2014/main" id="{EB846956-9D96-4BAF-AF85-B52D97AFA10B}"/>
              </a:ext>
            </a:extLst>
          </p:cNvPr>
          <p:cNvSpPr/>
          <p:nvPr/>
        </p:nvSpPr>
        <p:spPr>
          <a:xfrm>
            <a:off x="2982876" y="1527805"/>
            <a:ext cx="4689744" cy="250356"/>
          </a:xfrm>
          <a:prstGeom prst="homePlat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5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FIA RSP – 2. Social Responsibility and Human Rights onboard</a:t>
            </a:r>
            <a:endParaRPr lang="en-PG" sz="125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7" name="Arrow: Pentagon 56">
            <a:extLst>
              <a:ext uri="{FF2B5EF4-FFF2-40B4-BE49-F238E27FC236}">
                <a16:creationId xmlns:a16="http://schemas.microsoft.com/office/drawing/2014/main" id="{E96421BD-D1C8-415F-93E9-910226A8F311}"/>
              </a:ext>
            </a:extLst>
          </p:cNvPr>
          <p:cNvSpPr/>
          <p:nvPr/>
        </p:nvSpPr>
        <p:spPr>
          <a:xfrm>
            <a:off x="2982877" y="1911763"/>
            <a:ext cx="3831305" cy="225585"/>
          </a:xfrm>
          <a:prstGeom prst="homePlat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3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FIA RSP – 3. Marine Litter &amp; Fishing Gear</a:t>
            </a:r>
            <a:endParaRPr lang="en-PG" sz="13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8" name="Arrow: Pentagon 57">
            <a:extLst>
              <a:ext uri="{FF2B5EF4-FFF2-40B4-BE49-F238E27FC236}">
                <a16:creationId xmlns:a16="http://schemas.microsoft.com/office/drawing/2014/main" id="{DE908FAE-71AF-401F-93CA-473F7A1261DC}"/>
              </a:ext>
            </a:extLst>
          </p:cNvPr>
          <p:cNvSpPr/>
          <p:nvPr/>
        </p:nvSpPr>
        <p:spPr>
          <a:xfrm>
            <a:off x="2989844" y="2273615"/>
            <a:ext cx="3919306" cy="237817"/>
          </a:xfrm>
          <a:prstGeom prst="homePlat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400000"/>
              </a:lnSpc>
            </a:pPr>
            <a:r>
              <a:rPr lang="en-US" sz="13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FIA RSP – 4. Monitoring, Tracking &amp; Traceability</a:t>
            </a:r>
            <a:endParaRPr lang="en-PG" sz="13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en-PG" dirty="0"/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E0FEA4D8-4BD5-4E7A-A5E4-F4C2BE6B4BB3}"/>
              </a:ext>
            </a:extLst>
          </p:cNvPr>
          <p:cNvCxnSpPr>
            <a:cxnSpLocks/>
          </p:cNvCxnSpPr>
          <p:nvPr/>
        </p:nvCxnSpPr>
        <p:spPr>
          <a:xfrm>
            <a:off x="3568287" y="4224541"/>
            <a:ext cx="2753" cy="45329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1A60D015-D4D5-4BDD-898F-7BC520E47E35}"/>
              </a:ext>
            </a:extLst>
          </p:cNvPr>
          <p:cNvCxnSpPr>
            <a:cxnSpLocks/>
          </p:cNvCxnSpPr>
          <p:nvPr/>
        </p:nvCxnSpPr>
        <p:spPr>
          <a:xfrm>
            <a:off x="3565727" y="3405395"/>
            <a:ext cx="2753" cy="45329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61" name="Picture 60" descr="Webcam QR code scanner using OpenCV - GeeksforGeeks">
            <a:extLst>
              <a:ext uri="{FF2B5EF4-FFF2-40B4-BE49-F238E27FC236}">
                <a16:creationId xmlns:a16="http://schemas.microsoft.com/office/drawing/2014/main" id="{6C6A47F6-FAB2-4197-B266-434D54C705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0794" y="5119094"/>
            <a:ext cx="812308" cy="812308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Picture 61" descr="Satellites Silhouette Space Vector Images (over 4,500)">
            <a:extLst>
              <a:ext uri="{FF2B5EF4-FFF2-40B4-BE49-F238E27FC236}">
                <a16:creationId xmlns:a16="http://schemas.microsoft.com/office/drawing/2014/main" id="{7441E9C0-99CB-490C-B7D6-164B04C4D13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5118" y="5306088"/>
            <a:ext cx="399320" cy="419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0575F2BE-F886-4EA2-99A2-271F6C5B196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77" t="15358" b="20356"/>
          <a:stretch/>
        </p:blipFill>
        <p:spPr bwMode="auto">
          <a:xfrm>
            <a:off x="6892152" y="4246915"/>
            <a:ext cx="1069228" cy="81261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4E4B3B19-5895-405D-965F-7BA5A1C2385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5929" y="4404402"/>
            <a:ext cx="603898" cy="603898"/>
          </a:xfrm>
          <a:prstGeom prst="rect">
            <a:avLst/>
          </a:prstGeom>
        </p:spPr>
      </p:pic>
      <p:pic>
        <p:nvPicPr>
          <p:cNvPr id="66" name="Picture 65" descr="A group of workers in a construction site&#10;&#10;Net checking at the wharf - Papua New Guinea @fiapng">
            <a:extLst>
              <a:ext uri="{FF2B5EF4-FFF2-40B4-BE49-F238E27FC236}">
                <a16:creationId xmlns:a16="http://schemas.microsoft.com/office/drawing/2014/main" id="{D2276B5F-62A7-EC46-A122-EB9F565C575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677" b="33680"/>
          <a:stretch/>
        </p:blipFill>
        <p:spPr bwMode="auto">
          <a:xfrm>
            <a:off x="6909150" y="3315664"/>
            <a:ext cx="1041021" cy="838819"/>
          </a:xfrm>
          <a:prstGeom prst="ellipse">
            <a:avLst/>
          </a:prstGeom>
          <a:ln w="63500" cap="rnd">
            <a:solidFill>
              <a:schemeClr val="bg1">
                <a:lumMod val="85000"/>
              </a:schemeClr>
            </a:solidFill>
          </a:ln>
          <a:effectLst>
            <a:outerShdw blurRad="381000" dist="292100" dir="5400000" sx="-80000" sy="-18000" rotWithShape="0">
              <a:schemeClr val="accent4">
                <a:alpha val="22000"/>
              </a:schemeClr>
            </a:outerShdw>
            <a:softEdge rad="25400"/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937894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53A454-7D57-4193-8491-1195654758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0342" y="296007"/>
            <a:ext cx="10111316" cy="368301"/>
          </a:xfrm>
        </p:spPr>
        <p:txBody>
          <a:bodyPr/>
          <a:lstStyle/>
          <a:p>
            <a:r>
              <a:rPr lang="en-US" sz="2000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Domestic Fishery Background</a:t>
            </a:r>
            <a:endParaRPr lang="en-PG" sz="2000" b="1" dirty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88D9BF-44E6-4D0B-ABE9-F180311849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0342" y="750278"/>
            <a:ext cx="10111316" cy="5811715"/>
          </a:xfrm>
        </p:spPr>
        <p:txBody>
          <a:bodyPr>
            <a:normAutofit/>
          </a:bodyPr>
          <a:lstStyle/>
          <a:p>
            <a:r>
              <a:rPr lang="en-US" sz="1800" b="1" dirty="0"/>
              <a:t>In late 1960’s, initial baitfish and tuna surveys indicated stocks capable of sustaining commercial exploitation</a:t>
            </a:r>
          </a:p>
          <a:p>
            <a:pPr>
              <a:spcBef>
                <a:spcPts val="600"/>
              </a:spcBef>
            </a:pPr>
            <a:r>
              <a:rPr lang="en-US" sz="1800" b="1" dirty="0"/>
              <a:t>PNG’s domestic commercial tuna fishery began since 1970 with the pole-and-line fishing</a:t>
            </a:r>
          </a:p>
          <a:p>
            <a:pPr>
              <a:spcBef>
                <a:spcPts val="600"/>
              </a:spcBef>
            </a:pPr>
            <a:r>
              <a:rPr lang="en-US" sz="1800" b="1" dirty="0"/>
              <a:t>Ample supplies of bait-fish suitable for pole-and-line fishing </a:t>
            </a:r>
          </a:p>
          <a:p>
            <a:pPr>
              <a:spcBef>
                <a:spcPts val="600"/>
              </a:spcBef>
            </a:pPr>
            <a:r>
              <a:rPr lang="en-US" sz="1800" b="1" dirty="0"/>
              <a:t>By 1972 four companies operated</a:t>
            </a:r>
          </a:p>
          <a:p>
            <a:pPr>
              <a:spcBef>
                <a:spcPts val="600"/>
              </a:spcBef>
            </a:pPr>
            <a:r>
              <a:rPr lang="en-US" sz="1800" b="1" dirty="0"/>
              <a:t>By 1979, only 2 companies remained:  Star-Kist PNG Pty Ltd and New Britain Fishing Industries Pty Ltd (NBFI)</a:t>
            </a:r>
          </a:p>
          <a:p>
            <a:pPr>
              <a:spcBef>
                <a:spcPts val="600"/>
              </a:spcBef>
            </a:pPr>
            <a:r>
              <a:rPr lang="en-US" sz="1800" b="1" dirty="0"/>
              <a:t>Due to deteriorating world tuna market conditions NBFI terminated its operation in 1982</a:t>
            </a:r>
          </a:p>
          <a:p>
            <a:pPr>
              <a:spcBef>
                <a:spcPts val="600"/>
              </a:spcBef>
            </a:pPr>
            <a:r>
              <a:rPr lang="en-US" sz="1800" b="1" dirty="0"/>
              <a:t>Likewise, Star-Kist terminated its operation in early 1983</a:t>
            </a:r>
          </a:p>
          <a:p>
            <a:pPr>
              <a:spcBef>
                <a:spcPts val="600"/>
              </a:spcBef>
            </a:pPr>
            <a:r>
              <a:rPr lang="en-US" sz="1800" b="1" dirty="0"/>
              <a:t>Fishing operations were based in Kavieng and East New Britain Province due to proximity to good quality bait and tuna fishing areas</a:t>
            </a:r>
          </a:p>
          <a:p>
            <a:pPr>
              <a:spcBef>
                <a:spcPts val="600"/>
              </a:spcBef>
            </a:pPr>
            <a:r>
              <a:rPr lang="en-US" sz="1800" b="1" dirty="0"/>
              <a:t>Attempts to establish shore bases, such as cold storage and cannery was unsuccessful</a:t>
            </a:r>
          </a:p>
          <a:p>
            <a:pPr>
              <a:spcBef>
                <a:spcPts val="600"/>
              </a:spcBef>
            </a:pPr>
            <a:r>
              <a:rPr lang="en-US" sz="1800" b="1" dirty="0"/>
              <a:t>From 1970 to 1981, anchored motherships were used as cold storage closed to the bait fishing ground</a:t>
            </a:r>
          </a:p>
          <a:p>
            <a:pPr>
              <a:spcBef>
                <a:spcPts val="600"/>
              </a:spcBef>
            </a:pPr>
            <a:r>
              <a:rPr lang="en-US" sz="1800" b="1" dirty="0"/>
              <a:t>Since 1970, catches were transferred directly from mothership to carrier and exported without being landed within the country  </a:t>
            </a:r>
          </a:p>
          <a:p>
            <a:pPr>
              <a:spcBef>
                <a:spcPts val="600"/>
              </a:spcBef>
            </a:pPr>
            <a:r>
              <a:rPr lang="en-US" sz="1800" dirty="0"/>
              <a:t>From 1971 to 1979, PNG ranked 3</a:t>
            </a:r>
            <a:r>
              <a:rPr lang="en-US" sz="1800" baseline="30000" dirty="0"/>
              <a:t>rd</a:t>
            </a:r>
            <a:r>
              <a:rPr lang="en-US" sz="1800" dirty="0"/>
              <a:t> as a world producer of skipjack tuna (FAO 1972-80)</a:t>
            </a:r>
          </a:p>
          <a:p>
            <a:pPr>
              <a:spcBef>
                <a:spcPts val="600"/>
              </a:spcBef>
            </a:pPr>
            <a:endParaRPr lang="en-US" sz="1800" dirty="0"/>
          </a:p>
          <a:p>
            <a:pPr>
              <a:spcBef>
                <a:spcPts val="600"/>
              </a:spcBef>
            </a:pPr>
            <a:endParaRPr lang="en-US" sz="1800" dirty="0"/>
          </a:p>
          <a:p>
            <a:endParaRPr lang="en-US" dirty="0"/>
          </a:p>
          <a:p>
            <a:endParaRPr lang="en-PG" dirty="0"/>
          </a:p>
        </p:txBody>
      </p:sp>
      <p:pic>
        <p:nvPicPr>
          <p:cNvPr id="4" name="Picture 3" descr="PNGFIA_LOGO_300px">
            <a:extLst>
              <a:ext uri="{FF2B5EF4-FFF2-40B4-BE49-F238E27FC236}">
                <a16:creationId xmlns:a16="http://schemas.microsoft.com/office/drawing/2014/main" id="{854E976E-DAEF-46BB-990C-A7DA2BB8DC86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8952" y="259058"/>
            <a:ext cx="793115" cy="8572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36456412"/>
      </p:ext>
    </p:extLst>
  </p:cSld>
  <p:clrMapOvr>
    <a:masterClrMapping/>
  </p:clrMapOvr>
  <p:transition>
    <p:dissolv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0051DEF-AAF6-4177-8F1D-FB7AAF895C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93163" y="187725"/>
            <a:ext cx="9678038" cy="6482550"/>
          </a:xfr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6064D4F-96EC-4994-B542-3403703DFDA8}"/>
              </a:ext>
            </a:extLst>
          </p:cNvPr>
          <p:cNvSpPr/>
          <p:nvPr/>
        </p:nvSpPr>
        <p:spPr>
          <a:xfrm>
            <a:off x="5244124" y="881847"/>
            <a:ext cx="2352429" cy="234462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Bait and tuna fishing area</a:t>
            </a:r>
            <a:endParaRPr lang="en-PG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 descr="PNGFIA_LOGO_300px">
            <a:extLst>
              <a:ext uri="{FF2B5EF4-FFF2-40B4-BE49-F238E27FC236}">
                <a16:creationId xmlns:a16="http://schemas.microsoft.com/office/drawing/2014/main" id="{D3ABEEF1-4046-473E-B870-3A27D346E732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8952" y="259058"/>
            <a:ext cx="793115" cy="8572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25764626"/>
      </p:ext>
    </p:extLst>
  </p:cSld>
  <p:clrMapOvr>
    <a:masterClrMapping/>
  </p:clrMapOvr>
  <p:transition>
    <p:dissolve/>
  </p:transition>
</p:sld>
</file>

<file path=ppt/theme/theme1.xml><?xml version="1.0" encoding="utf-8"?>
<a:theme xmlns:a="http://schemas.openxmlformats.org/drawingml/2006/main" name="Revolution">
  <a:themeElements>
    <a:clrScheme name="Revolution">
      <a:dk1>
        <a:sysClr val="windowText" lastClr="000000"/>
      </a:dk1>
      <a:lt1>
        <a:sysClr val="window" lastClr="FFFFFF"/>
      </a:lt1>
      <a:dk2>
        <a:srgbClr val="1B3861"/>
      </a:dk2>
      <a:lt2>
        <a:srgbClr val="38ABED"/>
      </a:lt2>
      <a:accent1>
        <a:srgbClr val="0C5986"/>
      </a:accent1>
      <a:accent2>
        <a:srgbClr val="DDF53D"/>
      </a:accent2>
      <a:accent3>
        <a:srgbClr val="508709"/>
      </a:accent3>
      <a:accent4>
        <a:srgbClr val="BF5E00"/>
      </a:accent4>
      <a:accent5>
        <a:srgbClr val="9C0001"/>
      </a:accent5>
      <a:accent6>
        <a:srgbClr val="660075"/>
      </a:accent6>
      <a:hlink>
        <a:srgbClr val="ABF24D"/>
      </a:hlink>
      <a:folHlink>
        <a:srgbClr val="A0E7FB"/>
      </a:folHlink>
    </a:clrScheme>
    <a:fontScheme name="Revolution">
      <a:maj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ajorFont>
      <a:min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inorFont>
    </a:fontScheme>
    <a:fmtScheme name="Revolution">
      <a: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0800000">
              <a:srgbClr val="808080">
                <a:alpha val="75000"/>
              </a:srgbClr>
            </a:innerShdw>
          </a:effectLst>
        </a:effectStyle>
        <a:effectStyle>
          <a:effectLst>
            <a:innerShdw blurRad="50800" dist="25400" dir="13500000">
              <a:srgbClr val="808080">
                <a:alpha val="75000"/>
              </a:srgbClr>
            </a:innerShdw>
            <a:outerShdw blurRad="63500" dist="50800" dir="5400000" algn="br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1400000"/>
            </a:lightRig>
          </a:scene3d>
          <a:sp3d contourW="12700" prstMaterial="softmetal">
            <a:bevelT w="63500" h="254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5671</TotalTime>
  <Words>1894</Words>
  <Application>Microsoft Office PowerPoint</Application>
  <PresentationFormat>Widescreen</PresentationFormat>
  <Paragraphs>349</Paragraphs>
  <Slides>25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25</vt:i4>
      </vt:variant>
    </vt:vector>
  </HeadingPairs>
  <TitlesOfParts>
    <vt:vector size="35" baseType="lpstr">
      <vt:lpstr>Arial</vt:lpstr>
      <vt:lpstr>Calibri</vt:lpstr>
      <vt:lpstr>Calibri Light</vt:lpstr>
      <vt:lpstr>Century Gothic</vt:lpstr>
      <vt:lpstr>Tempus Sans ITC</vt:lpstr>
      <vt:lpstr>Trebuchet MS</vt:lpstr>
      <vt:lpstr>Wingdings 2</vt:lpstr>
      <vt:lpstr>Revolution</vt:lpstr>
      <vt:lpstr>1_Office Theme</vt:lpstr>
      <vt:lpstr>Office Theme</vt:lpstr>
      <vt:lpstr>PowerPoint Presentation</vt:lpstr>
      <vt:lpstr>Content:</vt:lpstr>
      <vt:lpstr>FIA PNG Executive Management Team</vt:lpstr>
      <vt:lpstr>Introduction about FIA (PNG) Inc.,</vt:lpstr>
      <vt:lpstr>Membership and Affiliations</vt:lpstr>
      <vt:lpstr>FIA PNG MSC Members – Tuna Fishing Companies &amp; Processors</vt:lpstr>
      <vt:lpstr>FIA-PNG Responsible Sourcing Policy (RSP) – value towards sustainability</vt:lpstr>
      <vt:lpstr>Domestic Fishery Background</vt:lpstr>
      <vt:lpstr>PowerPoint Presentation</vt:lpstr>
      <vt:lpstr>PNG’s pole-and-line Domestic Tuna Industry, 1979-81</vt:lpstr>
      <vt:lpstr>Fast-forward:  Fishing Industry Operation (purse seine fishery)</vt:lpstr>
      <vt:lpstr>Future Outlook for PNG Flag Vessels</vt:lpstr>
      <vt:lpstr>PNA Parties Vessel Days Scheme (VDS) Fees for Domestic and Foreign Fishing Vessels</vt:lpstr>
      <vt:lpstr>Implications of loss of PNG Flag Vessels</vt:lpstr>
      <vt:lpstr>PNG Catch figures for Domestic Industry 2021</vt:lpstr>
      <vt:lpstr>  PNG Tuna Processing Industry</vt:lpstr>
      <vt:lpstr>PNG Tuna Processing Industry</vt:lpstr>
      <vt:lpstr>EU Competent Authority and IUU Regulation</vt:lpstr>
      <vt:lpstr>PNA Scenario – 2018</vt:lpstr>
      <vt:lpstr>PNG Case </vt:lpstr>
      <vt:lpstr>Facts</vt:lpstr>
      <vt:lpstr>Fisheries Management Plan – Local Content &amp; Local Participants</vt:lpstr>
      <vt:lpstr>PowerPoint Presentation</vt:lpstr>
      <vt:lpstr> Take-home Message: Catch and Stock Status by Ocean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Donald Papaol</dc:creator>
  <cp:lastModifiedBy>Donald Papaol</cp:lastModifiedBy>
  <cp:revision>147</cp:revision>
  <cp:lastPrinted>2022-02-20T01:06:11Z</cp:lastPrinted>
  <dcterms:created xsi:type="dcterms:W3CDTF">2021-10-01T02:12:40Z</dcterms:created>
  <dcterms:modified xsi:type="dcterms:W3CDTF">2022-02-22T07:16:04Z</dcterms:modified>
</cp:coreProperties>
</file>