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5" r:id="rId1"/>
  </p:sldMasterIdLst>
  <p:notesMasterIdLst>
    <p:notesMasterId r:id="rId17"/>
  </p:notesMasterIdLst>
  <p:handoutMasterIdLst>
    <p:handoutMasterId r:id="rId18"/>
  </p:handoutMasterIdLst>
  <p:sldIdLst>
    <p:sldId id="257" r:id="rId2"/>
    <p:sldId id="315" r:id="rId3"/>
    <p:sldId id="376" r:id="rId4"/>
    <p:sldId id="316" r:id="rId5"/>
    <p:sldId id="317" r:id="rId6"/>
    <p:sldId id="377" r:id="rId7"/>
    <p:sldId id="378" r:id="rId8"/>
    <p:sldId id="332" r:id="rId9"/>
    <p:sldId id="340" r:id="rId10"/>
    <p:sldId id="336" r:id="rId11"/>
    <p:sldId id="337" r:id="rId12"/>
    <p:sldId id="381" r:id="rId13"/>
    <p:sldId id="382" r:id="rId14"/>
    <p:sldId id="385" r:id="rId15"/>
    <p:sldId id="387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8208" autoAdjust="0"/>
  </p:normalViewPr>
  <p:slideViewPr>
    <p:cSldViewPr snapToGrid="0" snapToObjects="1">
      <p:cViewPr varScale="1">
        <p:scale>
          <a:sx n="72" d="100"/>
          <a:sy n="72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2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2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E600D-3E6B-4B9A-882B-D437784A2C86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45"/>
            <a:ext cx="3170717" cy="482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145"/>
            <a:ext cx="3170717" cy="482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32F83-FF87-4AE5-95C9-555345B963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28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05E8E-D682-48C5-8CB9-432027A872E9}" type="datetimeFigureOut">
              <a:rPr lang="en-PH" smtClean="0"/>
              <a:t>23/02/2022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5CD46-F778-49C1-8A77-317F1F878B9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5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BD3D1-B86B-4E13-B188-E1E0E09431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6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BD3D1-B86B-4E13-B188-E1E0E09431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8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BD3D1-B86B-4E13-B188-E1E0E09431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0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BD3D1-B86B-4E13-B188-E1E0E09431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67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046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1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2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051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275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5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5941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4335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671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1931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145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4136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2269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8854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B87DF3-8EEE-9D42-8BF9-0A92EB713802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C75DDF-8F4D-1C42-8943-174DFDC87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58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</p:sldLayoutIdLst>
  <p:transition>
    <p:dissolve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72" y="358163"/>
            <a:ext cx="8312328" cy="59763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en-US" sz="1400" b="1" dirty="0">
              <a:latin typeface="Book Antiqua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900" b="1" dirty="0">
                <a:latin typeface="Book Antiqua" pitchFamily="18" charset="0"/>
              </a:rPr>
              <a:t>PNG TUNA DOWNSTREAM PROCESSING: BUSINESS CHALLENGES  </a:t>
            </a:r>
            <a:endParaRPr lang="en-US" sz="2900" b="1" dirty="0">
              <a:latin typeface="Book Antiqua" pitchFamily="18" charset="0"/>
            </a:endParaRPr>
          </a:p>
          <a:p>
            <a:pPr marL="777240" lvl="3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sz="2000" b="1" i="1" dirty="0"/>
              <a:t>NAP BENITEZ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i="1" dirty="0"/>
              <a:t>GM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i="1" dirty="0"/>
              <a:t>MAJESTIC SEAFOOD CORP LTD</a:t>
            </a:r>
          </a:p>
          <a:p>
            <a:pPr marL="0" indent="0" algn="r">
              <a:buNone/>
            </a:pPr>
            <a:endParaRPr lang="en-US" sz="2000" b="1" i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06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72B4A2-9C68-4416-A161-A34B108BB1DE}"/>
              </a:ext>
            </a:extLst>
          </p:cNvPr>
          <p:cNvSpPr/>
          <p:nvPr/>
        </p:nvSpPr>
        <p:spPr>
          <a:xfrm>
            <a:off x="516835" y="141633"/>
            <a:ext cx="7325140" cy="477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100" b="1" dirty="0">
                <a:latin typeface="+mj-lt"/>
              </a:rPr>
              <a:t>BUSINESS CHALLENGES: COST AND MARGIN PRESSURES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234930-96B5-4B80-8668-1C235DCCCC12}"/>
              </a:ext>
            </a:extLst>
          </p:cNvPr>
          <p:cNvSpPr/>
          <p:nvPr/>
        </p:nvSpPr>
        <p:spPr>
          <a:xfrm>
            <a:off x="526774" y="935935"/>
            <a:ext cx="8047383" cy="74543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400" b="1" dirty="0">
                <a:solidFill>
                  <a:schemeClr val="bg1"/>
                </a:solidFill>
              </a:rPr>
              <a:t>PNG REBATE POLICY: POTENTIALLY REDUCE TO $250 BY JUNE 2022 AND ELIMINATION BY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EA6C7-7547-4DAE-A662-00F23E8FF467}"/>
              </a:ext>
            </a:extLst>
          </p:cNvPr>
          <p:cNvSpPr/>
          <p:nvPr/>
        </p:nvSpPr>
        <p:spPr>
          <a:xfrm>
            <a:off x="516835" y="1857789"/>
            <a:ext cx="8047383" cy="19182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400" b="1" dirty="0">
                <a:solidFill>
                  <a:schemeClr val="bg1"/>
                </a:solidFill>
              </a:rPr>
              <a:t>PNG COST OF FUEL AND UTILITIES: DIESEL PRICE HAS INCREASED BY 23% (K 3.124 IN FEB 8 FROM AVERAGE LAST YEAR OF K2.53) EXPECTED TO GO HIGHER MARCH-MAY DUE TO CRUDE OIL PRICE HIKE.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43D9D-5403-42CA-9FE0-6815679775B0}"/>
              </a:ext>
            </a:extLst>
          </p:cNvPr>
          <p:cNvSpPr/>
          <p:nvPr/>
        </p:nvSpPr>
        <p:spPr>
          <a:xfrm>
            <a:off x="526773" y="4835387"/>
            <a:ext cx="8047383" cy="16830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400" b="1" dirty="0">
                <a:solidFill>
                  <a:schemeClr val="bg1"/>
                </a:solidFill>
              </a:rPr>
              <a:t>PNG CUSTOM REVIEW ON CORRUGATED CARTONS IMPORTS: CHARGING 10% DUTIES EVEN THOUGH THE CARTONS ARE 100% USE FOR EXPORT. 90% OF PACKAGING IS IMPORTED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289A18-4F0E-4705-86E8-CA61C91218AB}"/>
              </a:ext>
            </a:extLst>
          </p:cNvPr>
          <p:cNvSpPr/>
          <p:nvPr/>
        </p:nvSpPr>
        <p:spPr>
          <a:xfrm>
            <a:off x="526774" y="3932996"/>
            <a:ext cx="8047383" cy="74543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400" b="1" dirty="0">
                <a:solidFill>
                  <a:schemeClr val="bg1"/>
                </a:solidFill>
              </a:rPr>
              <a:t>IRC GST REFUND: EXTENDED DELAY IN GST REFUND FOR OVER 12 MONTH</a:t>
            </a:r>
          </a:p>
        </p:txBody>
      </p:sp>
    </p:spTree>
    <p:extLst>
      <p:ext uri="{BB962C8B-B14F-4D97-AF65-F5344CB8AC3E}">
        <p14:creationId xmlns:p14="http://schemas.microsoft.com/office/powerpoint/2010/main" val="199583825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05823-725A-4458-8606-3BC1F9847F72}"/>
              </a:ext>
            </a:extLst>
          </p:cNvPr>
          <p:cNvSpPr/>
          <p:nvPr/>
        </p:nvSpPr>
        <p:spPr>
          <a:xfrm>
            <a:off x="477078" y="84486"/>
            <a:ext cx="7566992" cy="737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800" b="1" dirty="0">
                <a:solidFill>
                  <a:schemeClr val="tx1"/>
                </a:solidFill>
                <a:latin typeface="+mj-lt"/>
              </a:rPr>
              <a:t>BUSINESS CHALLENGES: FISH SUPPLY AND PRICE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231080-D0CB-48C6-BB4D-27DDD0B01C89}"/>
              </a:ext>
            </a:extLst>
          </p:cNvPr>
          <p:cNvSpPr/>
          <p:nvPr/>
        </p:nvSpPr>
        <p:spPr>
          <a:xfrm>
            <a:off x="106017" y="5828265"/>
            <a:ext cx="8945217" cy="9502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sz="1400" b="1" dirty="0">
                <a:solidFill>
                  <a:schemeClr val="bg1"/>
                </a:solidFill>
              </a:rPr>
              <a:t>FISH CATCH PRODUCTIVITY HAS BEEN DISMAL FOR THE LAST 6 MONTHS. MAJESTIC VESSEL MALVIENNE AND KAMILLAH HAS ON AVERAGE 14 MT CATCH AVERAGE PER DAY.  E.G. MALVIENNE IN 4 WEEK FISHING ONLY HAD 335 MT TO SHOW (JAN 10-FEB 17)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55BF41-9498-4E8C-B669-E7AF94538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9735"/>
            <a:ext cx="9051235" cy="47720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29460DB-8D88-44C6-AE79-91E81E49E961}"/>
              </a:ext>
            </a:extLst>
          </p:cNvPr>
          <p:cNvSpPr/>
          <p:nvPr/>
        </p:nvSpPr>
        <p:spPr>
          <a:xfrm>
            <a:off x="4214191" y="2014330"/>
            <a:ext cx="4200939" cy="795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4B5594-760C-4D7D-A2B3-C3F9B985ACC5}"/>
              </a:ext>
            </a:extLst>
          </p:cNvPr>
          <p:cNvSpPr/>
          <p:nvPr/>
        </p:nvSpPr>
        <p:spPr>
          <a:xfrm>
            <a:off x="5221357" y="2158759"/>
            <a:ext cx="3710608" cy="4240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b="1" u="sng" dirty="0"/>
              <a:t>Fish Price Jan 2022= $1600</a:t>
            </a:r>
          </a:p>
        </p:txBody>
      </p:sp>
    </p:spTree>
    <p:extLst>
      <p:ext uri="{BB962C8B-B14F-4D97-AF65-F5344CB8AC3E}">
        <p14:creationId xmlns:p14="http://schemas.microsoft.com/office/powerpoint/2010/main" val="124792346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3" y="632011"/>
            <a:ext cx="8807822" cy="603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4813" y="67235"/>
            <a:ext cx="4558552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CHALLENGES IN DOING BUSINESS IN PNG</a:t>
            </a:r>
          </a:p>
        </p:txBody>
      </p:sp>
    </p:spTree>
    <p:extLst>
      <p:ext uri="{BB962C8B-B14F-4D97-AF65-F5344CB8AC3E}">
        <p14:creationId xmlns:p14="http://schemas.microsoft.com/office/powerpoint/2010/main" val="122977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60" y="618565"/>
            <a:ext cx="8780928" cy="60242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4813" y="161364"/>
            <a:ext cx="4558552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CHALLENGES IN DOING BUSINESS IN PNG</a:t>
            </a:r>
          </a:p>
        </p:txBody>
      </p:sp>
    </p:spTree>
    <p:extLst>
      <p:ext uri="{BB962C8B-B14F-4D97-AF65-F5344CB8AC3E}">
        <p14:creationId xmlns:p14="http://schemas.microsoft.com/office/powerpoint/2010/main" val="246355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B87E39-4F0D-44AE-9248-92D1DF3A6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119270"/>
            <a:ext cx="8892209" cy="663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6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430926" y="2266123"/>
            <a:ext cx="4450184" cy="44866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2518550" y="4332158"/>
            <a:ext cx="1741297" cy="12636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472073" y="4520922"/>
            <a:ext cx="1505489" cy="1144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1224817" y="2697171"/>
            <a:ext cx="1576250" cy="12273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 txBox="1"/>
          <p:nvPr/>
        </p:nvSpPr>
        <p:spPr>
          <a:xfrm>
            <a:off x="2565349" y="5946711"/>
            <a:ext cx="169449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marR="3810" indent="-518636"/>
            <a:r>
              <a:rPr sz="1500" dirty="0">
                <a:latin typeface="Modern No. 20"/>
                <a:cs typeface="Modern No. 20"/>
              </a:rPr>
              <a:t>CENTURY PACIFIC GROUP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B2E538-BB81-47C2-AD63-C1FB9D5C67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976" y="105196"/>
            <a:ext cx="8900754" cy="7161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3A1E258-C8E4-40CD-807C-7213381FB83D}"/>
              </a:ext>
            </a:extLst>
          </p:cNvPr>
          <p:cNvSpPr/>
          <p:nvPr/>
        </p:nvSpPr>
        <p:spPr>
          <a:xfrm>
            <a:off x="1420854" y="1587499"/>
            <a:ext cx="5313735" cy="5132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4800" b="1" dirty="0">
                <a:solidFill>
                  <a:schemeClr val="tx1"/>
                </a:solidFill>
              </a:rPr>
              <a:t>THANK YOU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C062A6DD-8FC1-46A7-969B-A53B49BD2FCE}"/>
              </a:ext>
            </a:extLst>
          </p:cNvPr>
          <p:cNvSpPr txBox="1"/>
          <p:nvPr/>
        </p:nvSpPr>
        <p:spPr>
          <a:xfrm>
            <a:off x="377568" y="5800301"/>
            <a:ext cx="159700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marR="3810" indent="-518636" algn="ctr"/>
            <a:r>
              <a:rPr lang="en-PH" sz="1500" dirty="0">
                <a:latin typeface="Modern No. 20"/>
                <a:cs typeface="Modern No. 20"/>
              </a:rPr>
              <a:t>FRABELLE</a:t>
            </a:r>
          </a:p>
          <a:p>
            <a:pPr marL="527685" marR="3810" indent="-518636" algn="ctr"/>
            <a:r>
              <a:rPr lang="en-PH" sz="1500" dirty="0">
                <a:latin typeface="Modern No. 20"/>
                <a:cs typeface="Modern No. 20"/>
              </a:rPr>
              <a:t> GROUP</a:t>
            </a:r>
            <a:endParaRPr sz="1500" dirty="0">
              <a:latin typeface="Modern No. 20"/>
              <a:cs typeface="Modern No. 2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542" y="392235"/>
            <a:ext cx="8101126" cy="4573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ESTIMATE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74B3162-B8E5-41AD-B5D1-9C1F5F71F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7146"/>
              </p:ext>
            </p:extLst>
          </p:nvPr>
        </p:nvGraphicFramePr>
        <p:xfrm>
          <a:off x="200300" y="973033"/>
          <a:ext cx="8743399" cy="580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26">
                  <a:extLst>
                    <a:ext uri="{9D8B030D-6E8A-4147-A177-3AD203B41FA5}">
                      <a16:colId xmlns:a16="http://schemas.microsoft.com/office/drawing/2014/main" val="2056990122"/>
                    </a:ext>
                  </a:extLst>
                </a:gridCol>
                <a:gridCol w="1558834">
                  <a:extLst>
                    <a:ext uri="{9D8B030D-6E8A-4147-A177-3AD203B41FA5}">
                      <a16:colId xmlns:a16="http://schemas.microsoft.com/office/drawing/2014/main" val="2613219402"/>
                    </a:ext>
                  </a:extLst>
                </a:gridCol>
                <a:gridCol w="1079863">
                  <a:extLst>
                    <a:ext uri="{9D8B030D-6E8A-4147-A177-3AD203B41FA5}">
                      <a16:colId xmlns:a16="http://schemas.microsoft.com/office/drawing/2014/main" val="630985765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3355774347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446220882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170466203"/>
                    </a:ext>
                  </a:extLst>
                </a:gridCol>
                <a:gridCol w="1018899">
                  <a:extLst>
                    <a:ext uri="{9D8B030D-6E8A-4147-A177-3AD203B41FA5}">
                      <a16:colId xmlns:a16="http://schemas.microsoft.com/office/drawing/2014/main" val="3090052815"/>
                    </a:ext>
                  </a:extLst>
                </a:gridCol>
              </a:tblGrid>
              <a:tr h="852671">
                <a:tc>
                  <a:txBody>
                    <a:bodyPr/>
                    <a:lstStyle/>
                    <a:p>
                      <a:r>
                        <a:rPr lang="en-US" sz="1600" dirty="0"/>
                        <a:t>Processor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Current Capacity mt/day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Full Capacity mt/day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 Workers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Est. Payroll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Location</a:t>
                      </a:r>
                      <a:endParaRPr lang="aa-E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5658"/>
                  </a:ext>
                </a:extLst>
              </a:tr>
              <a:tr h="663189">
                <a:tc>
                  <a:txBody>
                    <a:bodyPr/>
                    <a:lstStyle/>
                    <a:p>
                      <a:r>
                        <a:rPr lang="en-US" sz="1600" dirty="0"/>
                        <a:t>RD Canners LTD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Tuna Canning/ Loining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3,532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32,141,200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Madang</a:t>
                      </a:r>
                      <a:endParaRPr lang="aa-E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78069"/>
                  </a:ext>
                </a:extLst>
              </a:tr>
              <a:tr h="663189">
                <a:tc>
                  <a:txBody>
                    <a:bodyPr/>
                    <a:lstStyle/>
                    <a:p>
                      <a:r>
                        <a:rPr lang="en-US" sz="1600" dirty="0"/>
                        <a:t>Frabelle PNG Ltd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Tuna Canning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1,860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16,926,000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Lae</a:t>
                      </a:r>
                      <a:endParaRPr lang="aa-E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101201"/>
                  </a:ext>
                </a:extLst>
              </a:tr>
              <a:tr h="663189">
                <a:tc>
                  <a:txBody>
                    <a:bodyPr/>
                    <a:lstStyle/>
                    <a:p>
                      <a:r>
                        <a:rPr lang="en-US" sz="1600" dirty="0"/>
                        <a:t>IFC Ltd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Tuna/Mackerel Canning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1,022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9,300,200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Lae</a:t>
                      </a:r>
                      <a:endParaRPr kumimoji="0" lang="aa-E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04324"/>
                  </a:ext>
                </a:extLst>
              </a:tr>
              <a:tr h="663189">
                <a:tc>
                  <a:txBody>
                    <a:bodyPr/>
                    <a:lstStyle/>
                    <a:p>
                      <a:r>
                        <a:rPr lang="en-US" sz="1600" dirty="0"/>
                        <a:t>Majestic Seafoods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Tuna Canning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1,400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12,740,000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Lae</a:t>
                      </a:r>
                      <a:endParaRPr kumimoji="0" lang="aa-E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018067"/>
                  </a:ext>
                </a:extLst>
              </a:tr>
              <a:tr h="663189">
                <a:tc>
                  <a:txBody>
                    <a:bodyPr/>
                    <a:lstStyle/>
                    <a:p>
                      <a:r>
                        <a:rPr lang="en-US" sz="1600" dirty="0"/>
                        <a:t>Nambawan Seafoods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Tuna Canning</a:t>
                      </a:r>
                      <a:endParaRPr lang="aa-ET" sz="1600" dirty="0"/>
                    </a:p>
                    <a:p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1,000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9,100,000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Lae</a:t>
                      </a:r>
                      <a:endParaRPr kumimoji="0" lang="aa-E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863284"/>
                  </a:ext>
                </a:extLst>
              </a:tr>
              <a:tr h="663189">
                <a:tc>
                  <a:txBody>
                    <a:bodyPr/>
                    <a:lstStyle/>
                    <a:p>
                      <a:r>
                        <a:rPr lang="en-US" sz="1600" dirty="0"/>
                        <a:t>South Seas Tuna Co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Tuna Loining</a:t>
                      </a:r>
                      <a:endParaRPr lang="aa-ET" sz="1600" dirty="0"/>
                    </a:p>
                    <a:p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2,260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20,566,000</a:t>
                      </a:r>
                      <a:endParaRPr lang="aa-E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Wewak</a:t>
                      </a:r>
                      <a:endParaRPr lang="aa-E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432812"/>
                  </a:ext>
                </a:extLst>
              </a:tr>
              <a:tr h="439209">
                <a:tc>
                  <a:txBody>
                    <a:bodyPr/>
                    <a:lstStyle/>
                    <a:p>
                      <a:endParaRPr lang="aa-E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aa-E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620</a:t>
                      </a:r>
                      <a:endParaRPr lang="aa-E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935</a:t>
                      </a:r>
                      <a:endParaRPr lang="aa-E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11,074</a:t>
                      </a:r>
                      <a:endParaRPr lang="aa-E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100,773,400</a:t>
                      </a:r>
                      <a:endParaRPr lang="aa-E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33479"/>
                  </a:ext>
                </a:extLst>
              </a:tr>
            </a:tbl>
          </a:graphicData>
        </a:graphic>
      </p:graphicFrame>
      <p:pic>
        <p:nvPicPr>
          <p:cNvPr id="5" name="Picture 4" descr="Screen Shot 2018-09-17 at 05.45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844" y="163548"/>
            <a:ext cx="694855" cy="68606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590351-BDE6-4621-B082-60C036A5B706}"/>
              </a:ext>
            </a:extLst>
          </p:cNvPr>
          <p:cNvSpPr/>
          <p:nvPr/>
        </p:nvSpPr>
        <p:spPr>
          <a:xfrm>
            <a:off x="6403328" y="6174377"/>
            <a:ext cx="1678227" cy="49611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GST – 10% (K10m)</a:t>
            </a:r>
          </a:p>
          <a:p>
            <a:pPr algn="ctr"/>
            <a:r>
              <a:rPr lang="en-US" sz="1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NPF – 08% (K8.5m)</a:t>
            </a:r>
            <a:endParaRPr lang="aa-ET" sz="1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641" y="190529"/>
            <a:ext cx="2918013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INDUSTRY INFO C/O FIA</a:t>
            </a:r>
          </a:p>
        </p:txBody>
      </p:sp>
    </p:spTree>
    <p:extLst>
      <p:ext uri="{BB962C8B-B14F-4D97-AF65-F5344CB8AC3E}">
        <p14:creationId xmlns:p14="http://schemas.microsoft.com/office/powerpoint/2010/main" val="20351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" y="530869"/>
            <a:ext cx="7959634" cy="7996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Catch Landed &amp; Processed by PNG Flag &amp; LBFV </a:t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2020 data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3A791F6-2DD3-439D-95D3-8409D54C4F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967061"/>
              </p:ext>
            </p:extLst>
          </p:nvPr>
        </p:nvGraphicFramePr>
        <p:xfrm>
          <a:off x="1158239" y="1642788"/>
          <a:ext cx="6757852" cy="129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7">
                  <a:extLst>
                    <a:ext uri="{9D8B030D-6E8A-4147-A177-3AD203B41FA5}">
                      <a16:colId xmlns:a16="http://schemas.microsoft.com/office/drawing/2014/main" val="3747560444"/>
                    </a:ext>
                  </a:extLst>
                </a:gridCol>
                <a:gridCol w="2343750">
                  <a:extLst>
                    <a:ext uri="{9D8B030D-6E8A-4147-A177-3AD203B41FA5}">
                      <a16:colId xmlns:a16="http://schemas.microsoft.com/office/drawing/2014/main" val="546279194"/>
                    </a:ext>
                  </a:extLst>
                </a:gridCol>
                <a:gridCol w="2498215">
                  <a:extLst>
                    <a:ext uri="{9D8B030D-6E8A-4147-A177-3AD203B41FA5}">
                      <a16:colId xmlns:a16="http://schemas.microsoft.com/office/drawing/2014/main" val="2380093329"/>
                    </a:ext>
                  </a:extLst>
                </a:gridCol>
              </a:tblGrid>
              <a:tr h="731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Catch </a:t>
                      </a:r>
                    </a:p>
                    <a:p>
                      <a:pPr algn="ctr"/>
                      <a:r>
                        <a:rPr lang="en-US" sz="1800" dirty="0"/>
                        <a:t>(mt)</a:t>
                      </a:r>
                      <a:endParaRPr lang="aa-E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Value</a:t>
                      </a:r>
                    </a:p>
                    <a:p>
                      <a:pPr algn="ctr"/>
                      <a:r>
                        <a:rPr lang="en-US" sz="1800" dirty="0"/>
                        <a:t>($1,000/mt)</a:t>
                      </a:r>
                      <a:endParaRPr lang="aa-E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Value</a:t>
                      </a:r>
                    </a:p>
                    <a:p>
                      <a:pPr algn="ctr"/>
                      <a:r>
                        <a:rPr lang="en-US" sz="1800" dirty="0"/>
                        <a:t>(PGK @ 0.2925)</a:t>
                      </a:r>
                      <a:endParaRPr lang="aa-E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404124"/>
                  </a:ext>
                </a:extLst>
              </a:tr>
              <a:tr h="560191">
                <a:tc>
                  <a:txBody>
                    <a:bodyPr/>
                    <a:lstStyle/>
                    <a:p>
                      <a:r>
                        <a:rPr lang="en-US" sz="2400" dirty="0"/>
                        <a:t>304,624</a:t>
                      </a:r>
                      <a:endParaRPr lang="aa-E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$304,624,000</a:t>
                      </a:r>
                      <a:endParaRPr lang="aa-E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K1,041 billion</a:t>
                      </a:r>
                      <a:endParaRPr lang="aa-E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912851"/>
                  </a:ext>
                </a:extLst>
              </a:tr>
            </a:tbl>
          </a:graphicData>
        </a:graphic>
      </p:graphicFrame>
      <p:pic>
        <p:nvPicPr>
          <p:cNvPr id="5" name="Picture 4" descr="Screen Shot 2018-09-17 at 05.45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474" y="163549"/>
            <a:ext cx="926473" cy="914746"/>
          </a:xfrm>
          <a:prstGeom prst="rect">
            <a:avLst/>
          </a:prstGeo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73B14611-F011-4A92-ACE3-01C74F447F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785400"/>
              </p:ext>
            </p:extLst>
          </p:nvPr>
        </p:nvGraphicFramePr>
        <p:xfrm>
          <a:off x="1158239" y="3123394"/>
          <a:ext cx="6766561" cy="174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595">
                  <a:extLst>
                    <a:ext uri="{9D8B030D-6E8A-4147-A177-3AD203B41FA5}">
                      <a16:colId xmlns:a16="http://schemas.microsoft.com/office/drawing/2014/main" val="3747560444"/>
                    </a:ext>
                  </a:extLst>
                </a:gridCol>
                <a:gridCol w="2412275">
                  <a:extLst>
                    <a:ext uri="{9D8B030D-6E8A-4147-A177-3AD203B41FA5}">
                      <a16:colId xmlns:a16="http://schemas.microsoft.com/office/drawing/2014/main" val="546279194"/>
                    </a:ext>
                  </a:extLst>
                </a:gridCol>
                <a:gridCol w="2429691">
                  <a:extLst>
                    <a:ext uri="{9D8B030D-6E8A-4147-A177-3AD203B41FA5}">
                      <a16:colId xmlns:a16="http://schemas.microsoft.com/office/drawing/2014/main" val="2380093329"/>
                    </a:ext>
                  </a:extLst>
                </a:gridCol>
              </a:tblGrid>
              <a:tr h="731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Total Domestic Catch – PNG Flag &amp; LBFV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(mt)</a:t>
                      </a:r>
                      <a:endParaRPr lang="aa-ET" sz="18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Total Domestic Catch Value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($1,000/mt)</a:t>
                      </a:r>
                      <a:endParaRPr lang="aa-ET" sz="16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Total Domestic Catch Value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(PGK @ 0.2925)</a:t>
                      </a:r>
                      <a:endParaRPr lang="aa-ET" sz="18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404124"/>
                  </a:ext>
                </a:extLst>
              </a:tr>
              <a:tr h="56019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198,806</a:t>
                      </a:r>
                      <a:endParaRPr lang="aa-ET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$198,806,000</a:t>
                      </a:r>
                      <a:endParaRPr lang="aa-ET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K680 million</a:t>
                      </a:r>
                      <a:endParaRPr lang="aa-ET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912851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55ACEA01-DF6A-4AE4-9446-068769C14E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254684"/>
              </p:ext>
            </p:extLst>
          </p:nvPr>
        </p:nvGraphicFramePr>
        <p:xfrm>
          <a:off x="1158239" y="5050207"/>
          <a:ext cx="6783978" cy="147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012">
                  <a:extLst>
                    <a:ext uri="{9D8B030D-6E8A-4147-A177-3AD203B41FA5}">
                      <a16:colId xmlns:a16="http://schemas.microsoft.com/office/drawing/2014/main" val="3747560444"/>
                    </a:ext>
                  </a:extLst>
                </a:gridCol>
                <a:gridCol w="2317625">
                  <a:extLst>
                    <a:ext uri="{9D8B030D-6E8A-4147-A177-3AD203B41FA5}">
                      <a16:colId xmlns:a16="http://schemas.microsoft.com/office/drawing/2014/main" val="546279194"/>
                    </a:ext>
                  </a:extLst>
                </a:gridCol>
                <a:gridCol w="2524341">
                  <a:extLst>
                    <a:ext uri="{9D8B030D-6E8A-4147-A177-3AD203B41FA5}">
                      <a16:colId xmlns:a16="http://schemas.microsoft.com/office/drawing/2014/main" val="2380093329"/>
                    </a:ext>
                  </a:extLst>
                </a:gridCol>
              </a:tblGrid>
              <a:tr h="7311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Catch Landed for Processing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(mt)</a:t>
                      </a:r>
                      <a:endParaRPr lang="aa-ET" sz="2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Value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($2,000/mt)</a:t>
                      </a:r>
                      <a:endParaRPr lang="aa-ET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Processed Value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(PGK @ 0.2925)</a:t>
                      </a:r>
                      <a:endParaRPr lang="aa-ET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404124"/>
                  </a:ext>
                </a:extLst>
              </a:tr>
              <a:tr h="56019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117,710</a:t>
                      </a:r>
                      <a:endParaRPr lang="aa-ET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$235,420,000</a:t>
                      </a:r>
                      <a:endParaRPr lang="aa-ET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K804.855 million</a:t>
                      </a:r>
                      <a:endParaRPr lang="aa-ET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912851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CD7456-B449-42BC-8B0D-81D9E8C1A35A}"/>
              </a:ext>
            </a:extLst>
          </p:cNvPr>
          <p:cNvSpPr/>
          <p:nvPr/>
        </p:nvSpPr>
        <p:spPr>
          <a:xfrm>
            <a:off x="213360" y="1707227"/>
            <a:ext cx="849086" cy="4176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</a:t>
            </a:r>
            <a:endParaRPr lang="aa-E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67FF7E0-F174-450D-BBC0-3BC2E50F2234}"/>
              </a:ext>
            </a:extLst>
          </p:cNvPr>
          <p:cNvSpPr/>
          <p:nvPr/>
        </p:nvSpPr>
        <p:spPr>
          <a:xfrm>
            <a:off x="243840" y="5087497"/>
            <a:ext cx="849086" cy="4176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3</a:t>
            </a:r>
            <a:endParaRPr lang="aa-ET" sz="14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CE784F-9B05-4273-B07D-3319FD4CEE8A}"/>
              </a:ext>
            </a:extLst>
          </p:cNvPr>
          <p:cNvSpPr/>
          <p:nvPr/>
        </p:nvSpPr>
        <p:spPr>
          <a:xfrm>
            <a:off x="213360" y="3216746"/>
            <a:ext cx="849086" cy="4176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</a:t>
            </a:r>
            <a:endParaRPr lang="aa-ET" sz="1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" y="141218"/>
            <a:ext cx="2918013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INDUSTRY INFO C/O FIA</a:t>
            </a:r>
          </a:p>
        </p:txBody>
      </p:sp>
    </p:spTree>
    <p:extLst>
      <p:ext uri="{BB962C8B-B14F-4D97-AF65-F5344CB8AC3E}">
        <p14:creationId xmlns:p14="http://schemas.microsoft.com/office/powerpoint/2010/main" val="39231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1972" y="357052"/>
            <a:ext cx="7496077" cy="921295"/>
          </a:xfrm>
        </p:spPr>
        <p:txBody>
          <a:bodyPr/>
          <a:lstStyle/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Landed, Unprocessed &amp; Exported by PNG Flag and LBFV – 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2020 data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4FE89B-3AD0-42A8-B85B-7D2C67E45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526489"/>
              </p:ext>
            </p:extLst>
          </p:nvPr>
        </p:nvGraphicFramePr>
        <p:xfrm>
          <a:off x="1038498" y="1433373"/>
          <a:ext cx="7844245" cy="1870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485">
                  <a:extLst>
                    <a:ext uri="{9D8B030D-6E8A-4147-A177-3AD203B41FA5}">
                      <a16:colId xmlns:a16="http://schemas.microsoft.com/office/drawing/2014/main" val="4055583902"/>
                    </a:ext>
                  </a:extLst>
                </a:gridCol>
                <a:gridCol w="2298955">
                  <a:extLst>
                    <a:ext uri="{9D8B030D-6E8A-4147-A177-3AD203B41FA5}">
                      <a16:colId xmlns:a16="http://schemas.microsoft.com/office/drawing/2014/main" val="1225559072"/>
                    </a:ext>
                  </a:extLst>
                </a:gridCol>
                <a:gridCol w="2799805">
                  <a:extLst>
                    <a:ext uri="{9D8B030D-6E8A-4147-A177-3AD203B41FA5}">
                      <a16:colId xmlns:a16="http://schemas.microsoft.com/office/drawing/2014/main" val="1304057984"/>
                    </a:ext>
                  </a:extLst>
                </a:gridCol>
              </a:tblGrid>
              <a:tr h="7311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Unprocessed Catch &amp; Exported as Whole Round Tuna</a:t>
                      </a:r>
                    </a:p>
                    <a:p>
                      <a:pPr algn="ctr"/>
                      <a:r>
                        <a:rPr lang="en-US" sz="2000" dirty="0"/>
                        <a:t>(mt)</a:t>
                      </a:r>
                      <a:endParaRPr lang="aa-E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Unprocessed Value</a:t>
                      </a:r>
                    </a:p>
                    <a:p>
                      <a:pPr algn="ctr"/>
                      <a:r>
                        <a:rPr lang="en-US" dirty="0"/>
                        <a:t>($1,000/mt)</a:t>
                      </a:r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Unprocessed Value</a:t>
                      </a:r>
                    </a:p>
                    <a:p>
                      <a:pPr algn="ctr"/>
                      <a:r>
                        <a:rPr lang="en-US" dirty="0"/>
                        <a:t>(PGK @ 0.2925)</a:t>
                      </a:r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716222"/>
                  </a:ext>
                </a:extLst>
              </a:tr>
              <a:tr h="560191">
                <a:tc>
                  <a:txBody>
                    <a:bodyPr/>
                    <a:lstStyle/>
                    <a:p>
                      <a:r>
                        <a:rPr lang="en-US" sz="2400" dirty="0"/>
                        <a:t>81,096 mt</a:t>
                      </a:r>
                      <a:endParaRPr lang="aa-E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$81.096 million </a:t>
                      </a:r>
                      <a:endParaRPr lang="aa-E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K277.251 million</a:t>
                      </a:r>
                      <a:endParaRPr lang="aa-E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683747"/>
                  </a:ext>
                </a:extLst>
              </a:tr>
            </a:tbl>
          </a:graphicData>
        </a:graphic>
      </p:graphicFrame>
      <p:pic>
        <p:nvPicPr>
          <p:cNvPr id="36" name="Picture 35" descr="Screen Shot 2018-09-17 at 05.45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223" y="180015"/>
            <a:ext cx="870923" cy="85989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A60AA9D-7D5C-4594-BF69-4FEF8AD78D46}"/>
              </a:ext>
            </a:extLst>
          </p:cNvPr>
          <p:cNvSpPr/>
          <p:nvPr/>
        </p:nvSpPr>
        <p:spPr>
          <a:xfrm>
            <a:off x="189412" y="1770284"/>
            <a:ext cx="849086" cy="4176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4</a:t>
            </a:r>
            <a:endParaRPr lang="aa-E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DF336F-3514-43A1-98D1-FEBB13DD9153}"/>
              </a:ext>
            </a:extLst>
          </p:cNvPr>
          <p:cNvSpPr/>
          <p:nvPr/>
        </p:nvSpPr>
        <p:spPr>
          <a:xfrm>
            <a:off x="213360" y="4928705"/>
            <a:ext cx="849086" cy="4176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5</a:t>
            </a:r>
            <a:endParaRPr lang="aa-ET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97BE61-ACE6-4324-A6AF-2F2B51945115}"/>
              </a:ext>
            </a:extLst>
          </p:cNvPr>
          <p:cNvSpPr txBox="1"/>
          <p:nvPr/>
        </p:nvSpPr>
        <p:spPr>
          <a:xfrm>
            <a:off x="661851" y="3452701"/>
            <a:ext cx="80989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Value Adding &amp; Unprocessed Domestic Exports –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2020 data</a:t>
            </a:r>
            <a:endParaRPr lang="aa-ET" sz="2400" dirty="0">
              <a:solidFill>
                <a:srgbClr val="FFFF0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AD407C0-238E-432B-A7C9-16848676E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93455"/>
              </p:ext>
            </p:extLst>
          </p:nvPr>
        </p:nvGraphicFramePr>
        <p:xfrm>
          <a:off x="1062446" y="4328255"/>
          <a:ext cx="7820297" cy="1489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246">
                  <a:extLst>
                    <a:ext uri="{9D8B030D-6E8A-4147-A177-3AD203B41FA5}">
                      <a16:colId xmlns:a16="http://schemas.microsoft.com/office/drawing/2014/main" val="4046424270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651306509"/>
                    </a:ext>
                  </a:extLst>
                </a:gridCol>
                <a:gridCol w="2279468">
                  <a:extLst>
                    <a:ext uri="{9D8B030D-6E8A-4147-A177-3AD203B41FA5}">
                      <a16:colId xmlns:a16="http://schemas.microsoft.com/office/drawing/2014/main" val="2841966739"/>
                    </a:ext>
                  </a:extLst>
                </a:gridCol>
              </a:tblGrid>
              <a:tr h="7311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</a:rPr>
                        <a:t>Processed Value – </a:t>
                      </a:r>
                      <a:r>
                        <a:rPr lang="en-US" sz="1500" dirty="0">
                          <a:solidFill>
                            <a:srgbClr val="FFFF00"/>
                          </a:solidFill>
                        </a:rPr>
                        <a:t>Table 3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</a:rPr>
                        <a:t>(PGK)</a:t>
                      </a:r>
                      <a:endParaRPr lang="aa-ET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Add:  Unprocessed Value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(PGK) – </a:t>
                      </a:r>
                      <a:r>
                        <a:rPr lang="en-US" sz="1500" dirty="0">
                          <a:solidFill>
                            <a:srgbClr val="FFFF00"/>
                          </a:solidFill>
                        </a:rPr>
                        <a:t>Table 4</a:t>
                      </a:r>
                      <a:endParaRPr lang="aa-ET" sz="15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Total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48564"/>
                  </a:ext>
                </a:extLst>
              </a:tr>
              <a:tr h="56019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K804.855 million</a:t>
                      </a:r>
                      <a:endParaRPr lang="aa-ET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K277.251 million</a:t>
                      </a:r>
                      <a:endParaRPr lang="aa-ET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K1.082 billion</a:t>
                      </a:r>
                      <a:endParaRPr lang="aa-ET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10188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40641" y="110789"/>
            <a:ext cx="2918013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INDUSTRY INFO C/O FIA</a:t>
            </a:r>
          </a:p>
        </p:txBody>
      </p:sp>
    </p:spTree>
    <p:extLst>
      <p:ext uri="{BB962C8B-B14F-4D97-AF65-F5344CB8AC3E}">
        <p14:creationId xmlns:p14="http://schemas.microsoft.com/office/powerpoint/2010/main" val="4836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854" y="543482"/>
            <a:ext cx="7441915" cy="730551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Direct Export Without Processing </a:t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2020 data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Screen Shot 2018-09-17 at 05.45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80016"/>
            <a:ext cx="746546" cy="73709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6DDC80-0C6C-4F58-BD1C-CD21802B8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44655"/>
              </p:ext>
            </p:extLst>
          </p:nvPr>
        </p:nvGraphicFramePr>
        <p:xfrm>
          <a:off x="553755" y="1465949"/>
          <a:ext cx="8036490" cy="266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61">
                  <a:extLst>
                    <a:ext uri="{9D8B030D-6E8A-4147-A177-3AD203B41FA5}">
                      <a16:colId xmlns:a16="http://schemas.microsoft.com/office/drawing/2014/main" val="732821451"/>
                    </a:ext>
                  </a:extLst>
                </a:gridCol>
                <a:gridCol w="2415781">
                  <a:extLst>
                    <a:ext uri="{9D8B030D-6E8A-4147-A177-3AD203B41FA5}">
                      <a16:colId xmlns:a16="http://schemas.microsoft.com/office/drawing/2014/main" val="1002130558"/>
                    </a:ext>
                  </a:extLst>
                </a:gridCol>
                <a:gridCol w="2690948">
                  <a:extLst>
                    <a:ext uri="{9D8B030D-6E8A-4147-A177-3AD203B41FA5}">
                      <a16:colId xmlns:a16="http://schemas.microsoft.com/office/drawing/2014/main" val="3762808693"/>
                    </a:ext>
                  </a:extLst>
                </a:gridCol>
              </a:tblGrid>
              <a:tr h="112141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Total Domestic Export</a:t>
                      </a:r>
                    </a:p>
                    <a:p>
                      <a:pPr algn="ctr"/>
                      <a:r>
                        <a:rPr lang="en-US" sz="1900" dirty="0"/>
                        <a:t>Value adding &amp; Unprocessed Value – </a:t>
                      </a:r>
                      <a:r>
                        <a:rPr lang="en-US" sz="1500" dirty="0"/>
                        <a:t>Table 5 - </a:t>
                      </a:r>
                      <a:r>
                        <a:rPr lang="en-US" sz="1900" dirty="0"/>
                        <a:t>(PGK)</a:t>
                      </a:r>
                      <a:endParaRPr lang="aa-ET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Less: Total Domestic Catch Value – </a:t>
                      </a:r>
                      <a:r>
                        <a:rPr lang="en-US" sz="1500" dirty="0"/>
                        <a:t>Table 2</a:t>
                      </a:r>
                    </a:p>
                    <a:p>
                      <a:pPr algn="ctr"/>
                      <a:r>
                        <a:rPr lang="en-US" dirty="0"/>
                        <a:t>(PGK)</a:t>
                      </a:r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 of Downstream Processing &amp; Domestic Export</a:t>
                      </a:r>
                    </a:p>
                    <a:p>
                      <a:pPr algn="ctr"/>
                      <a:r>
                        <a:rPr lang="en-US" dirty="0"/>
                        <a:t>(PGK)</a:t>
                      </a:r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314743"/>
                  </a:ext>
                </a:extLst>
              </a:tr>
              <a:tr h="1197242"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K1.082 billion</a:t>
                      </a:r>
                      <a:endParaRPr lang="aa-E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K680 million</a:t>
                      </a:r>
                      <a:endParaRPr lang="aa-E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K402 million</a:t>
                      </a:r>
                      <a:endParaRPr lang="aa-E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66139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CEF561-7221-4202-9BD7-982173B7B5BE}"/>
              </a:ext>
            </a:extLst>
          </p:cNvPr>
          <p:cNvSpPr/>
          <p:nvPr/>
        </p:nvSpPr>
        <p:spPr>
          <a:xfrm>
            <a:off x="1511300" y="5405110"/>
            <a:ext cx="6098469" cy="64701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 of Fisheries to GDP –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3%</a:t>
            </a:r>
            <a:endParaRPr lang="aa-E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600EFCC-7763-443C-AC0D-ED4AF78DE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28262"/>
              </p:ext>
            </p:extLst>
          </p:nvPr>
        </p:nvGraphicFramePr>
        <p:xfrm>
          <a:off x="553755" y="4361180"/>
          <a:ext cx="803649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6490">
                  <a:extLst>
                    <a:ext uri="{9D8B030D-6E8A-4147-A177-3AD203B41FA5}">
                      <a16:colId xmlns:a16="http://schemas.microsoft.com/office/drawing/2014/main" val="3706916256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DIRECT REVENUE FROM VESSEL DAYS SCHEME </a:t>
                      </a:r>
                      <a:r>
                        <a:rPr lang="en-US" sz="20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– </a:t>
                      </a:r>
                      <a:r>
                        <a:rPr lang="en-US" sz="20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K450 million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                                   (US$133 million)</a:t>
                      </a:r>
                      <a:endParaRPr lang="aa-ET" sz="2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34319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7854" y="122826"/>
            <a:ext cx="2918013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INDUSTRY INFO C/O FIA</a:t>
            </a:r>
          </a:p>
        </p:txBody>
      </p:sp>
    </p:spTree>
    <p:extLst>
      <p:ext uri="{BB962C8B-B14F-4D97-AF65-F5344CB8AC3E}">
        <p14:creationId xmlns:p14="http://schemas.microsoft.com/office/powerpoint/2010/main" val="19672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83" y="793376"/>
            <a:ext cx="8412244" cy="57956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9246" y="268941"/>
            <a:ext cx="2918013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COMPANY SPECIFIC INFO</a:t>
            </a:r>
          </a:p>
        </p:txBody>
      </p:sp>
    </p:spTree>
    <p:extLst>
      <p:ext uri="{BB962C8B-B14F-4D97-AF65-F5344CB8AC3E}">
        <p14:creationId xmlns:p14="http://schemas.microsoft.com/office/powerpoint/2010/main" val="221059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88" y="793376"/>
            <a:ext cx="8606118" cy="58225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9246" y="268941"/>
            <a:ext cx="2918013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dirty="0"/>
              <a:t>COMPANY SPECIFIC INFO</a:t>
            </a:r>
          </a:p>
        </p:txBody>
      </p:sp>
    </p:spTree>
    <p:extLst>
      <p:ext uri="{BB962C8B-B14F-4D97-AF65-F5344CB8AC3E}">
        <p14:creationId xmlns:p14="http://schemas.microsoft.com/office/powerpoint/2010/main" val="25698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BAA9B3-92B7-41A2-8A2B-70A3E833BFD5}"/>
              </a:ext>
            </a:extLst>
          </p:cNvPr>
          <p:cNvSpPr/>
          <p:nvPr/>
        </p:nvSpPr>
        <p:spPr>
          <a:xfrm>
            <a:off x="377688" y="0"/>
            <a:ext cx="8289234" cy="598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200" b="1" dirty="0">
                <a:latin typeface="+mj-lt"/>
              </a:rPr>
              <a:t>BUSINESS CHALLENGES: FREIGHT COST AND OTHER ISSUES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17C9EB-0230-411C-84ED-366006AFC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1" y="668406"/>
            <a:ext cx="8415131" cy="39168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DA5D6CC-E501-4F2A-9D39-FF4985306AF5}"/>
              </a:ext>
            </a:extLst>
          </p:cNvPr>
          <p:cNvSpPr/>
          <p:nvPr/>
        </p:nvSpPr>
        <p:spPr>
          <a:xfrm>
            <a:off x="245166" y="4585252"/>
            <a:ext cx="8189844" cy="2105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b="1" dirty="0">
                <a:solidFill>
                  <a:schemeClr val="tx1"/>
                </a:solidFill>
              </a:rPr>
              <a:t>Other Freight Issues:</a:t>
            </a:r>
          </a:p>
          <a:p>
            <a:pPr marL="257175" indent="-257175">
              <a:buAutoNum type="arabicPeriod"/>
            </a:pPr>
            <a:r>
              <a:rPr lang="en-PH" b="1" dirty="0">
                <a:solidFill>
                  <a:schemeClr val="tx1"/>
                </a:solidFill>
              </a:rPr>
              <a:t>Lack of Containers/Reefers: Maersk has consider 100 20 ft dry and 90 Reefers in 2022. No guarantee after this quantity.</a:t>
            </a:r>
          </a:p>
          <a:p>
            <a:pPr marL="257175" indent="-257175">
              <a:buAutoNum type="arabicPeriod"/>
            </a:pPr>
            <a:r>
              <a:rPr lang="en-PH" b="1" dirty="0">
                <a:solidFill>
                  <a:schemeClr val="tx1"/>
                </a:solidFill>
              </a:rPr>
              <a:t>Congestion in Malaysia Feeder Port cause delay and non accommodation of shipments. </a:t>
            </a:r>
            <a:r>
              <a:rPr lang="en-PH" b="1" dirty="0" err="1">
                <a:solidFill>
                  <a:schemeClr val="tx1"/>
                </a:solidFill>
              </a:rPr>
              <a:t>e.g</a:t>
            </a:r>
            <a:r>
              <a:rPr lang="en-PH" b="1" dirty="0">
                <a:solidFill>
                  <a:schemeClr val="tx1"/>
                </a:solidFill>
              </a:rPr>
              <a:t> Feb 28 Maersk ETD has move to Mar 5</a:t>
            </a:r>
          </a:p>
          <a:p>
            <a:r>
              <a:rPr lang="en-PH" b="1" dirty="0">
                <a:solidFill>
                  <a:schemeClr val="tx1"/>
                </a:solidFill>
              </a:rPr>
              <a:t>3. Other shipping cannot guarantee dry or reefer units and if available like Swire their freight cost is 2-3X higher</a:t>
            </a:r>
            <a:endParaRPr lang="en-PH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B56124-D277-400E-951F-F3C93E70F6F4}"/>
              </a:ext>
            </a:extLst>
          </p:cNvPr>
          <p:cNvSpPr/>
          <p:nvPr/>
        </p:nvSpPr>
        <p:spPr>
          <a:xfrm>
            <a:off x="5542723" y="2676111"/>
            <a:ext cx="2892287" cy="1697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800" b="1" dirty="0">
                <a:solidFill>
                  <a:schemeClr val="tx1"/>
                </a:solidFill>
              </a:rPr>
              <a:t>Increase in Freight not reflected in bid offer by buyers</a:t>
            </a:r>
          </a:p>
        </p:txBody>
      </p:sp>
    </p:spTree>
    <p:extLst>
      <p:ext uri="{BB962C8B-B14F-4D97-AF65-F5344CB8AC3E}">
        <p14:creationId xmlns:p14="http://schemas.microsoft.com/office/powerpoint/2010/main" val="189389942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72B4A2-9C68-4416-A161-A34B108BB1DE}"/>
              </a:ext>
            </a:extLst>
          </p:cNvPr>
          <p:cNvSpPr/>
          <p:nvPr/>
        </p:nvSpPr>
        <p:spPr>
          <a:xfrm>
            <a:off x="477078" y="141633"/>
            <a:ext cx="8001000" cy="665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2100" b="1" dirty="0">
                <a:latin typeface="+mj-lt"/>
              </a:rPr>
              <a:t>BUSINESS CHALLENGES: OFFER/BIDS OF BUYER DO NOT MATCH CURRENT FISH PRICE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9F6BE2-8F65-409C-B2BC-B5E3D4481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08" y="807555"/>
            <a:ext cx="8120270" cy="39897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D3CCAF-6D53-48D4-BF87-F6F37875E9DB}"/>
              </a:ext>
            </a:extLst>
          </p:cNvPr>
          <p:cNvSpPr/>
          <p:nvPr/>
        </p:nvSpPr>
        <p:spPr>
          <a:xfrm>
            <a:off x="357808" y="4797287"/>
            <a:ext cx="8120269" cy="206071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57175" indent="-257175">
              <a:buAutoNum type="arabicPeriod"/>
            </a:pPr>
            <a:r>
              <a:rPr lang="en-PH" sz="1700" b="1" dirty="0" err="1"/>
              <a:t>Frozens</a:t>
            </a:r>
            <a:r>
              <a:rPr lang="en-PH" sz="1700" b="1" dirty="0"/>
              <a:t> loins </a:t>
            </a:r>
            <a:r>
              <a:rPr lang="en-PH" sz="1700" b="1" dirty="0" err="1"/>
              <a:t>particularlyYF</a:t>
            </a:r>
            <a:r>
              <a:rPr lang="en-PH" sz="1700" b="1" dirty="0"/>
              <a:t> 3.5-9.99 (</a:t>
            </a:r>
            <a:r>
              <a:rPr lang="en-PH" sz="1700" b="1" dirty="0" err="1"/>
              <a:t>TriMarine</a:t>
            </a:r>
            <a:r>
              <a:rPr lang="en-PH" sz="1700" b="1" dirty="0"/>
              <a:t> and </a:t>
            </a:r>
            <a:r>
              <a:rPr lang="en-PH" sz="1700" b="1" dirty="0" err="1"/>
              <a:t>Generale</a:t>
            </a:r>
            <a:r>
              <a:rPr lang="en-PH" sz="1700" b="1" dirty="0"/>
              <a:t>) have better profit margin @ $ 380/MT</a:t>
            </a:r>
          </a:p>
          <a:p>
            <a:pPr marL="257175" indent="-257175">
              <a:buAutoNum type="arabicPeriod"/>
            </a:pPr>
            <a:r>
              <a:rPr lang="en-PH" sz="1700" b="1" dirty="0"/>
              <a:t>Being selective on getting Canned Tuna contract will lead under capacity, $4.99/case loss is comparable to shutdown cost of the plant @ 85 MT.</a:t>
            </a:r>
          </a:p>
          <a:p>
            <a:pPr marL="257175" indent="-257175">
              <a:buAutoNum type="arabicPeriod"/>
            </a:pPr>
            <a:r>
              <a:rPr lang="en-PH" sz="1700" b="1" dirty="0"/>
              <a:t>Market Feedback of processors in PNG accepting price offer indicated by MEM and feedback from </a:t>
            </a:r>
            <a:r>
              <a:rPr lang="en-PH" sz="1700" b="1" dirty="0" err="1"/>
              <a:t>Frinsa</a:t>
            </a:r>
            <a:endParaRPr lang="en-PH" sz="1700" b="1" dirty="0"/>
          </a:p>
          <a:p>
            <a:pPr marL="257175" indent="-257175">
              <a:buAutoNum type="arabicPeriod"/>
            </a:pPr>
            <a:endParaRPr lang="en-PH" sz="1350" dirty="0"/>
          </a:p>
        </p:txBody>
      </p:sp>
    </p:spTree>
    <p:extLst>
      <p:ext uri="{BB962C8B-B14F-4D97-AF65-F5344CB8AC3E}">
        <p14:creationId xmlns:p14="http://schemas.microsoft.com/office/powerpoint/2010/main" val="657929178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19139</TotalTime>
  <Words>770</Words>
  <Application>Microsoft Office PowerPoint</Application>
  <PresentationFormat>On-screen Show (4:3)</PresentationFormat>
  <Paragraphs>167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Modern No. 20</vt:lpstr>
      <vt:lpstr>Trebuchet MS</vt:lpstr>
      <vt:lpstr>Wingdings 3</vt:lpstr>
      <vt:lpstr>Slice</vt:lpstr>
      <vt:lpstr>PowerPoint Presentation</vt:lpstr>
      <vt:lpstr>2020 ESTIMATE</vt:lpstr>
      <vt:lpstr>Catch Landed &amp; Processed by PNG Flag &amp; LBFV  – year 2020 data</vt:lpstr>
      <vt:lpstr>Landed, Unprocessed &amp; Exported by PNG Flag and LBFV – year 2020 data</vt:lpstr>
      <vt:lpstr>Value of Direct Export Without Processing  - year 2020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MarceloHidalgo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Marcelo Hidalgo</dc:creator>
  <cp:lastModifiedBy>napoleon benitez</cp:lastModifiedBy>
  <cp:revision>389</cp:revision>
  <cp:lastPrinted>2022-02-21T03:45:43Z</cp:lastPrinted>
  <dcterms:created xsi:type="dcterms:W3CDTF">2016-08-29T12:50:30Z</dcterms:created>
  <dcterms:modified xsi:type="dcterms:W3CDTF">2022-02-22T23:06:50Z</dcterms:modified>
</cp:coreProperties>
</file>