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3" r:id="rId4"/>
    <p:sldId id="265" r:id="rId5"/>
    <p:sldId id="258" r:id="rId6"/>
    <p:sldId id="259" r:id="rId7"/>
    <p:sldId id="260" r:id="rId8"/>
    <p:sldId id="261" r:id="rId9"/>
    <p:sldId id="262"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07BB0-AB23-42F5-8B98-3026B23D6E77}" type="datetimeFigureOut">
              <a:rPr lang="en-AU" smtClean="0"/>
              <a:t>23/02/2022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B4D81-1AA4-4B30-AD3D-F2A43653D2EE}" type="slidenum">
              <a:rPr lang="en-AU" smtClean="0"/>
              <a:t>‹#›</a:t>
            </a:fld>
            <a:endParaRPr lang="en-AU"/>
          </a:p>
        </p:txBody>
      </p:sp>
    </p:spTree>
    <p:extLst>
      <p:ext uri="{BB962C8B-B14F-4D97-AF65-F5344CB8AC3E}">
        <p14:creationId xmlns:p14="http://schemas.microsoft.com/office/powerpoint/2010/main" val="330720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23B4D81-1AA4-4B30-AD3D-F2A43653D2EE}" type="slidenum">
              <a:rPr lang="en-AU" smtClean="0"/>
              <a:t>5</a:t>
            </a:fld>
            <a:endParaRPr lang="en-AU"/>
          </a:p>
        </p:txBody>
      </p:sp>
    </p:spTree>
    <p:extLst>
      <p:ext uri="{BB962C8B-B14F-4D97-AF65-F5344CB8AC3E}">
        <p14:creationId xmlns:p14="http://schemas.microsoft.com/office/powerpoint/2010/main" val="1962200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104AA-EF94-40A2-A1DF-C3A5A30EEA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xmlns="" id="{C10AFCF3-38A8-45E2-82B6-46CE5D5F1B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xmlns="" id="{08310889-B49E-4F24-A0B4-B88639424FC9}"/>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5" name="Footer Placeholder 4">
            <a:extLst>
              <a:ext uri="{FF2B5EF4-FFF2-40B4-BE49-F238E27FC236}">
                <a16:creationId xmlns:a16="http://schemas.microsoft.com/office/drawing/2014/main" xmlns="" id="{D5548734-CF46-4BDF-9985-F6885259EFB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AE33999E-5132-447E-9ED0-18F5122E71A6}"/>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107835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CBE02A-CE46-49FC-8ABC-154F7AF9CBC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xmlns="" id="{0BE94D55-3B0C-4F39-A556-63163CE604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E017C618-D9B2-4DFE-96C8-2A2168020523}"/>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5" name="Footer Placeholder 4">
            <a:extLst>
              <a:ext uri="{FF2B5EF4-FFF2-40B4-BE49-F238E27FC236}">
                <a16:creationId xmlns:a16="http://schemas.microsoft.com/office/drawing/2014/main" xmlns="" id="{E290E65D-A0BB-401A-B969-2D146E6CFDC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857F1CED-1510-4DCD-A487-1A6E5F2BC493}"/>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3991706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E976722-C567-4B6E-AC73-990F7714B7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xmlns="" id="{EC262EEA-3498-4CE3-8D16-310F576EA3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B500C88C-BCFA-40D1-B061-9C57A18E0003}"/>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5" name="Footer Placeholder 4">
            <a:extLst>
              <a:ext uri="{FF2B5EF4-FFF2-40B4-BE49-F238E27FC236}">
                <a16:creationId xmlns:a16="http://schemas.microsoft.com/office/drawing/2014/main" xmlns="" id="{EF6169A3-FCAD-49E6-A6B5-D8326E3097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312AD6CE-56BA-49DB-AF5D-16671937B851}"/>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3423056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661BD-F419-4DF8-A0DA-8C7BE894432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9D67AEF2-D26E-411A-AA4E-D3B2D503E9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247A2EC1-E65F-4AA3-AB98-111F20103617}"/>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5" name="Footer Placeholder 4">
            <a:extLst>
              <a:ext uri="{FF2B5EF4-FFF2-40B4-BE49-F238E27FC236}">
                <a16:creationId xmlns:a16="http://schemas.microsoft.com/office/drawing/2014/main" xmlns="" id="{B8BDF01B-71B8-4159-906F-D3C1D92E48D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CCBC7380-CDE5-4819-A303-86740D43A5DC}"/>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3793570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C856B-3A85-4011-9796-783ED76B97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xmlns="" id="{26DAE645-C659-4D70-A93D-B3216CB790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DCB3958-7922-4F81-A414-4E0D0867F710}"/>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5" name="Footer Placeholder 4">
            <a:extLst>
              <a:ext uri="{FF2B5EF4-FFF2-40B4-BE49-F238E27FC236}">
                <a16:creationId xmlns:a16="http://schemas.microsoft.com/office/drawing/2014/main" xmlns="" id="{9134F339-BD9A-4A94-8576-D98BA95E1F1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8AEF2940-4AD2-4BF7-861F-93088C9760DF}"/>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1099593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1097B6-EDF0-4053-AE98-BAE06EEF144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6AC45FBB-7952-479E-8CB0-598472A415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xmlns="" id="{8B53E315-AF01-4ECC-973D-9D10B42034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xmlns="" id="{742E0F71-9956-4447-8A94-383F8F1B34CF}"/>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6" name="Footer Placeholder 5">
            <a:extLst>
              <a:ext uri="{FF2B5EF4-FFF2-40B4-BE49-F238E27FC236}">
                <a16:creationId xmlns:a16="http://schemas.microsoft.com/office/drawing/2014/main" xmlns="" id="{6F525072-2D80-4FA1-AAC3-9AA40BFC777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671F908C-32CD-4769-9B89-6DC2AC051662}"/>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2833402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813243-FCA8-4B66-8F23-5AEFDCA02A1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xmlns="" id="{02A3B56C-D161-45F4-A3B0-616959B087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9CF304-857E-4E88-A2C0-29D843CA15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xmlns="" id="{D4DB3DBA-57DB-4E2F-A9AF-06027D2B48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6B4CBD7-7811-46B9-8276-12F3A742CF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xmlns="" id="{49267798-25B4-47F6-80DE-E374B15D38F5}"/>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8" name="Footer Placeholder 7">
            <a:extLst>
              <a:ext uri="{FF2B5EF4-FFF2-40B4-BE49-F238E27FC236}">
                <a16:creationId xmlns:a16="http://schemas.microsoft.com/office/drawing/2014/main" xmlns="" id="{09BF36F9-1A4D-4B2D-AD19-F41B9FF9418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xmlns="" id="{0232A224-AC43-4392-B8F9-0151F4A66766}"/>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359681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7E35DA-6B0A-4840-BE96-1D4EBF9D413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xmlns="" id="{E058C1F3-76AD-4E1C-A35F-C6A55F36F7F0}"/>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4" name="Footer Placeholder 3">
            <a:extLst>
              <a:ext uri="{FF2B5EF4-FFF2-40B4-BE49-F238E27FC236}">
                <a16:creationId xmlns:a16="http://schemas.microsoft.com/office/drawing/2014/main" xmlns="" id="{54AF1FDD-FFC3-4933-80E9-4BC6FE27665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xmlns="" id="{838E76C2-6D3A-4546-BC09-C6244823A49C}"/>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3353124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6C0660F-D909-44BC-BFFD-93195D1491AB}"/>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3" name="Footer Placeholder 2">
            <a:extLst>
              <a:ext uri="{FF2B5EF4-FFF2-40B4-BE49-F238E27FC236}">
                <a16:creationId xmlns:a16="http://schemas.microsoft.com/office/drawing/2014/main" xmlns="" id="{1B6B08EB-8ABA-447B-B962-A225C2FE65A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xmlns="" id="{5AE0489C-BFCB-4D18-AEBE-D77282D9FF73}"/>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1080704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A67E3-B52B-4B78-B45A-EA106BCA5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BF2AD8D0-0BFA-4E70-A698-E369D2D415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xmlns="" id="{1840874E-E37B-4D25-9A4A-B84C0AD24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FE776C-82C2-4134-9ADF-686866297009}"/>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6" name="Footer Placeholder 5">
            <a:extLst>
              <a:ext uri="{FF2B5EF4-FFF2-40B4-BE49-F238E27FC236}">
                <a16:creationId xmlns:a16="http://schemas.microsoft.com/office/drawing/2014/main" xmlns="" id="{03800679-872F-453E-A081-E4F14BA9FC6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814E2FF5-2E87-42A0-8DA9-719140E2E7F3}"/>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341826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712B3-B414-49EB-9D21-19AC5992B8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xmlns="" id="{C1E0DAE2-D7AD-4CF4-8689-EFAE024E6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xmlns="" id="{A2552463-43A0-455A-B14F-384DB0A38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BF8E5A3-6F4B-4BDB-8669-02521414D067}"/>
              </a:ext>
            </a:extLst>
          </p:cNvPr>
          <p:cNvSpPr>
            <a:spLocks noGrp="1"/>
          </p:cNvSpPr>
          <p:nvPr>
            <p:ph type="dt" sz="half" idx="10"/>
          </p:nvPr>
        </p:nvSpPr>
        <p:spPr/>
        <p:txBody>
          <a:bodyPr/>
          <a:lstStyle/>
          <a:p>
            <a:fld id="{A437AA52-4FEB-4088-9F86-9D986131A948}" type="datetimeFigureOut">
              <a:rPr lang="en-AU" smtClean="0"/>
              <a:t>23/02/2022</a:t>
            </a:fld>
            <a:endParaRPr lang="en-AU"/>
          </a:p>
        </p:txBody>
      </p:sp>
      <p:sp>
        <p:nvSpPr>
          <p:cNvPr id="6" name="Footer Placeholder 5">
            <a:extLst>
              <a:ext uri="{FF2B5EF4-FFF2-40B4-BE49-F238E27FC236}">
                <a16:creationId xmlns:a16="http://schemas.microsoft.com/office/drawing/2014/main" xmlns="" id="{397862AB-CD65-4310-B5B9-5090A5157B8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8C1426C3-124B-49E0-902D-45FFD075C173}"/>
              </a:ext>
            </a:extLst>
          </p:cNvPr>
          <p:cNvSpPr>
            <a:spLocks noGrp="1"/>
          </p:cNvSpPr>
          <p:nvPr>
            <p:ph type="sldNum" sz="quarter" idx="12"/>
          </p:nvPr>
        </p:nvSpPr>
        <p:spPr/>
        <p:txBody>
          <a:bodyPr/>
          <a:lstStyle/>
          <a:p>
            <a:fld id="{41815944-8929-4D56-B708-3B12E2FA6ADF}" type="slidenum">
              <a:rPr lang="en-AU" smtClean="0"/>
              <a:t>‹#›</a:t>
            </a:fld>
            <a:endParaRPr lang="en-AU"/>
          </a:p>
        </p:txBody>
      </p:sp>
    </p:spTree>
    <p:extLst>
      <p:ext uri="{BB962C8B-B14F-4D97-AF65-F5344CB8AC3E}">
        <p14:creationId xmlns:p14="http://schemas.microsoft.com/office/powerpoint/2010/main" val="447914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DDE4553-454E-4657-B0C2-A3B1B33EE8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xmlns="" id="{4D38E94A-E4E4-4279-894A-89258ED24B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33B31138-A646-4C54-8AE9-FEB56435B8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7AA52-4FEB-4088-9F86-9D986131A948}" type="datetimeFigureOut">
              <a:rPr lang="en-AU" smtClean="0"/>
              <a:t>23/02/2022</a:t>
            </a:fld>
            <a:endParaRPr lang="en-AU"/>
          </a:p>
        </p:txBody>
      </p:sp>
      <p:sp>
        <p:nvSpPr>
          <p:cNvPr id="5" name="Footer Placeholder 4">
            <a:extLst>
              <a:ext uri="{FF2B5EF4-FFF2-40B4-BE49-F238E27FC236}">
                <a16:creationId xmlns:a16="http://schemas.microsoft.com/office/drawing/2014/main" xmlns="" id="{DEF20EF6-5797-4348-9ADC-04CEF9B9EC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xmlns="" id="{6B6E6FE9-7022-491A-9186-8935A06F7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15944-8929-4D56-B708-3B12E2FA6ADF}" type="slidenum">
              <a:rPr lang="en-AU" smtClean="0"/>
              <a:t>‹#›</a:t>
            </a:fld>
            <a:endParaRPr lang="en-AU"/>
          </a:p>
        </p:txBody>
      </p:sp>
    </p:spTree>
    <p:extLst>
      <p:ext uri="{BB962C8B-B14F-4D97-AF65-F5344CB8AC3E}">
        <p14:creationId xmlns:p14="http://schemas.microsoft.com/office/powerpoint/2010/main" val="4194300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999C59-E296-4490-80D5-5F32899D10C0}"/>
              </a:ext>
            </a:extLst>
          </p:cNvPr>
          <p:cNvSpPr>
            <a:spLocks noGrp="1"/>
          </p:cNvSpPr>
          <p:nvPr>
            <p:ph type="title"/>
          </p:nvPr>
        </p:nvSpPr>
        <p:spPr>
          <a:xfrm>
            <a:off x="838200" y="681038"/>
            <a:ext cx="10515600" cy="1325563"/>
          </a:xfrm>
        </p:spPr>
        <p:txBody>
          <a:bodyPr>
            <a:normAutofit fontScale="90000"/>
          </a:bodyPr>
          <a:lstStyle/>
          <a:p>
            <a:pPr algn="ctr"/>
            <a:r>
              <a:rPr lang="en-US" b="1" dirty="0">
                <a:latin typeface="Goudy Old Style" panose="02020502050305020303" pitchFamily="18" charset="0"/>
                <a:ea typeface="Malgun Gothic" panose="020B0503020000020004" pitchFamily="34" charset="-127"/>
              </a:rPr>
              <a:t>National Tuna Industry Consultation Conference, 23</a:t>
            </a:r>
            <a:r>
              <a:rPr lang="en-US" b="1" baseline="30000" dirty="0">
                <a:latin typeface="Goudy Old Style" panose="02020502050305020303" pitchFamily="18" charset="0"/>
                <a:ea typeface="Malgun Gothic" panose="020B0503020000020004" pitchFamily="34" charset="-127"/>
              </a:rPr>
              <a:t>rd</a:t>
            </a:r>
            <a:r>
              <a:rPr lang="en-US" b="1" dirty="0">
                <a:latin typeface="Goudy Old Style" panose="02020502050305020303" pitchFamily="18" charset="0"/>
                <a:ea typeface="Malgun Gothic" panose="020B0503020000020004" pitchFamily="34" charset="-127"/>
              </a:rPr>
              <a:t>  to 24</a:t>
            </a:r>
            <a:r>
              <a:rPr lang="en-US" b="1" baseline="30000" dirty="0">
                <a:latin typeface="Goudy Old Style" panose="02020502050305020303" pitchFamily="18" charset="0"/>
                <a:ea typeface="Malgun Gothic" panose="020B0503020000020004" pitchFamily="34" charset="-127"/>
              </a:rPr>
              <a:t>th</a:t>
            </a:r>
            <a:r>
              <a:rPr lang="en-US" b="1" dirty="0">
                <a:latin typeface="Goudy Old Style" panose="02020502050305020303" pitchFamily="18" charset="0"/>
                <a:ea typeface="Malgun Gothic" panose="020B0503020000020004" pitchFamily="34" charset="-127"/>
              </a:rPr>
              <a:t> February 2022</a:t>
            </a:r>
            <a:br>
              <a:rPr lang="en-US" b="1" dirty="0">
                <a:latin typeface="Goudy Old Style" panose="02020502050305020303" pitchFamily="18" charset="0"/>
                <a:ea typeface="Malgun Gothic" panose="020B0503020000020004" pitchFamily="34" charset="-127"/>
              </a:rPr>
            </a:br>
            <a:r>
              <a:rPr lang="en-US" b="1" dirty="0">
                <a:latin typeface="Goudy Old Style" panose="02020502050305020303" pitchFamily="18" charset="0"/>
                <a:ea typeface="Malgun Gothic" panose="020B0503020000020004" pitchFamily="34" charset="-127"/>
              </a:rPr>
              <a:t>Hilton Hotel, Port Moresby</a:t>
            </a:r>
            <a:endParaRPr lang="en-AU" b="1" dirty="0">
              <a:latin typeface="Goudy Old Style" panose="02020502050305020303" pitchFamily="18" charset="0"/>
              <a:ea typeface="Malgun Gothic" panose="020B0503020000020004" pitchFamily="34" charset="-127"/>
            </a:endParaRPr>
          </a:p>
        </p:txBody>
      </p:sp>
      <p:sp>
        <p:nvSpPr>
          <p:cNvPr id="3" name="Content Placeholder 2">
            <a:extLst>
              <a:ext uri="{FF2B5EF4-FFF2-40B4-BE49-F238E27FC236}">
                <a16:creationId xmlns:a16="http://schemas.microsoft.com/office/drawing/2014/main" xmlns="" id="{BD3E9F87-23A0-4B90-93BE-58CFCA83B6E5}"/>
              </a:ext>
            </a:extLst>
          </p:cNvPr>
          <p:cNvSpPr>
            <a:spLocks noGrp="1"/>
          </p:cNvSpPr>
          <p:nvPr>
            <p:ph idx="1"/>
          </p:nvPr>
        </p:nvSpPr>
        <p:spPr>
          <a:xfrm>
            <a:off x="838200" y="3124939"/>
            <a:ext cx="10515600" cy="3052023"/>
          </a:xfrm>
        </p:spPr>
        <p:txBody>
          <a:bodyPr>
            <a:normAutofit/>
          </a:bodyPr>
          <a:lstStyle/>
          <a:p>
            <a:pPr marL="0" indent="0" algn="ctr">
              <a:buNone/>
            </a:pPr>
            <a:r>
              <a:rPr lang="en-US" sz="3600" b="1" dirty="0">
                <a:latin typeface="Goudy Old Style" panose="02020502050305020303" pitchFamily="18" charset="0"/>
              </a:rPr>
              <a:t>PNG Observer Program Support of the Fishing Industry and the Challenges amidst COVID-19 pandemic</a:t>
            </a:r>
            <a:endParaRPr lang="en-AU" sz="3600" b="1" dirty="0">
              <a:latin typeface="Goudy Old Style" panose="02020502050305020303" pitchFamily="18" charset="0"/>
            </a:endParaRPr>
          </a:p>
        </p:txBody>
      </p:sp>
    </p:spTree>
    <p:extLst>
      <p:ext uri="{BB962C8B-B14F-4D97-AF65-F5344CB8AC3E}">
        <p14:creationId xmlns:p14="http://schemas.microsoft.com/office/powerpoint/2010/main" val="1524501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88DD7C-882F-4C84-80C2-9138A97EE4A6}"/>
              </a:ext>
            </a:extLst>
          </p:cNvPr>
          <p:cNvSpPr>
            <a:spLocks noGrp="1"/>
          </p:cNvSpPr>
          <p:nvPr>
            <p:ph type="title"/>
          </p:nvPr>
        </p:nvSpPr>
        <p:spPr/>
        <p:txBody>
          <a:bodyPr/>
          <a:lstStyle/>
          <a:p>
            <a:r>
              <a:rPr lang="en-US" dirty="0">
                <a:latin typeface="Goudy Old Style" panose="02020502050305020303" pitchFamily="18" charset="0"/>
              </a:rPr>
              <a:t>Other Benefits during Covid-19</a:t>
            </a:r>
            <a:endParaRPr lang="en-AU"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7C6126CB-E3AB-4B9F-B39D-3531EC28B785}"/>
              </a:ext>
            </a:extLst>
          </p:cNvPr>
          <p:cNvSpPr>
            <a:spLocks noGrp="1"/>
          </p:cNvSpPr>
          <p:nvPr>
            <p:ph idx="1"/>
          </p:nvPr>
        </p:nvSpPr>
        <p:spPr/>
        <p:txBody>
          <a:bodyPr>
            <a:normAutofit fontScale="85000" lnSpcReduction="20000"/>
          </a:bodyPr>
          <a:lstStyle/>
          <a:p>
            <a:pPr algn="just">
              <a:buFont typeface="Courier New" panose="02070309020205020404" pitchFamily="49" charset="0"/>
              <a:buChar char="o"/>
            </a:pPr>
            <a:r>
              <a:rPr lang="en-US" dirty="0">
                <a:latin typeface="Goudy Old Style" panose="02020502050305020303" pitchFamily="18" charset="0"/>
              </a:rPr>
              <a:t>PNG Port Corporation benefited from all port calls made by PNG flagged license vessels including LBF vessels</a:t>
            </a:r>
          </a:p>
          <a:p>
            <a:pPr algn="just">
              <a:buFont typeface="Courier New" panose="02070309020205020404" pitchFamily="49" charset="0"/>
              <a:buChar char="o"/>
            </a:pPr>
            <a:r>
              <a:rPr lang="en-US" dirty="0">
                <a:latin typeface="Goudy Old Style" panose="02020502050305020303" pitchFamily="18" charset="0"/>
              </a:rPr>
              <a:t>Over 600 port calls were made during pandemic period.</a:t>
            </a:r>
          </a:p>
          <a:p>
            <a:pPr algn="just">
              <a:buFont typeface="Courier New" panose="02070309020205020404" pitchFamily="49" charset="0"/>
              <a:buChar char="o"/>
            </a:pPr>
            <a:r>
              <a:rPr lang="en-US" dirty="0">
                <a:latin typeface="Goudy Old Style" panose="02020502050305020303" pitchFamily="18" charset="0"/>
              </a:rPr>
              <a:t>Created more jobs adding more value to our citizens including the domestic market.</a:t>
            </a:r>
          </a:p>
          <a:p>
            <a:pPr algn="just">
              <a:buFont typeface="Courier New" panose="02070309020205020404" pitchFamily="49" charset="0"/>
              <a:buChar char="o"/>
            </a:pPr>
            <a:r>
              <a:rPr lang="en-US" dirty="0">
                <a:latin typeface="Goudy Old Style" panose="02020502050305020303" pitchFamily="18" charset="0"/>
              </a:rPr>
              <a:t>PNG recognized as a fishing state recognized by the world with all fishing vessels linked directly to the processing plants in country</a:t>
            </a:r>
          </a:p>
          <a:p>
            <a:pPr algn="just">
              <a:buFont typeface="Courier New" panose="02070309020205020404" pitchFamily="49" charset="0"/>
              <a:buChar char="o"/>
            </a:pPr>
            <a:r>
              <a:rPr lang="en-US" dirty="0">
                <a:latin typeface="Goudy Old Style" panose="02020502050305020303" pitchFamily="18" charset="0"/>
              </a:rPr>
              <a:t>Encourages more PNGians to venture into fishing with domestication and control over  market access</a:t>
            </a:r>
          </a:p>
          <a:p>
            <a:pPr algn="just">
              <a:buFont typeface="Courier New" panose="02070309020205020404" pitchFamily="49" charset="0"/>
              <a:buChar char="o"/>
            </a:pPr>
            <a:r>
              <a:rPr lang="en-AU" dirty="0">
                <a:latin typeface="Goudy Old Style" panose="02020502050305020303" pitchFamily="18" charset="0"/>
              </a:rPr>
              <a:t>FIA-PNG MSC generating income, adding value and additional income opportunity for all fisheries observers paid directly by the fishing industry. </a:t>
            </a:r>
          </a:p>
          <a:p>
            <a:pPr algn="just">
              <a:buFont typeface="Courier New" panose="02070309020205020404" pitchFamily="49" charset="0"/>
              <a:buChar char="o"/>
            </a:pPr>
            <a:r>
              <a:rPr lang="en-AU" dirty="0">
                <a:latin typeface="Goudy Old Style" panose="02020502050305020303" pitchFamily="18" charset="0"/>
              </a:rPr>
              <a:t>Local SMEs benefited greatly from the impact of Covid-19 when vessels call in to port</a:t>
            </a:r>
          </a:p>
        </p:txBody>
      </p:sp>
    </p:spTree>
    <p:extLst>
      <p:ext uri="{BB962C8B-B14F-4D97-AF65-F5344CB8AC3E}">
        <p14:creationId xmlns:p14="http://schemas.microsoft.com/office/powerpoint/2010/main" val="2833129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85112E-FBB4-41AE-AD7E-8BEF84EC73CD}"/>
              </a:ext>
            </a:extLst>
          </p:cNvPr>
          <p:cNvSpPr>
            <a:spLocks noGrp="1"/>
          </p:cNvSpPr>
          <p:nvPr>
            <p:ph type="title"/>
          </p:nvPr>
        </p:nvSpPr>
        <p:spPr/>
        <p:txBody>
          <a:bodyPr>
            <a:normAutofit/>
          </a:bodyPr>
          <a:lstStyle/>
          <a:p>
            <a:pPr algn="ctr"/>
            <a:r>
              <a:rPr lang="en-US" sz="8000" dirty="0" err="1">
                <a:latin typeface="Berlin Sans FB Demi" panose="020E0802020502020306" pitchFamily="34" charset="0"/>
              </a:rPr>
              <a:t>Em</a:t>
            </a:r>
            <a:r>
              <a:rPr lang="en-US" sz="8000" dirty="0">
                <a:latin typeface="Berlin Sans FB Demi" panose="020E0802020502020306" pitchFamily="34" charset="0"/>
              </a:rPr>
              <a:t> </a:t>
            </a:r>
            <a:r>
              <a:rPr lang="en-US" sz="8000" dirty="0" err="1">
                <a:latin typeface="Berlin Sans FB Demi" panose="020E0802020502020306" pitchFamily="34" charset="0"/>
              </a:rPr>
              <a:t>Pinis</a:t>
            </a:r>
            <a:endParaRPr lang="en-AU" sz="8000" dirty="0">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10BD7667-7846-4496-8231-58C38494AC55}"/>
              </a:ext>
            </a:extLst>
          </p:cNvPr>
          <p:cNvSpPr>
            <a:spLocks noGrp="1"/>
          </p:cNvSpPr>
          <p:nvPr>
            <p:ph idx="1"/>
          </p:nvPr>
        </p:nvSpPr>
        <p:spPr>
          <a:xfrm>
            <a:off x="1209261" y="1690688"/>
            <a:ext cx="10515600" cy="4351338"/>
          </a:xfrm>
        </p:spPr>
        <p:txBody>
          <a:bodyPr>
            <a:normAutofit/>
          </a:bodyPr>
          <a:lstStyle/>
          <a:p>
            <a:pPr marL="0" indent="0" algn="ctr">
              <a:buNone/>
            </a:pPr>
            <a:endParaRPr lang="en-AU" sz="8800" dirty="0">
              <a:latin typeface="Goudy Old Style" panose="02020502050305020303" pitchFamily="18" charset="0"/>
            </a:endParaRPr>
          </a:p>
        </p:txBody>
      </p:sp>
      <p:pic>
        <p:nvPicPr>
          <p:cNvPr id="1026" name="Picture 2" descr="130 Funny Fish Puns That'll Have You Smelt-ing With Laughter!">
            <a:extLst>
              <a:ext uri="{FF2B5EF4-FFF2-40B4-BE49-F238E27FC236}">
                <a16:creationId xmlns:a16="http://schemas.microsoft.com/office/drawing/2014/main" xmlns="" id="{8E30B192-2E58-4DB2-989E-ED70C6303D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261" y="1690688"/>
            <a:ext cx="10515600" cy="448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306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A303F-5877-48ED-AB6B-7E6981012213}"/>
              </a:ext>
            </a:extLst>
          </p:cNvPr>
          <p:cNvSpPr>
            <a:spLocks noGrp="1"/>
          </p:cNvSpPr>
          <p:nvPr>
            <p:ph type="title"/>
          </p:nvPr>
        </p:nvSpPr>
        <p:spPr>
          <a:xfrm>
            <a:off x="838200" y="387268"/>
            <a:ext cx="5674895" cy="709696"/>
          </a:xfrm>
        </p:spPr>
        <p:txBody>
          <a:bodyPr/>
          <a:lstStyle/>
          <a:p>
            <a:r>
              <a:rPr lang="en-US" b="1" dirty="0">
                <a:latin typeface="Goudy Old Style" panose="02020502050305020303" pitchFamily="18" charset="0"/>
              </a:rPr>
              <a:t>Overview &amp; Scope</a:t>
            </a:r>
            <a:endParaRPr lang="en-AU" b="1"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F41DEEEC-84D5-4882-B43D-3AD95D070BF5}"/>
              </a:ext>
            </a:extLst>
          </p:cNvPr>
          <p:cNvSpPr>
            <a:spLocks noGrp="1"/>
          </p:cNvSpPr>
          <p:nvPr>
            <p:ph idx="1"/>
          </p:nvPr>
        </p:nvSpPr>
        <p:spPr>
          <a:xfrm>
            <a:off x="838200" y="1313697"/>
            <a:ext cx="10515600" cy="4802187"/>
          </a:xfrm>
        </p:spPr>
        <p:txBody>
          <a:bodyPr>
            <a:noAutofit/>
          </a:bodyPr>
          <a:lstStyle/>
          <a:p>
            <a:pPr algn="just">
              <a:buFont typeface="Courier New" panose="02070309020205020404" pitchFamily="49" charset="0"/>
              <a:buChar char="o"/>
            </a:pPr>
            <a:r>
              <a:rPr lang="en-US" dirty="0">
                <a:latin typeface="Goudy Old Style" panose="02020502050305020303" pitchFamily="18" charset="0"/>
              </a:rPr>
              <a:t>The Fisheries Observers play an important role as one of the key monitoring tools in the management of tuna resources. Observers  are essentially the “EYES and EARS” of fishery sector in this Country. </a:t>
            </a:r>
          </a:p>
          <a:p>
            <a:pPr algn="just">
              <a:buFont typeface="Courier New" panose="02070309020205020404" pitchFamily="49" charset="0"/>
              <a:buChar char="o"/>
            </a:pPr>
            <a:r>
              <a:rPr lang="en-US" dirty="0">
                <a:latin typeface="Goudy Old Style" panose="02020502050305020303" pitchFamily="18" charset="0"/>
              </a:rPr>
              <a:t>All raw information &amp; data collected by Observers are needed for verification and validation of activities that provide and guide all important fisheries management decision making. </a:t>
            </a:r>
          </a:p>
          <a:p>
            <a:pPr algn="just">
              <a:buFont typeface="Courier New" panose="02070309020205020404" pitchFamily="49" charset="0"/>
              <a:buChar char="o"/>
            </a:pPr>
            <a:r>
              <a:rPr lang="en-US" dirty="0">
                <a:latin typeface="Goudy Old Style" panose="02020502050305020303" pitchFamily="18" charset="0"/>
              </a:rPr>
              <a:t>There is a legal requirement to have observers embarked on all purse seine vessels fishing in the Western and Central Pacific Ocean (WCPO) within the area bounded by 20°N and 20°S, with a minimum of 5% observer coverage of the effort in other fisheries covered by the Western and Central Pacific Fisheries Commission (WCPFC).</a:t>
            </a:r>
          </a:p>
          <a:p>
            <a:pPr algn="just">
              <a:buFont typeface="Courier New" panose="02070309020205020404" pitchFamily="49" charset="0"/>
              <a:buChar char="o"/>
            </a:pPr>
            <a:endParaRPr lang="en-US" dirty="0">
              <a:latin typeface="Goudy Old Style" panose="02020502050305020303" pitchFamily="18" charset="0"/>
            </a:endParaRPr>
          </a:p>
          <a:p>
            <a:pPr algn="just">
              <a:buFont typeface="Courier New" panose="02070309020205020404" pitchFamily="49" charset="0"/>
              <a:buChar char="o"/>
            </a:pPr>
            <a:endParaRPr lang="en-AU" dirty="0">
              <a:latin typeface="Goudy Old Style" panose="02020502050305020303" pitchFamily="18" charset="0"/>
            </a:endParaRPr>
          </a:p>
        </p:txBody>
      </p:sp>
    </p:spTree>
    <p:extLst>
      <p:ext uri="{BB962C8B-B14F-4D97-AF65-F5344CB8AC3E}">
        <p14:creationId xmlns:p14="http://schemas.microsoft.com/office/powerpoint/2010/main" val="2122180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E6AE1D-D7C9-432D-A7E1-F2A12E86F1AF}"/>
              </a:ext>
            </a:extLst>
          </p:cNvPr>
          <p:cNvSpPr>
            <a:spLocks noGrp="1"/>
          </p:cNvSpPr>
          <p:nvPr>
            <p:ph type="title"/>
          </p:nvPr>
        </p:nvSpPr>
        <p:spPr/>
        <p:txBody>
          <a:bodyPr/>
          <a:lstStyle/>
          <a:p>
            <a:r>
              <a:rPr lang="en-US" b="1" dirty="0">
                <a:latin typeface="Goudy Old Style" panose="02020502050305020303" pitchFamily="18" charset="0"/>
              </a:rPr>
              <a:t>Mandate</a:t>
            </a:r>
            <a:endParaRPr lang="en-AU" b="1"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B1CA4A63-0A78-4DAB-BBC9-726D252D626A}"/>
              </a:ext>
            </a:extLst>
          </p:cNvPr>
          <p:cNvSpPr>
            <a:spLocks noGrp="1"/>
          </p:cNvSpPr>
          <p:nvPr>
            <p:ph idx="1"/>
          </p:nvPr>
        </p:nvSpPr>
        <p:spPr/>
        <p:txBody>
          <a:bodyPr>
            <a:normAutofit/>
          </a:bodyPr>
          <a:lstStyle/>
          <a:p>
            <a:pPr marR="0" lvl="0" algn="just"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3600" b="0" i="0" u="none" strike="noStrike" kern="1200" cap="none" spc="0" normalizeH="0" baseline="0" noProof="0" dirty="0">
                <a:ln>
                  <a:noFill/>
                </a:ln>
                <a:solidFill>
                  <a:prstClr val="black"/>
                </a:solidFill>
                <a:effectLst/>
                <a:uLnTx/>
                <a:uFillTx/>
                <a:latin typeface="Goudy Old Style" panose="02020502050305020303" pitchFamily="18" charset="0"/>
                <a:ea typeface="+mn-ea"/>
                <a:cs typeface="+mn-cs"/>
              </a:rPr>
              <a:t>The PNG Observer Programme is guided by the PNG Fisheries Management Act 1998 amended, including the standards and framework of the Pacific Islands Regional Fisheries Observer Programme (PIRFO).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3600" dirty="0">
              <a:solidFill>
                <a:prstClr val="black"/>
              </a:solidFill>
              <a:latin typeface="Goudy Old Style" panose="02020502050305020303" pitchFamily="18" charset="0"/>
            </a:endParaRPr>
          </a:p>
          <a:p>
            <a:pPr marR="0" lvl="0" algn="just"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3600" b="0" i="0" u="none" strike="noStrike" kern="1200" cap="none" spc="0" normalizeH="0" baseline="0" noProof="0" dirty="0">
                <a:ln>
                  <a:noFill/>
                </a:ln>
                <a:solidFill>
                  <a:prstClr val="black"/>
                </a:solidFill>
                <a:effectLst/>
                <a:uLnTx/>
                <a:uFillTx/>
                <a:latin typeface="Goudy Old Style" panose="02020502050305020303" pitchFamily="18" charset="0"/>
                <a:ea typeface="+mn-ea"/>
                <a:cs typeface="+mn-cs"/>
              </a:rPr>
              <a:t>The PNG National Observer programme is guided by the National &amp; Regional requirements for both bilateral and domestic fishing access arrangements. </a:t>
            </a:r>
          </a:p>
          <a:p>
            <a:pPr marL="0" indent="0" algn="just">
              <a:buNone/>
            </a:pPr>
            <a:endParaRPr lang="en-AU" sz="3600" dirty="0"/>
          </a:p>
        </p:txBody>
      </p:sp>
    </p:spTree>
    <p:extLst>
      <p:ext uri="{BB962C8B-B14F-4D97-AF65-F5344CB8AC3E}">
        <p14:creationId xmlns:p14="http://schemas.microsoft.com/office/powerpoint/2010/main" val="4090917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FE15CA-7F7B-4E4C-ABA0-6DF57E30EB05}"/>
              </a:ext>
            </a:extLst>
          </p:cNvPr>
          <p:cNvSpPr>
            <a:spLocks noGrp="1"/>
          </p:cNvSpPr>
          <p:nvPr>
            <p:ph type="title"/>
          </p:nvPr>
        </p:nvSpPr>
        <p:spPr/>
        <p:txBody>
          <a:bodyPr/>
          <a:lstStyle/>
          <a:p>
            <a:r>
              <a:rPr lang="en-US" b="1" dirty="0">
                <a:latin typeface="Goudy Old Style" panose="02020502050305020303" pitchFamily="18" charset="0"/>
              </a:rPr>
              <a:t>Fisheries Observers Training &amp; Qualification</a:t>
            </a:r>
            <a:endParaRPr lang="en-AU" b="1"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1AA14195-7A46-4468-AE7D-5FA421C9F504}"/>
              </a:ext>
            </a:extLst>
          </p:cNvPr>
          <p:cNvSpPr>
            <a:spLocks noGrp="1"/>
          </p:cNvSpPr>
          <p:nvPr>
            <p:ph idx="1"/>
          </p:nvPr>
        </p:nvSpPr>
        <p:spPr/>
        <p:txBody>
          <a:bodyPr>
            <a:normAutofit/>
          </a:bodyPr>
          <a:lstStyle/>
          <a:p>
            <a:pPr marL="857250" indent="-857250">
              <a:buFont typeface="+mj-lt"/>
              <a:buAutoNum type="romanUcPeriod"/>
            </a:pPr>
            <a:r>
              <a:rPr lang="en-US" sz="4000" dirty="0">
                <a:latin typeface="Goudy Old Style" panose="02020502050305020303" pitchFamily="18" charset="0"/>
              </a:rPr>
              <a:t>256 in total</a:t>
            </a:r>
          </a:p>
          <a:p>
            <a:pPr marL="857250" indent="-857250">
              <a:buFont typeface="+mj-lt"/>
              <a:buAutoNum type="romanUcPeriod"/>
            </a:pPr>
            <a:r>
              <a:rPr lang="en-US" sz="4000" dirty="0">
                <a:latin typeface="Goudy Old Style" panose="02020502050305020303" pitchFamily="18" charset="0"/>
              </a:rPr>
              <a:t>All MSC certified</a:t>
            </a:r>
          </a:p>
          <a:p>
            <a:pPr marL="857250" indent="-857250">
              <a:buFont typeface="+mj-lt"/>
              <a:buAutoNum type="romanUcPeriod"/>
            </a:pPr>
            <a:r>
              <a:rPr lang="en-US" sz="4000" dirty="0">
                <a:latin typeface="Goudy Old Style" panose="02020502050305020303" pitchFamily="18" charset="0"/>
              </a:rPr>
              <a:t>All trained under PIRFO standard</a:t>
            </a:r>
          </a:p>
          <a:p>
            <a:pPr marL="857250" indent="-857250">
              <a:buFont typeface="+mj-lt"/>
              <a:buAutoNum type="romanUcPeriod"/>
            </a:pPr>
            <a:r>
              <a:rPr lang="en-US" sz="4000" dirty="0">
                <a:latin typeface="Goudy Old Style" panose="02020502050305020303" pitchFamily="18" charset="0"/>
              </a:rPr>
              <a:t>2 component of training</a:t>
            </a:r>
          </a:p>
          <a:p>
            <a:pPr marL="1314450" lvl="1" indent="-857250">
              <a:buFont typeface="+mj-lt"/>
              <a:buAutoNum type="romanUcPeriod"/>
            </a:pPr>
            <a:r>
              <a:rPr lang="en-US" sz="4000" dirty="0">
                <a:latin typeface="Goudy Old Style" panose="02020502050305020303" pitchFamily="18" charset="0"/>
              </a:rPr>
              <a:t>Basic seamanship</a:t>
            </a:r>
          </a:p>
          <a:p>
            <a:pPr marL="1314450" lvl="1" indent="-857250">
              <a:buFont typeface="+mj-lt"/>
              <a:buAutoNum type="romanUcPeriod"/>
            </a:pPr>
            <a:r>
              <a:rPr lang="en-US" sz="4000" dirty="0">
                <a:latin typeface="Goudy Old Style" panose="02020502050305020303" pitchFamily="18" charset="0"/>
              </a:rPr>
              <a:t>Data collection &amp; Reporting</a:t>
            </a:r>
          </a:p>
          <a:p>
            <a:pPr marL="1314450" lvl="1" indent="-857250">
              <a:buFont typeface="+mj-lt"/>
              <a:buAutoNum type="romanUcPeriod"/>
            </a:pPr>
            <a:endParaRPr lang="en-US" sz="4000" dirty="0">
              <a:latin typeface="Goudy Old Style" panose="02020502050305020303" pitchFamily="18" charset="0"/>
            </a:endParaRPr>
          </a:p>
          <a:p>
            <a:pPr marL="0" indent="0">
              <a:buNone/>
            </a:pPr>
            <a:endParaRPr lang="en-AU" sz="4000" dirty="0">
              <a:latin typeface="Goudy Old Style" panose="02020502050305020303" pitchFamily="18" charset="0"/>
            </a:endParaRPr>
          </a:p>
        </p:txBody>
      </p:sp>
    </p:spTree>
    <p:extLst>
      <p:ext uri="{BB962C8B-B14F-4D97-AF65-F5344CB8AC3E}">
        <p14:creationId xmlns:p14="http://schemas.microsoft.com/office/powerpoint/2010/main" val="422016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E3ED5C-5F89-40FE-8D7A-BBA89077C126}"/>
              </a:ext>
            </a:extLst>
          </p:cNvPr>
          <p:cNvSpPr>
            <a:spLocks noGrp="1"/>
          </p:cNvSpPr>
          <p:nvPr>
            <p:ph type="title"/>
          </p:nvPr>
        </p:nvSpPr>
        <p:spPr>
          <a:xfrm>
            <a:off x="838200" y="410818"/>
            <a:ext cx="10515600" cy="748058"/>
          </a:xfrm>
        </p:spPr>
        <p:txBody>
          <a:bodyPr/>
          <a:lstStyle/>
          <a:p>
            <a:r>
              <a:rPr lang="en-US" dirty="0">
                <a:latin typeface="Goudy Old Style" panose="02020502050305020303" pitchFamily="18" charset="0"/>
              </a:rPr>
              <a:t>Working with the Industry</a:t>
            </a:r>
            <a:endParaRPr lang="en-AU"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6B3C7DE3-5E67-4627-A328-261169F14A08}"/>
              </a:ext>
            </a:extLst>
          </p:cNvPr>
          <p:cNvSpPr>
            <a:spLocks noGrp="1"/>
          </p:cNvSpPr>
          <p:nvPr>
            <p:ph idx="1"/>
          </p:nvPr>
        </p:nvSpPr>
        <p:spPr>
          <a:xfrm>
            <a:off x="838200" y="1253331"/>
            <a:ext cx="10515600" cy="4351338"/>
          </a:xfrm>
        </p:spPr>
        <p:txBody>
          <a:bodyPr>
            <a:noAutofit/>
          </a:bodyPr>
          <a:lstStyle/>
          <a:p>
            <a:pPr algn="just">
              <a:buFont typeface="Courier New" panose="02070309020205020404" pitchFamily="49" charset="0"/>
              <a:buChar char="o"/>
            </a:pPr>
            <a:r>
              <a:rPr lang="en-US" sz="2500" dirty="0">
                <a:latin typeface="Goudy Old Style" panose="02020502050305020303" pitchFamily="18" charset="0"/>
              </a:rPr>
              <a:t>Covid-19 has greatly impacted the PNG Observer Program and the way we do business in terms of all our fisheries observers placements onboard fishing vessels that fished  through out the WCPO.</a:t>
            </a:r>
          </a:p>
          <a:p>
            <a:pPr algn="just">
              <a:buFont typeface="Courier New" panose="02070309020205020404" pitchFamily="49" charset="0"/>
              <a:buChar char="o"/>
            </a:pPr>
            <a:r>
              <a:rPr lang="en-US" sz="2500" dirty="0">
                <a:latin typeface="Goudy Old Style" panose="02020502050305020303" pitchFamily="18" charset="0"/>
              </a:rPr>
              <a:t>Measure to waive observer placement came into effect as per Commission Circular advise </a:t>
            </a:r>
            <a:r>
              <a:rPr lang="en-US" sz="2500" b="1" dirty="0">
                <a:latin typeface="Goudy Old Style" panose="02020502050305020303" pitchFamily="18" charset="0"/>
              </a:rPr>
              <a:t># 20/21 dated 31</a:t>
            </a:r>
            <a:r>
              <a:rPr lang="en-US" sz="2500" b="1" baseline="30000" dirty="0">
                <a:latin typeface="Goudy Old Style" panose="02020502050305020303" pitchFamily="18" charset="0"/>
              </a:rPr>
              <a:t>st</a:t>
            </a:r>
            <a:r>
              <a:rPr lang="en-US" sz="2500" b="1" dirty="0">
                <a:latin typeface="Goudy Old Style" panose="02020502050305020303" pitchFamily="18" charset="0"/>
              </a:rPr>
              <a:t> March 2020</a:t>
            </a:r>
            <a:r>
              <a:rPr lang="en-US" sz="2500" dirty="0">
                <a:latin typeface="Goudy Old Style" panose="02020502050305020303" pitchFamily="18" charset="0"/>
              </a:rPr>
              <a:t>. All vessels were allowed to fish without an observer for a period of 3 months which was extended until to date.</a:t>
            </a:r>
          </a:p>
          <a:p>
            <a:pPr algn="just">
              <a:buFont typeface="Courier New" panose="02070309020205020404" pitchFamily="49" charset="0"/>
              <a:buChar char="o"/>
            </a:pPr>
            <a:r>
              <a:rPr lang="en-US" sz="2500" dirty="0">
                <a:latin typeface="Goudy Old Style" panose="02020502050305020303" pitchFamily="18" charset="0"/>
              </a:rPr>
              <a:t>The National Fisheries Authority via PNG Observer Program in its wisdom, for the purposes of Data collection, Monitoring and Compliance purposes decided to allow 100% placement of all our observers onboard all Domestic flagged and LBF vessels on the </a:t>
            </a:r>
            <a:r>
              <a:rPr lang="en-US" sz="2500" b="1" dirty="0">
                <a:latin typeface="Goudy Old Style" panose="02020502050305020303" pitchFamily="18" charset="0"/>
              </a:rPr>
              <a:t>01</a:t>
            </a:r>
            <a:r>
              <a:rPr lang="en-US" sz="2500" b="1" baseline="30000" dirty="0">
                <a:latin typeface="Goudy Old Style" panose="02020502050305020303" pitchFamily="18" charset="0"/>
              </a:rPr>
              <a:t>st</a:t>
            </a:r>
            <a:r>
              <a:rPr lang="en-US" sz="2500" b="1" dirty="0">
                <a:latin typeface="Goudy Old Style" panose="02020502050305020303" pitchFamily="18" charset="0"/>
              </a:rPr>
              <a:t> of August 2020</a:t>
            </a:r>
            <a:r>
              <a:rPr lang="en-US" sz="2500" dirty="0">
                <a:latin typeface="Goudy Old Style" panose="02020502050305020303" pitchFamily="18" charset="0"/>
              </a:rPr>
              <a:t>. </a:t>
            </a:r>
          </a:p>
          <a:p>
            <a:pPr algn="just">
              <a:buFont typeface="Courier New" panose="02070309020205020404" pitchFamily="49" charset="0"/>
              <a:buChar char="o"/>
            </a:pPr>
            <a:r>
              <a:rPr lang="en-US" sz="2500" dirty="0">
                <a:latin typeface="Goudy Old Style" panose="02020502050305020303" pitchFamily="18" charset="0"/>
              </a:rPr>
              <a:t>Currently we have 100% observer coverage on all vessels that fished within PNGs EEZ/AW waters only</a:t>
            </a:r>
          </a:p>
          <a:p>
            <a:pPr algn="just">
              <a:buFont typeface="Courier New" panose="02070309020205020404" pitchFamily="49" charset="0"/>
              <a:buChar char="o"/>
            </a:pPr>
            <a:r>
              <a:rPr lang="en-US" sz="2500" dirty="0">
                <a:latin typeface="Goudy Old Style" panose="02020502050305020303" pitchFamily="18" charset="0"/>
              </a:rPr>
              <a:t>FFA &amp; PNA suspended 100% of all observer coverage inline with Commission measure on Covid-19 allowing all vessels to fish without an observer</a:t>
            </a:r>
            <a:endParaRPr lang="en-AU" sz="2500" dirty="0">
              <a:latin typeface="Goudy Old Style" panose="02020502050305020303" pitchFamily="18" charset="0"/>
            </a:endParaRPr>
          </a:p>
        </p:txBody>
      </p:sp>
    </p:spTree>
    <p:extLst>
      <p:ext uri="{BB962C8B-B14F-4D97-AF65-F5344CB8AC3E}">
        <p14:creationId xmlns:p14="http://schemas.microsoft.com/office/powerpoint/2010/main" val="4184190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F31DBC-63B7-4A51-8C83-DB91FF98D83E}"/>
              </a:ext>
            </a:extLst>
          </p:cNvPr>
          <p:cNvSpPr>
            <a:spLocks noGrp="1"/>
          </p:cNvSpPr>
          <p:nvPr>
            <p:ph type="title"/>
          </p:nvPr>
        </p:nvSpPr>
        <p:spPr>
          <a:xfrm>
            <a:off x="838200" y="365125"/>
            <a:ext cx="10515600" cy="1038559"/>
          </a:xfrm>
        </p:spPr>
        <p:txBody>
          <a:bodyPr/>
          <a:lstStyle/>
          <a:p>
            <a:r>
              <a:rPr lang="en-US" dirty="0">
                <a:latin typeface="Goudy Old Style" panose="02020502050305020303" pitchFamily="18" charset="0"/>
              </a:rPr>
              <a:t>Distant Water Fishing Nation</a:t>
            </a:r>
            <a:endParaRPr lang="en-AU"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0E41FC5D-F6D0-4021-BF22-08A253980DC2}"/>
              </a:ext>
            </a:extLst>
          </p:cNvPr>
          <p:cNvSpPr>
            <a:spLocks noGrp="1"/>
          </p:cNvSpPr>
          <p:nvPr>
            <p:ph idx="1"/>
          </p:nvPr>
        </p:nvSpPr>
        <p:spPr/>
        <p:txBody>
          <a:bodyPr/>
          <a:lstStyle/>
          <a:p>
            <a:pPr algn="just">
              <a:buFont typeface="Courier New" panose="02070309020205020404" pitchFamily="49" charset="0"/>
              <a:buChar char="o"/>
            </a:pPr>
            <a:r>
              <a:rPr lang="en-US" dirty="0">
                <a:latin typeface="Goudy Old Style" panose="02020502050305020303" pitchFamily="18" charset="0"/>
              </a:rPr>
              <a:t>PNG Observer Program didn’t place any observers on foreign fishing fleet due to Covid-19 as per Commission Covid-19 measure waiving of all observer placements in the WCPO.</a:t>
            </a:r>
          </a:p>
          <a:p>
            <a:pPr algn="just">
              <a:buFont typeface="Courier New" panose="02070309020205020404" pitchFamily="49" charset="0"/>
              <a:buChar char="o"/>
            </a:pPr>
            <a:r>
              <a:rPr lang="en-US" dirty="0">
                <a:latin typeface="Goudy Old Style" panose="02020502050305020303" pitchFamily="18" charset="0"/>
              </a:rPr>
              <a:t>Also due to lock down and restrictions through out the World, Observer Program didn’t want to took the risk of placement on any DWFN fleets</a:t>
            </a:r>
          </a:p>
          <a:p>
            <a:pPr algn="just">
              <a:buFont typeface="Courier New" panose="02070309020205020404" pitchFamily="49" charset="0"/>
              <a:buChar char="o"/>
            </a:pPr>
            <a:r>
              <a:rPr lang="en-US" dirty="0">
                <a:latin typeface="Goudy Old Style" panose="02020502050305020303" pitchFamily="18" charset="0"/>
              </a:rPr>
              <a:t>We have no control over these boats as they are access vessels paying fees to fish in our EEZ</a:t>
            </a:r>
          </a:p>
        </p:txBody>
      </p:sp>
    </p:spTree>
    <p:extLst>
      <p:ext uri="{BB962C8B-B14F-4D97-AF65-F5344CB8AC3E}">
        <p14:creationId xmlns:p14="http://schemas.microsoft.com/office/powerpoint/2010/main" val="2136564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13C508-0F3C-4481-B374-43097731C211}"/>
              </a:ext>
            </a:extLst>
          </p:cNvPr>
          <p:cNvSpPr>
            <a:spLocks noGrp="1"/>
          </p:cNvSpPr>
          <p:nvPr>
            <p:ph type="title"/>
          </p:nvPr>
        </p:nvSpPr>
        <p:spPr/>
        <p:txBody>
          <a:bodyPr/>
          <a:lstStyle/>
          <a:p>
            <a:pPr algn="ctr"/>
            <a:r>
              <a:rPr lang="en-US" dirty="0">
                <a:latin typeface="Goudy Old Style" panose="02020502050305020303" pitchFamily="18" charset="0"/>
              </a:rPr>
              <a:t>Monitoring of PNG Flagged/Licensed &amp; LBF Fishing Fleets</a:t>
            </a:r>
            <a:endParaRPr lang="en-AU"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21409887-4670-4964-B940-61E4F1D965BF}"/>
              </a:ext>
            </a:extLst>
          </p:cNvPr>
          <p:cNvSpPr>
            <a:spLocks noGrp="1"/>
          </p:cNvSpPr>
          <p:nvPr>
            <p:ph idx="1"/>
          </p:nvPr>
        </p:nvSpPr>
        <p:spPr/>
        <p:txBody>
          <a:bodyPr>
            <a:normAutofit fontScale="92500" lnSpcReduction="20000"/>
          </a:bodyPr>
          <a:lstStyle/>
          <a:p>
            <a:pPr algn="just">
              <a:buFont typeface="Courier New" panose="02070309020205020404" pitchFamily="49" charset="0"/>
              <a:buChar char="o"/>
            </a:pPr>
            <a:r>
              <a:rPr lang="en-US" sz="3000" dirty="0">
                <a:latin typeface="Goudy Old Style" panose="02020502050305020303" pitchFamily="18" charset="0"/>
              </a:rPr>
              <a:t>Basically for the purpose of FIA-PNG Marine Stewardship Council (MSC) certification scheme, data collection, monitoring </a:t>
            </a:r>
            <a:r>
              <a:rPr lang="en-US" sz="3000">
                <a:latin typeface="Goudy Old Style" panose="02020502050305020303" pitchFamily="18" charset="0"/>
              </a:rPr>
              <a:t>&amp; </a:t>
            </a:r>
            <a:r>
              <a:rPr lang="en-US" sz="3000" smtClean="0">
                <a:latin typeface="Goudy Old Style" panose="02020502050305020303" pitchFamily="18" charset="0"/>
              </a:rPr>
              <a:t>surveillance, </a:t>
            </a:r>
            <a:r>
              <a:rPr lang="en-US" sz="3000" dirty="0">
                <a:latin typeface="Goudy Old Style" panose="02020502050305020303" pitchFamily="18" charset="0"/>
              </a:rPr>
              <a:t>compliance and catch certification </a:t>
            </a:r>
          </a:p>
          <a:p>
            <a:pPr algn="just">
              <a:buFont typeface="Courier New" panose="02070309020205020404" pitchFamily="49" charset="0"/>
              <a:buChar char="o"/>
            </a:pPr>
            <a:r>
              <a:rPr lang="en-US" sz="3000" dirty="0">
                <a:latin typeface="Goudy Old Style" panose="02020502050305020303" pitchFamily="18" charset="0"/>
              </a:rPr>
              <a:t>All these vessels operates out of PNG EEZ/AW</a:t>
            </a:r>
          </a:p>
          <a:p>
            <a:pPr algn="just">
              <a:buFont typeface="Courier New" panose="02070309020205020404" pitchFamily="49" charset="0"/>
              <a:buChar char="o"/>
            </a:pPr>
            <a:r>
              <a:rPr lang="en-US" sz="3000" dirty="0">
                <a:latin typeface="Goudy Old Style" panose="02020502050305020303" pitchFamily="18" charset="0"/>
              </a:rPr>
              <a:t>We have control over these vessels</a:t>
            </a:r>
          </a:p>
          <a:p>
            <a:pPr algn="just">
              <a:buFont typeface="Courier New" panose="02070309020205020404" pitchFamily="49" charset="0"/>
              <a:buChar char="o"/>
            </a:pPr>
            <a:r>
              <a:rPr lang="en-US" sz="3000" dirty="0">
                <a:latin typeface="Goudy Old Style" panose="02020502050305020303" pitchFamily="18" charset="0"/>
              </a:rPr>
              <a:t>They are based in PNG with easy access to monitor movements and conduct all observer placements during pandemic period</a:t>
            </a:r>
          </a:p>
          <a:p>
            <a:pPr algn="just">
              <a:buFont typeface="Courier New" panose="02070309020205020404" pitchFamily="49" charset="0"/>
              <a:buChar char="o"/>
            </a:pPr>
            <a:r>
              <a:rPr lang="en-US" sz="3000" dirty="0">
                <a:latin typeface="Goudy Old Style" panose="02020502050305020303" pitchFamily="18" charset="0"/>
              </a:rPr>
              <a:t>All data collected by fisheries observers are used by Catch Documentation Certification Unit of NFA for the purposes of monitoring catch landing during in-port transhipment including market access and clearance of product.</a:t>
            </a:r>
            <a:endParaRPr lang="en-AU" sz="3000" dirty="0">
              <a:latin typeface="Goudy Old Style" panose="02020502050305020303" pitchFamily="18" charset="0"/>
            </a:endParaRPr>
          </a:p>
        </p:txBody>
      </p:sp>
    </p:spTree>
    <p:extLst>
      <p:ext uri="{BB962C8B-B14F-4D97-AF65-F5344CB8AC3E}">
        <p14:creationId xmlns:p14="http://schemas.microsoft.com/office/powerpoint/2010/main" val="2390782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E5D273-9595-4966-8FD0-C1DA6BCB3690}"/>
              </a:ext>
            </a:extLst>
          </p:cNvPr>
          <p:cNvSpPr>
            <a:spLocks noGrp="1"/>
          </p:cNvSpPr>
          <p:nvPr>
            <p:ph type="title"/>
          </p:nvPr>
        </p:nvSpPr>
        <p:spPr/>
        <p:txBody>
          <a:bodyPr/>
          <a:lstStyle/>
          <a:p>
            <a:r>
              <a:rPr lang="en-US" dirty="0">
                <a:latin typeface="Goudy Old Style" panose="02020502050305020303" pitchFamily="18" charset="0"/>
              </a:rPr>
              <a:t>Working with COVID-19</a:t>
            </a:r>
            <a:endParaRPr lang="en-AU"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8546CB33-CE83-4B64-8C81-C8148D619C86}"/>
              </a:ext>
            </a:extLst>
          </p:cNvPr>
          <p:cNvSpPr>
            <a:spLocks noGrp="1"/>
          </p:cNvSpPr>
          <p:nvPr>
            <p:ph idx="1"/>
          </p:nvPr>
        </p:nvSpPr>
        <p:spPr/>
        <p:txBody>
          <a:bodyPr/>
          <a:lstStyle/>
          <a:p>
            <a:pPr algn="just">
              <a:buFont typeface="Courier New" panose="02070309020205020404" pitchFamily="49" charset="0"/>
              <a:buChar char="o"/>
            </a:pPr>
            <a:r>
              <a:rPr lang="en-US" dirty="0">
                <a:latin typeface="Goudy Old Style" panose="02020502050305020303" pitchFamily="18" charset="0"/>
              </a:rPr>
              <a:t>The Observer Programme has a very good partnership with all our local industry players who have processing plants including vessels that are flagged and licensed in PNG, including Locally-Based-Fishing (LBF) vessels that are linked to these processing plants.</a:t>
            </a:r>
          </a:p>
          <a:p>
            <a:pPr algn="just">
              <a:buFont typeface="Courier New" panose="02070309020205020404" pitchFamily="49" charset="0"/>
              <a:buChar char="o"/>
            </a:pPr>
            <a:r>
              <a:rPr lang="en-AU" dirty="0">
                <a:latin typeface="Goudy Old Style" panose="02020502050305020303" pitchFamily="18" charset="0"/>
              </a:rPr>
              <a:t>There were many challenges faced by the fishing industry including fisheries observers but all these were managed well with almost less to none serious cases felt.</a:t>
            </a:r>
          </a:p>
          <a:p>
            <a:pPr algn="just">
              <a:buFont typeface="Courier New" panose="02070309020205020404" pitchFamily="49" charset="0"/>
              <a:buChar char="o"/>
            </a:pPr>
            <a:r>
              <a:rPr lang="en-AU" dirty="0">
                <a:latin typeface="Goudy Old Style" panose="02020502050305020303" pitchFamily="18" charset="0"/>
              </a:rPr>
              <a:t>Cost of operation for the observer program including the industry was quite high in terms of quarantine and other areas of PPEs.</a:t>
            </a:r>
          </a:p>
          <a:p>
            <a:pPr algn="just">
              <a:buFont typeface="Courier New" panose="02070309020205020404" pitchFamily="49" charset="0"/>
              <a:buChar char="o"/>
            </a:pPr>
            <a:r>
              <a:rPr lang="en-AU" dirty="0">
                <a:latin typeface="Goudy Old Style" panose="02020502050305020303" pitchFamily="18" charset="0"/>
              </a:rPr>
              <a:t>But these were all well managed</a:t>
            </a:r>
            <a:endParaRPr lang="en-US" dirty="0">
              <a:latin typeface="Goudy Old Style" panose="02020502050305020303" pitchFamily="18" charset="0"/>
            </a:endParaRPr>
          </a:p>
        </p:txBody>
      </p:sp>
    </p:spTree>
    <p:extLst>
      <p:ext uri="{BB962C8B-B14F-4D97-AF65-F5344CB8AC3E}">
        <p14:creationId xmlns:p14="http://schemas.microsoft.com/office/powerpoint/2010/main" val="2426917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DD506E-1876-479F-941D-0F956B5CF8D0}"/>
              </a:ext>
            </a:extLst>
          </p:cNvPr>
          <p:cNvSpPr>
            <a:spLocks noGrp="1"/>
          </p:cNvSpPr>
          <p:nvPr>
            <p:ph type="title"/>
          </p:nvPr>
        </p:nvSpPr>
        <p:spPr/>
        <p:txBody>
          <a:bodyPr/>
          <a:lstStyle/>
          <a:p>
            <a:r>
              <a:rPr lang="en-US" dirty="0">
                <a:latin typeface="Goudy Old Style" panose="02020502050305020303" pitchFamily="18" charset="0"/>
              </a:rPr>
              <a:t>Purpose for Observer Deployment</a:t>
            </a:r>
            <a:endParaRPr lang="en-AU" dirty="0">
              <a:latin typeface="Goudy Old Style" panose="02020502050305020303" pitchFamily="18" charset="0"/>
            </a:endParaRPr>
          </a:p>
        </p:txBody>
      </p:sp>
      <p:sp>
        <p:nvSpPr>
          <p:cNvPr id="3" name="Content Placeholder 2">
            <a:extLst>
              <a:ext uri="{FF2B5EF4-FFF2-40B4-BE49-F238E27FC236}">
                <a16:creationId xmlns:a16="http://schemas.microsoft.com/office/drawing/2014/main" xmlns="" id="{5C8CAE1A-F93B-4B3E-8AD6-0903D42FF13E}"/>
              </a:ext>
            </a:extLst>
          </p:cNvPr>
          <p:cNvSpPr>
            <a:spLocks noGrp="1"/>
          </p:cNvSpPr>
          <p:nvPr>
            <p:ph idx="1"/>
          </p:nvPr>
        </p:nvSpPr>
        <p:spPr/>
        <p:txBody>
          <a:bodyPr/>
          <a:lstStyle/>
          <a:p>
            <a:pPr algn="just">
              <a:buFont typeface="Courier New" panose="02070309020205020404" pitchFamily="49" charset="0"/>
              <a:buChar char="o"/>
            </a:pPr>
            <a:r>
              <a:rPr lang="en-US" dirty="0">
                <a:latin typeface="Goudy Old Style" panose="02020502050305020303" pitchFamily="18" charset="0"/>
              </a:rPr>
              <a:t>Basically to meet compliance status and to provide visibility and accountability during this pandemic period when all others feel reluctant to place fisheries observers on all fishing vessels for reasons we all know about.</a:t>
            </a:r>
          </a:p>
          <a:p>
            <a:pPr algn="just">
              <a:buFont typeface="Courier New" panose="02070309020205020404" pitchFamily="49" charset="0"/>
              <a:buChar char="o"/>
            </a:pPr>
            <a:r>
              <a:rPr lang="en-AU" dirty="0">
                <a:latin typeface="Goudy Old Style" panose="02020502050305020303" pitchFamily="18" charset="0"/>
              </a:rPr>
              <a:t>Meet market requirement and obligation</a:t>
            </a:r>
          </a:p>
          <a:p>
            <a:pPr algn="just">
              <a:buFont typeface="Courier New" panose="02070309020205020404" pitchFamily="49" charset="0"/>
              <a:buChar char="o"/>
            </a:pPr>
            <a:r>
              <a:rPr lang="en-AU" dirty="0">
                <a:latin typeface="Goudy Old Style" panose="02020502050305020303" pitchFamily="18" charset="0"/>
              </a:rPr>
              <a:t>Work with FIA-PNG MSC</a:t>
            </a:r>
          </a:p>
          <a:p>
            <a:pPr algn="just">
              <a:buFont typeface="Courier New" panose="02070309020205020404" pitchFamily="49" charset="0"/>
              <a:buChar char="o"/>
            </a:pPr>
            <a:r>
              <a:rPr lang="en-AU" dirty="0">
                <a:latin typeface="Goudy Old Style" panose="02020502050305020303" pitchFamily="18" charset="0"/>
              </a:rPr>
              <a:t>Provide an additional income earning opportunity for our fisheries observers via FIA-PNG MSC</a:t>
            </a:r>
          </a:p>
          <a:p>
            <a:pPr algn="just">
              <a:buFont typeface="Courier New" panose="02070309020205020404" pitchFamily="49" charset="0"/>
              <a:buChar char="o"/>
            </a:pPr>
            <a:r>
              <a:rPr lang="en-AU" dirty="0">
                <a:latin typeface="Goudy Old Style" panose="02020502050305020303" pitchFamily="18" charset="0"/>
              </a:rPr>
              <a:t>Collect data for management purposes and decision making</a:t>
            </a:r>
            <a:endParaRPr lang="en-US" dirty="0">
              <a:latin typeface="Goudy Old Style" panose="02020502050305020303" pitchFamily="18" charset="0"/>
            </a:endParaRPr>
          </a:p>
        </p:txBody>
      </p:sp>
    </p:spTree>
    <p:extLst>
      <p:ext uri="{BB962C8B-B14F-4D97-AF65-F5344CB8AC3E}">
        <p14:creationId xmlns:p14="http://schemas.microsoft.com/office/powerpoint/2010/main" val="1333566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2064</TotalTime>
  <Words>866</Words>
  <Application>Microsoft Office PowerPoint</Application>
  <PresentationFormat>Widescreen</PresentationFormat>
  <Paragraphs>54</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Malgun Gothic</vt:lpstr>
      <vt:lpstr>Arial</vt:lpstr>
      <vt:lpstr>Berlin Sans FB Demi</vt:lpstr>
      <vt:lpstr>Calibri</vt:lpstr>
      <vt:lpstr>Calibri Light</vt:lpstr>
      <vt:lpstr>Courier New</vt:lpstr>
      <vt:lpstr>Goudy Old Style</vt:lpstr>
      <vt:lpstr>Office Theme</vt:lpstr>
      <vt:lpstr>National Tuna Industry Consultation Conference, 23rd  to 24th February 2022 Hilton Hotel, Port Moresby</vt:lpstr>
      <vt:lpstr>Overview &amp; Scope</vt:lpstr>
      <vt:lpstr>Mandate</vt:lpstr>
      <vt:lpstr>Fisheries Observers Training &amp; Qualification</vt:lpstr>
      <vt:lpstr>Working with the Industry</vt:lpstr>
      <vt:lpstr>Distant Water Fishing Nation</vt:lpstr>
      <vt:lpstr>Monitoring of PNG Flagged/Licensed &amp; LBF Fishing Fleets</vt:lpstr>
      <vt:lpstr>Working with COVID-19</vt:lpstr>
      <vt:lpstr>Purpose for Observer Deployment</vt:lpstr>
      <vt:lpstr>Other Benefits during Covid-19</vt:lpstr>
      <vt:lpstr>Em Pinis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Tuna Industy Consultation Conference, 23rd  to 24th February 2022</dc:title>
  <dc:creator>Adrian Nanguromo</dc:creator>
  <cp:lastModifiedBy>HP</cp:lastModifiedBy>
  <cp:revision>14</cp:revision>
  <dcterms:created xsi:type="dcterms:W3CDTF">2022-02-12T03:52:20Z</dcterms:created>
  <dcterms:modified xsi:type="dcterms:W3CDTF">2022-02-22T22:35:01Z</dcterms:modified>
</cp:coreProperties>
</file>