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P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068A2-4BE5-44FB-8DF4-C735A7C8A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290AB-1FF3-4657-A794-F1EA954D0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A3278-A941-481D-9341-1B38A6F27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B313-C783-42CE-B568-5A5738DD23E4}" type="datetimeFigureOut">
              <a:rPr lang="en-PG" smtClean="0"/>
              <a:t>24/02/2022</a:t>
            </a:fld>
            <a:endParaRPr lang="en-P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005D7-8DB1-4A4E-9B98-80573388C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59279-1939-4279-B2E5-3F17D0FA5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F289-600A-4E17-BFBD-6BDBD5A42C4B}" type="slidenum">
              <a:rPr lang="en-PG" smtClean="0"/>
              <a:t>‹#›</a:t>
            </a:fld>
            <a:endParaRPr lang="en-PG"/>
          </a:p>
        </p:txBody>
      </p:sp>
    </p:spTree>
    <p:extLst>
      <p:ext uri="{BB962C8B-B14F-4D97-AF65-F5344CB8AC3E}">
        <p14:creationId xmlns:p14="http://schemas.microsoft.com/office/powerpoint/2010/main" val="77844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A07E-34C4-42C8-869F-673FC8548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E4649-5A7A-4C4C-AF0E-44C601DC2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30E2B-4214-4BED-932D-8F696033E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B313-C783-42CE-B568-5A5738DD23E4}" type="datetimeFigureOut">
              <a:rPr lang="en-PG" smtClean="0"/>
              <a:t>24/02/2022</a:t>
            </a:fld>
            <a:endParaRPr lang="en-P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3038E-1DB3-4A02-A6A3-30D38987A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E83A-A112-4BD5-BF72-37985BA62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F289-600A-4E17-BFBD-6BDBD5A42C4B}" type="slidenum">
              <a:rPr lang="en-PG" smtClean="0"/>
              <a:t>‹#›</a:t>
            </a:fld>
            <a:endParaRPr lang="en-PG"/>
          </a:p>
        </p:txBody>
      </p:sp>
    </p:spTree>
    <p:extLst>
      <p:ext uri="{BB962C8B-B14F-4D97-AF65-F5344CB8AC3E}">
        <p14:creationId xmlns:p14="http://schemas.microsoft.com/office/powerpoint/2010/main" val="151266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B9EFF2-F00B-4089-80D6-3FC8177E4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585A21-9324-4E93-AE17-FA3AF422E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81A5B-2628-4BCF-B97D-407B0BE1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B313-C783-42CE-B568-5A5738DD23E4}" type="datetimeFigureOut">
              <a:rPr lang="en-PG" smtClean="0"/>
              <a:t>24/02/2022</a:t>
            </a:fld>
            <a:endParaRPr lang="en-P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C03E6-55A0-4541-A163-47637FD87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908FC-3228-493B-8DE9-C4E0F273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F289-600A-4E17-BFBD-6BDBD5A42C4B}" type="slidenum">
              <a:rPr lang="en-PG" smtClean="0"/>
              <a:t>‹#›</a:t>
            </a:fld>
            <a:endParaRPr lang="en-PG"/>
          </a:p>
        </p:txBody>
      </p:sp>
    </p:spTree>
    <p:extLst>
      <p:ext uri="{BB962C8B-B14F-4D97-AF65-F5344CB8AC3E}">
        <p14:creationId xmlns:p14="http://schemas.microsoft.com/office/powerpoint/2010/main" val="323208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66F30-3194-4904-A7B9-B7839FC30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4EEA0-0167-4972-9511-673177F8D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7C7B4-65F7-44AB-8EB4-728C7AD6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B313-C783-42CE-B568-5A5738DD23E4}" type="datetimeFigureOut">
              <a:rPr lang="en-PG" smtClean="0"/>
              <a:t>24/02/2022</a:t>
            </a:fld>
            <a:endParaRPr lang="en-P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042F1-9BFA-4B7E-98BA-78418D5E6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B0381-B9B0-4B45-A3EE-450E39B3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F289-600A-4E17-BFBD-6BDBD5A42C4B}" type="slidenum">
              <a:rPr lang="en-PG" smtClean="0"/>
              <a:t>‹#›</a:t>
            </a:fld>
            <a:endParaRPr lang="en-PG"/>
          </a:p>
        </p:txBody>
      </p:sp>
    </p:spTree>
    <p:extLst>
      <p:ext uri="{BB962C8B-B14F-4D97-AF65-F5344CB8AC3E}">
        <p14:creationId xmlns:p14="http://schemas.microsoft.com/office/powerpoint/2010/main" val="94278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2D46D-600A-438E-95E6-396ABDF7A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F481E-CEDB-4570-8A28-590F5FB4B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13ECF-B61C-458E-A9C6-980524825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B313-C783-42CE-B568-5A5738DD23E4}" type="datetimeFigureOut">
              <a:rPr lang="en-PG" smtClean="0"/>
              <a:t>24/02/2022</a:t>
            </a:fld>
            <a:endParaRPr lang="en-P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4FED7-E51F-4A8F-AA3A-9B10475D3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B1888-1B88-4D1C-85D5-EAC5B6DB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F289-600A-4E17-BFBD-6BDBD5A42C4B}" type="slidenum">
              <a:rPr lang="en-PG" smtClean="0"/>
              <a:t>‹#›</a:t>
            </a:fld>
            <a:endParaRPr lang="en-PG"/>
          </a:p>
        </p:txBody>
      </p:sp>
    </p:spTree>
    <p:extLst>
      <p:ext uri="{BB962C8B-B14F-4D97-AF65-F5344CB8AC3E}">
        <p14:creationId xmlns:p14="http://schemas.microsoft.com/office/powerpoint/2010/main" val="294980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AB55-518E-4181-A6F3-31D819E57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5B9A8-B571-41A0-B770-49E37F58D8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B57EC-3345-46EE-9F63-424041EFF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3CC80-72FA-47E5-B7B4-20D8C0C3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B313-C783-42CE-B568-5A5738DD23E4}" type="datetimeFigureOut">
              <a:rPr lang="en-PG" smtClean="0"/>
              <a:t>24/02/2022</a:t>
            </a:fld>
            <a:endParaRPr lang="en-P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AA754-03F8-4A21-9AA1-2ABB00E5A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CEB31-6E1C-42F1-8A60-0A207155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F289-600A-4E17-BFBD-6BDBD5A42C4B}" type="slidenum">
              <a:rPr lang="en-PG" smtClean="0"/>
              <a:t>‹#›</a:t>
            </a:fld>
            <a:endParaRPr lang="en-PG"/>
          </a:p>
        </p:txBody>
      </p:sp>
    </p:spTree>
    <p:extLst>
      <p:ext uri="{BB962C8B-B14F-4D97-AF65-F5344CB8AC3E}">
        <p14:creationId xmlns:p14="http://schemas.microsoft.com/office/powerpoint/2010/main" val="87910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1013-B20B-401E-A672-B93BC5A2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58951-DF8B-4776-A199-4CF37DBF6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6A3BF-83C8-47EC-B28F-C4F81ED33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85338F-C6DB-4CA6-9962-BC0181D02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FC97AB-6EDB-4060-A5C7-29361C03EF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0FB220-D6F8-4DBD-9976-D65B1E94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B313-C783-42CE-B568-5A5738DD23E4}" type="datetimeFigureOut">
              <a:rPr lang="en-PG" smtClean="0"/>
              <a:t>24/02/2022</a:t>
            </a:fld>
            <a:endParaRPr lang="en-P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A95ADF-C003-4D0E-A9BF-D75823A35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EB6221-CD70-435D-88AE-7953C7FEA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F289-600A-4E17-BFBD-6BDBD5A42C4B}" type="slidenum">
              <a:rPr lang="en-PG" smtClean="0"/>
              <a:t>‹#›</a:t>
            </a:fld>
            <a:endParaRPr lang="en-PG"/>
          </a:p>
        </p:txBody>
      </p:sp>
    </p:spTree>
    <p:extLst>
      <p:ext uri="{BB962C8B-B14F-4D97-AF65-F5344CB8AC3E}">
        <p14:creationId xmlns:p14="http://schemas.microsoft.com/office/powerpoint/2010/main" val="26636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DD7A1-AA29-4FED-8479-EAFBD7B90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AAB8F8-34A1-41A2-B903-7A908894B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B313-C783-42CE-B568-5A5738DD23E4}" type="datetimeFigureOut">
              <a:rPr lang="en-PG" smtClean="0"/>
              <a:t>24/02/2022</a:t>
            </a:fld>
            <a:endParaRPr lang="en-P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C97AEA-C577-4C47-B767-64BD3DFC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02861-C48D-48D3-BE29-589B558DB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F289-600A-4E17-BFBD-6BDBD5A42C4B}" type="slidenum">
              <a:rPr lang="en-PG" smtClean="0"/>
              <a:t>‹#›</a:t>
            </a:fld>
            <a:endParaRPr lang="en-PG"/>
          </a:p>
        </p:txBody>
      </p:sp>
    </p:spTree>
    <p:extLst>
      <p:ext uri="{BB962C8B-B14F-4D97-AF65-F5344CB8AC3E}">
        <p14:creationId xmlns:p14="http://schemas.microsoft.com/office/powerpoint/2010/main" val="29790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5971A1-7293-4D1A-BD87-8BFB26CE4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B313-C783-42CE-B568-5A5738DD23E4}" type="datetimeFigureOut">
              <a:rPr lang="en-PG" smtClean="0"/>
              <a:t>24/02/2022</a:t>
            </a:fld>
            <a:endParaRPr lang="en-P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ADD435-9C25-48FD-A40B-6F32789F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A43433-D126-4E37-9E52-8563C3F1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F289-600A-4E17-BFBD-6BDBD5A42C4B}" type="slidenum">
              <a:rPr lang="en-PG" smtClean="0"/>
              <a:t>‹#›</a:t>
            </a:fld>
            <a:endParaRPr lang="en-PG"/>
          </a:p>
        </p:txBody>
      </p:sp>
    </p:spTree>
    <p:extLst>
      <p:ext uri="{BB962C8B-B14F-4D97-AF65-F5344CB8AC3E}">
        <p14:creationId xmlns:p14="http://schemas.microsoft.com/office/powerpoint/2010/main" val="382881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12DA0-CF1E-4945-B8E2-264EA3540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C7F55-2169-4D4F-A143-4578FE37F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DD65B-C7B3-4940-98E4-A97B47C37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CB217-7133-49E9-B4EA-C98A3501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B313-C783-42CE-B568-5A5738DD23E4}" type="datetimeFigureOut">
              <a:rPr lang="en-PG" smtClean="0"/>
              <a:t>24/02/2022</a:t>
            </a:fld>
            <a:endParaRPr lang="en-P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66723-232E-4784-ABA2-B2B6A8D8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1FE44-9240-4109-96D9-C69ABB18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F289-600A-4E17-BFBD-6BDBD5A42C4B}" type="slidenum">
              <a:rPr lang="en-PG" smtClean="0"/>
              <a:t>‹#›</a:t>
            </a:fld>
            <a:endParaRPr lang="en-PG"/>
          </a:p>
        </p:txBody>
      </p:sp>
    </p:spTree>
    <p:extLst>
      <p:ext uri="{BB962C8B-B14F-4D97-AF65-F5344CB8AC3E}">
        <p14:creationId xmlns:p14="http://schemas.microsoft.com/office/powerpoint/2010/main" val="71184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65D52-CCD9-4E78-8E89-0D405C777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9EE00-9019-4A88-BE26-660EAA89A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A7C3E-2FFA-433D-86D0-033410380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7B90C-34E9-4B71-97C7-3FC246384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B313-C783-42CE-B568-5A5738DD23E4}" type="datetimeFigureOut">
              <a:rPr lang="en-PG" smtClean="0"/>
              <a:t>24/02/2022</a:t>
            </a:fld>
            <a:endParaRPr lang="en-P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B9EA7-2952-4700-9636-1EB54378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5F228-1C9F-46CF-B3F0-5A623FFB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F289-600A-4E17-BFBD-6BDBD5A42C4B}" type="slidenum">
              <a:rPr lang="en-PG" smtClean="0"/>
              <a:t>‹#›</a:t>
            </a:fld>
            <a:endParaRPr lang="en-PG"/>
          </a:p>
        </p:txBody>
      </p:sp>
    </p:spTree>
    <p:extLst>
      <p:ext uri="{BB962C8B-B14F-4D97-AF65-F5344CB8AC3E}">
        <p14:creationId xmlns:p14="http://schemas.microsoft.com/office/powerpoint/2010/main" val="341591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EB42CE-DCAD-49DC-90F5-0AC5BEB4C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D770-5FF6-48A8-8A9A-C230AD6D7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5E9D4-C0D5-413F-9428-C12CB2E378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4B313-C783-42CE-B568-5A5738DD23E4}" type="datetimeFigureOut">
              <a:rPr lang="en-PG" smtClean="0"/>
              <a:t>24/02/2022</a:t>
            </a:fld>
            <a:endParaRPr lang="en-P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A5654-4CC7-4A94-AD77-2B79F4B5A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708A6-2F7F-4316-8398-76F16A0FD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2F289-600A-4E17-BFBD-6BDBD5A42C4B}" type="slidenum">
              <a:rPr lang="en-PG" smtClean="0"/>
              <a:t>‹#›</a:t>
            </a:fld>
            <a:endParaRPr lang="en-PG"/>
          </a:p>
        </p:txBody>
      </p:sp>
    </p:spTree>
    <p:extLst>
      <p:ext uri="{BB962C8B-B14F-4D97-AF65-F5344CB8AC3E}">
        <p14:creationId xmlns:p14="http://schemas.microsoft.com/office/powerpoint/2010/main" val="71517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3EA75-6BBB-4CE7-8557-2B036D526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2347"/>
            <a:ext cx="9144000" cy="759125"/>
          </a:xfrm>
        </p:spPr>
        <p:txBody>
          <a:bodyPr>
            <a:noAutofit/>
          </a:bodyPr>
          <a:lstStyle/>
          <a:p>
            <a:r>
              <a:rPr lang="en-GB" sz="3200" b="1" u="sng" dirty="0"/>
              <a:t>National Tuna Industry Consultation</a:t>
            </a:r>
            <a:r>
              <a:rPr lang="en-GB" sz="3200" dirty="0"/>
              <a:t> </a:t>
            </a:r>
            <a:br>
              <a:rPr lang="en-GB" sz="3200" dirty="0"/>
            </a:br>
            <a:r>
              <a:rPr lang="en-GB" sz="3200" dirty="0"/>
              <a:t>23-24 February 2022</a:t>
            </a:r>
            <a:endParaRPr lang="en-PG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1B56D7-517F-4E26-A5A8-27FD75AFE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9444"/>
            <a:ext cx="9144000" cy="4826210"/>
          </a:xfrm>
        </p:spPr>
        <p:txBody>
          <a:bodyPr>
            <a:normAutofit fontScale="70000" lnSpcReduction="20000"/>
          </a:bodyPr>
          <a:lstStyle/>
          <a:p>
            <a:endParaRPr lang="en-GB" sz="3900" dirty="0"/>
          </a:p>
          <a:p>
            <a:endParaRPr lang="en-GB" sz="57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5700" b="1" dirty="0">
                <a:solidFill>
                  <a:schemeClr val="accent1">
                    <a:lumMod val="50000"/>
                  </a:schemeClr>
                </a:solidFill>
              </a:rPr>
              <a:t>“Setting Standards and Developing Good Labour Practice Guidelines in the Fishing Industry”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Presented by:</a:t>
            </a:r>
          </a:p>
          <a:p>
            <a:r>
              <a:rPr lang="en-GB" b="1" dirty="0"/>
              <a:t>Mr George </a:t>
            </a:r>
            <a:r>
              <a:rPr lang="en-GB" b="1" dirty="0" err="1"/>
              <a:t>Taunakekei</a:t>
            </a:r>
            <a:endParaRPr lang="en-GB" b="1" dirty="0"/>
          </a:p>
          <a:p>
            <a:r>
              <a:rPr lang="en-GB" i="1" dirty="0"/>
              <a:t>Acting Secretary</a:t>
            </a:r>
          </a:p>
          <a:p>
            <a:r>
              <a:rPr lang="en-GB" dirty="0"/>
              <a:t>Department of Labour &amp; Industrial Relations</a:t>
            </a:r>
          </a:p>
          <a:p>
            <a:r>
              <a:rPr lang="en-GB" dirty="0"/>
              <a:t>24 February 2022</a:t>
            </a:r>
          </a:p>
          <a:p>
            <a:r>
              <a:rPr lang="en-GB" dirty="0"/>
              <a:t>Hilton Hotel, Port Moresby</a:t>
            </a:r>
          </a:p>
          <a:p>
            <a:endParaRPr lang="en-PG" dirty="0"/>
          </a:p>
        </p:txBody>
      </p:sp>
    </p:spTree>
    <p:extLst>
      <p:ext uri="{BB962C8B-B14F-4D97-AF65-F5344CB8AC3E}">
        <p14:creationId xmlns:p14="http://schemas.microsoft.com/office/powerpoint/2010/main" val="1948636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59981-06C2-45FB-B436-8C356ABD0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76800"/>
          </a:xfrm>
        </p:spPr>
        <p:txBody>
          <a:bodyPr/>
          <a:lstStyle/>
          <a:p>
            <a:pPr algn="ctr"/>
            <a:br>
              <a:rPr lang="en-GB" b="1" dirty="0"/>
            </a:br>
            <a:br>
              <a:rPr lang="en-GB" b="1" dirty="0"/>
            </a:br>
            <a:br>
              <a:rPr lang="en-GB" b="1" dirty="0"/>
            </a:br>
            <a:r>
              <a:rPr lang="en-GB" sz="6000" b="1" dirty="0" err="1"/>
              <a:t>Tanikiu</a:t>
            </a:r>
            <a:r>
              <a:rPr lang="en-GB" sz="6000" b="1" dirty="0"/>
              <a:t> Bada </a:t>
            </a:r>
            <a:r>
              <a:rPr lang="en-GB" sz="6000" b="1" dirty="0" err="1"/>
              <a:t>Herea</a:t>
            </a:r>
            <a:endParaRPr lang="en-PG" sz="6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2CF67-2E3C-44DD-912D-6505AF696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8477"/>
            <a:ext cx="10515600" cy="139848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91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7E1D8-7303-4A36-B569-4451FF016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Presentation Outline</a:t>
            </a:r>
            <a:endParaRPr lang="en-PG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C63A8-4C07-49E3-82D8-7FCC38FFB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DLIR and its Core Functions in brief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Setting Standards &amp; Developing Good Labour Practices &amp; Guidelines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Challenges for the Fishing Industry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Way Forward</a:t>
            </a:r>
          </a:p>
          <a:p>
            <a:pPr marL="514350" indent="-514350">
              <a:buFont typeface="+mj-lt"/>
              <a:buAutoNum type="arabicPeriod"/>
            </a:pPr>
            <a:endParaRPr lang="en-PG" dirty="0"/>
          </a:p>
        </p:txBody>
      </p:sp>
    </p:spTree>
    <p:extLst>
      <p:ext uri="{BB962C8B-B14F-4D97-AF65-F5344CB8AC3E}">
        <p14:creationId xmlns:p14="http://schemas.microsoft.com/office/powerpoint/2010/main" val="300810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053B-FF39-4F31-8623-FDDB7C22F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1. DLIR and its Core Functions – In Brief</a:t>
            </a:r>
            <a:endParaRPr lang="en-PG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006CD-5E54-4827-AE2E-858D216B7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238"/>
            <a:ext cx="10515600" cy="47277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DLIR has over 23 pieces of legislations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Legislations are administered through five (5) Corporate Programs and seven (7) Statutory Offices: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Corporate Programs:</a:t>
            </a:r>
            <a:r>
              <a:rPr lang="en-GB" dirty="0"/>
              <a:t> (a) Corporate Services, (b) Labour Administration, (c) Industrial Relations &amp; International Cooperation, (d) Employment Promotion &amp; HRD, and (e) Occupational Safety and Health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Statutory Offices:</a:t>
            </a:r>
            <a:r>
              <a:rPr lang="en-GB" dirty="0"/>
              <a:t> (a) National Apprenticeship &amp; Trade Testing, (b) National Training Council, (c) Independence Fellowship Scheme, (d) PS Tribunals (Minimum Wage &amp; Arbitration), (e) National Tripartite Consultative Council, (f) Office of Workers Compensation 	        </a:t>
            </a:r>
          </a:p>
          <a:p>
            <a:pPr marL="514350" indent="-514350">
              <a:buFont typeface="+mj-lt"/>
              <a:buAutoNum type="arabicPeriod"/>
            </a:pPr>
            <a:endParaRPr lang="en-PG" dirty="0"/>
          </a:p>
        </p:txBody>
      </p:sp>
    </p:spTree>
    <p:extLst>
      <p:ext uri="{BB962C8B-B14F-4D97-AF65-F5344CB8AC3E}">
        <p14:creationId xmlns:p14="http://schemas.microsoft.com/office/powerpoint/2010/main" val="242968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CE90-BBAA-447B-A26B-275D0E2AC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2.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Setting Standards &amp; Developing Good Labour Practices &amp; Guidelines </a:t>
            </a:r>
            <a:endParaRPr lang="en-PG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E92EF-9AB9-49CC-97C9-498607575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19138" indent="-719138">
              <a:buFont typeface="+mj-lt"/>
              <a:buAutoNum type="arabicPeriod"/>
            </a:pPr>
            <a:r>
              <a:rPr lang="en-GB" b="1" dirty="0"/>
              <a:t>Labour Legislations</a:t>
            </a:r>
            <a:r>
              <a:rPr lang="en-GB" dirty="0"/>
              <a:t> – </a:t>
            </a:r>
            <a:r>
              <a:rPr lang="en-GB" i="1" dirty="0"/>
              <a:t>Employment Act</a:t>
            </a:r>
            <a:r>
              <a:rPr lang="en-GB" dirty="0"/>
              <a:t> 1978 </a:t>
            </a:r>
          </a:p>
          <a:p>
            <a:pPr marL="1257300" lvl="1" indent="-538163">
              <a:buFont typeface="Wingdings" panose="05000000000000000000" pitchFamily="2" charset="2"/>
              <a:buChar char="q"/>
            </a:pPr>
            <a:r>
              <a:rPr lang="en-GB" dirty="0"/>
              <a:t>Provides the basic terms and conditions of employment in PNG. </a:t>
            </a:r>
          </a:p>
          <a:p>
            <a:pPr marL="1257300" lvl="1" indent="-538163">
              <a:buFont typeface="Wingdings" panose="05000000000000000000" pitchFamily="2" charset="2"/>
              <a:buChar char="q"/>
            </a:pPr>
            <a:r>
              <a:rPr lang="en-GB" dirty="0"/>
              <a:t>However, it does not cover the maritime industry including </a:t>
            </a:r>
            <a:r>
              <a:rPr lang="en-GB"/>
              <a:t>the fishing sector</a:t>
            </a:r>
            <a:endParaRPr lang="en-GB" dirty="0"/>
          </a:p>
          <a:p>
            <a:pPr marL="719138" lvl="1" indent="-712788">
              <a:buFont typeface="+mj-lt"/>
              <a:buAutoNum type="arabicPeriod" startAt="2"/>
            </a:pPr>
            <a:endParaRPr lang="en-GB" dirty="0"/>
          </a:p>
          <a:p>
            <a:pPr marL="719138" lvl="1" indent="-712788">
              <a:buFont typeface="+mj-lt"/>
              <a:buAutoNum type="arabicPeriod" startAt="2"/>
            </a:pPr>
            <a:r>
              <a:rPr lang="en-GB" b="1" dirty="0"/>
              <a:t>Workplace Best Practices</a:t>
            </a:r>
          </a:p>
          <a:p>
            <a:pPr marL="1257300" lvl="1" indent="-536575">
              <a:buFont typeface="Wingdings" panose="05000000000000000000" pitchFamily="2" charset="2"/>
              <a:buChar char="q"/>
            </a:pPr>
            <a:r>
              <a:rPr lang="en-GB" dirty="0"/>
              <a:t>Collective bargaining under various Industrial Relations legislations</a:t>
            </a:r>
          </a:p>
          <a:p>
            <a:pPr marL="1257300" lvl="1" indent="-536575">
              <a:buFont typeface="Wingdings" panose="05000000000000000000" pitchFamily="2" charset="2"/>
              <a:buChar char="q"/>
            </a:pPr>
            <a:r>
              <a:rPr lang="en-GB" dirty="0"/>
              <a:t>Registered Industrial Awards (Agreements) with certain companies in the industry</a:t>
            </a:r>
          </a:p>
          <a:p>
            <a:pPr marL="1257300" lvl="1" indent="-536575">
              <a:buFont typeface="Wingdings" panose="05000000000000000000" pitchFamily="2" charset="2"/>
              <a:buChar char="q"/>
            </a:pPr>
            <a:r>
              <a:rPr lang="en-GB" dirty="0"/>
              <a:t>Examples: (a) </a:t>
            </a:r>
            <a:r>
              <a:rPr lang="en-GB" i="1" dirty="0"/>
              <a:t>RD Tuna Canners Award No 10/2008</a:t>
            </a:r>
            <a:r>
              <a:rPr lang="en-GB" dirty="0"/>
              <a:t>, (b) </a:t>
            </a:r>
            <a:r>
              <a:rPr lang="en-GB" i="1" dirty="0"/>
              <a:t>RD Tuna Fishing Workers Union Award No.4/2013</a:t>
            </a:r>
            <a:r>
              <a:rPr lang="en-GB" dirty="0"/>
              <a:t>, (c) </a:t>
            </a:r>
            <a:r>
              <a:rPr lang="en-GB" i="1" dirty="0"/>
              <a:t>RD Fishing Workers &amp; Fishing Limited Award No. 2/2017</a:t>
            </a:r>
            <a:r>
              <a:rPr lang="en-GB" dirty="0"/>
              <a:t>, (d) </a:t>
            </a:r>
            <a:r>
              <a:rPr lang="en-GB" i="1" dirty="0"/>
              <a:t>RD Tuna Canners &amp; Fishing Award No.1.2018</a:t>
            </a:r>
          </a:p>
          <a:p>
            <a:pPr marL="1073150" lvl="1" indent="-712788">
              <a:buFont typeface="Wingdings" panose="05000000000000000000" pitchFamily="2" charset="2"/>
              <a:buChar char="q"/>
            </a:pPr>
            <a:endParaRPr lang="en-PG" dirty="0"/>
          </a:p>
        </p:txBody>
      </p:sp>
    </p:spTree>
    <p:extLst>
      <p:ext uri="{BB962C8B-B14F-4D97-AF65-F5344CB8AC3E}">
        <p14:creationId xmlns:p14="http://schemas.microsoft.com/office/powerpoint/2010/main" val="252782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4F2AA-E07B-449C-97B6-0AB6C5B4F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2. </a:t>
            </a:r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Setting Standards &amp; Developing Good Labour Practices and Guidelines…(2)</a:t>
            </a:r>
            <a:endParaRPr lang="en-PG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BBE74-C3FD-490D-8074-1DD302E13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19138" indent="-719138">
              <a:buFont typeface="+mj-lt"/>
              <a:buAutoNum type="arabicPeriod" startAt="3"/>
            </a:pPr>
            <a:r>
              <a:rPr lang="en-GB" b="1" dirty="0"/>
              <a:t>International Labour Standards</a:t>
            </a:r>
          </a:p>
          <a:p>
            <a:pPr marL="1257300" indent="-538163">
              <a:buFont typeface="Wingdings" panose="05000000000000000000" pitchFamily="2" charset="2"/>
              <a:buChar char="q"/>
            </a:pPr>
            <a:r>
              <a:rPr lang="en-GB" dirty="0"/>
              <a:t>PNG is member of International Labour Organisation (ILO) since 1976</a:t>
            </a:r>
          </a:p>
          <a:p>
            <a:pPr marL="1257300" indent="-538163">
              <a:buFont typeface="Wingdings" panose="05000000000000000000" pitchFamily="2" charset="2"/>
              <a:buChar char="q"/>
            </a:pPr>
            <a:r>
              <a:rPr lang="en-GB" dirty="0"/>
              <a:t>24 ILO Conventions have been ratified including 8 Fundamental Rights Conventions</a:t>
            </a:r>
          </a:p>
          <a:p>
            <a:pPr marL="1257300" indent="-538163">
              <a:buFont typeface="Wingdings" panose="05000000000000000000" pitchFamily="2" charset="2"/>
              <a:buChar char="q"/>
            </a:pPr>
            <a:r>
              <a:rPr lang="en-GB" dirty="0"/>
              <a:t>PNG, however, is yet to ratify the </a:t>
            </a:r>
            <a:r>
              <a:rPr lang="en-GB" b="1" dirty="0"/>
              <a:t>Maritime Labour Convention, 2006</a:t>
            </a:r>
            <a:r>
              <a:rPr lang="en-GB" dirty="0"/>
              <a:t> and the </a:t>
            </a:r>
            <a:r>
              <a:rPr lang="en-GB" b="1" dirty="0"/>
              <a:t>Work in Fishing Convention, 2007 (No.188)</a:t>
            </a:r>
            <a:endParaRPr lang="en-PG" b="1" dirty="0"/>
          </a:p>
        </p:txBody>
      </p:sp>
    </p:spTree>
    <p:extLst>
      <p:ext uri="{BB962C8B-B14F-4D97-AF65-F5344CB8AC3E}">
        <p14:creationId xmlns:p14="http://schemas.microsoft.com/office/powerpoint/2010/main" val="304467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4F2AA-E07B-449C-97B6-0AB6C5B4F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2. Setting Standards &amp; Developing Good Labour Practices and Guidelines…(3)</a:t>
            </a:r>
            <a:endParaRPr lang="en-PG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BBE74-C3FD-490D-8074-1DD302E13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i="1" u="sng" dirty="0"/>
              <a:t>Maritime Labour Convention, 2006 (MLC, 2006)</a:t>
            </a:r>
          </a:p>
          <a:p>
            <a:pPr marL="896938" indent="-536575">
              <a:buFont typeface="Wingdings" panose="05000000000000000000" pitchFamily="2" charset="2"/>
              <a:buChar char="q"/>
            </a:pPr>
            <a:endParaRPr lang="en-GB" dirty="0"/>
          </a:p>
          <a:p>
            <a:pPr marL="896938" indent="-536575">
              <a:buFont typeface="Wingdings" panose="05000000000000000000" pitchFamily="2" charset="2"/>
              <a:buChar char="q"/>
            </a:pPr>
            <a:r>
              <a:rPr lang="en-GB" dirty="0"/>
              <a:t>International Standard for the world’s first genuinely global industry</a:t>
            </a:r>
          </a:p>
          <a:p>
            <a:pPr marL="896938" indent="-536575">
              <a:buFont typeface="Wingdings" panose="05000000000000000000" pitchFamily="2" charset="2"/>
              <a:buChar char="q"/>
            </a:pPr>
            <a:r>
              <a:rPr lang="en-GB" dirty="0"/>
              <a:t>Widely known as the ‘Seafarers Bill of Rights’</a:t>
            </a:r>
          </a:p>
          <a:p>
            <a:pPr marL="896938" indent="-536575">
              <a:buFont typeface="Wingdings" panose="05000000000000000000" pitchFamily="2" charset="2"/>
              <a:buChar char="q"/>
            </a:pPr>
            <a:r>
              <a:rPr lang="en-US" dirty="0"/>
              <a:t>It aims both to achieve decent work for seafarers and to secure economic interests through fair competition for quality ship owners.</a:t>
            </a:r>
          </a:p>
          <a:p>
            <a:pPr marL="896938" indent="-536575">
              <a:buFont typeface="Wingdings" panose="05000000000000000000" pitchFamily="2" charset="2"/>
              <a:buChar char="q"/>
            </a:pPr>
            <a:r>
              <a:rPr lang="en-US" dirty="0"/>
              <a:t>It covers almost every aspect of their work and life on board including: Minimum Age, Seafarers Employment Agreements, Hours of Work &amp; Rest, Payment of Wages, Payment of Annual Leave, Repatriation at End of Contract, Onboard Medical Care, Accommodation, Food &amp; Catering, Health &amp; Safety Protection and Accident Prevention, and Seafarers Complaint Handling</a:t>
            </a:r>
            <a:br>
              <a:rPr lang="en-US" dirty="0"/>
            </a:br>
            <a:endParaRPr lang="en-PG" dirty="0"/>
          </a:p>
        </p:txBody>
      </p:sp>
    </p:spTree>
    <p:extLst>
      <p:ext uri="{BB962C8B-B14F-4D97-AF65-F5344CB8AC3E}">
        <p14:creationId xmlns:p14="http://schemas.microsoft.com/office/powerpoint/2010/main" val="368445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59981-06C2-45FB-B436-8C356ABD0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2. </a:t>
            </a:r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Setting Standards &amp; Developing Good Labour Practices and Guidelines…(4)</a:t>
            </a:r>
            <a:endParaRPr lang="en-PG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2CF67-2E3C-44DD-912D-6505AF696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i="1" u="sng" dirty="0"/>
              <a:t>Work in Fishing Convention, 2007 (No.188)</a:t>
            </a:r>
          </a:p>
          <a:p>
            <a:pPr marL="896938" indent="-536575">
              <a:buFont typeface="Wingdings" panose="05000000000000000000" pitchFamily="2" charset="2"/>
              <a:buChar char="q"/>
            </a:pPr>
            <a:r>
              <a:rPr lang="en-GB" dirty="0"/>
              <a:t>New consolidated Convention</a:t>
            </a:r>
          </a:p>
          <a:p>
            <a:pPr marL="896938" indent="-536575">
              <a:buFont typeface="Wingdings" panose="05000000000000000000" pitchFamily="2" charset="2"/>
              <a:buChar char="q"/>
            </a:pPr>
            <a:r>
              <a:rPr lang="en-GB" dirty="0"/>
              <a:t>Unique nature of fishing sector means fishers experience different conditions of work than other workers</a:t>
            </a:r>
          </a:p>
          <a:p>
            <a:pPr marL="896938" indent="-536575">
              <a:buFont typeface="Wingdings" panose="05000000000000000000" pitchFamily="2" charset="2"/>
              <a:buChar char="q"/>
            </a:pPr>
            <a:r>
              <a:rPr lang="en-GB" dirty="0"/>
              <a:t>Fishing industry is globalised and introduction of new technologies has rapidly changed fishing operations</a:t>
            </a:r>
          </a:p>
          <a:p>
            <a:pPr marL="896938" indent="-536575">
              <a:buFont typeface="Wingdings" panose="05000000000000000000" pitchFamily="2" charset="2"/>
              <a:buChar char="q"/>
            </a:pPr>
            <a:r>
              <a:rPr lang="en-US" dirty="0"/>
              <a:t>Specifically addresses contemporary working conditions of fishers with the objective to ensure fishers worldwide enjoy decent and safe working conditions</a:t>
            </a:r>
          </a:p>
          <a:p>
            <a:pPr marL="896938" indent="-536575">
              <a:buFont typeface="Wingdings" panose="05000000000000000000" pitchFamily="2" charset="2"/>
              <a:buChar char="q"/>
            </a:pPr>
            <a:r>
              <a:rPr lang="en-US" dirty="0"/>
              <a:t>Covers all types of commercial fishing including fishing operations on rivers, lakes or canals and all activities related to the capture of fish or collecting of shellfish. </a:t>
            </a:r>
          </a:p>
          <a:p>
            <a:pPr marL="896938" indent="-536575">
              <a:buFont typeface="Wingdings" panose="05000000000000000000" pitchFamily="2" charset="2"/>
              <a:buChar char="q"/>
            </a:pPr>
            <a:r>
              <a:rPr lang="en-US" dirty="0"/>
              <a:t>Only subsistence fishing and recreational fishing are specifically excluded</a:t>
            </a:r>
          </a:p>
          <a:p>
            <a:endParaRPr lang="en-PG" dirty="0"/>
          </a:p>
        </p:txBody>
      </p:sp>
    </p:spTree>
    <p:extLst>
      <p:ext uri="{BB962C8B-B14F-4D97-AF65-F5344CB8AC3E}">
        <p14:creationId xmlns:p14="http://schemas.microsoft.com/office/powerpoint/2010/main" val="388243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59981-06C2-45FB-B436-8C356ABD0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365125"/>
            <a:ext cx="11567160" cy="1325563"/>
          </a:xfrm>
        </p:spPr>
        <p:txBody>
          <a:bodyPr/>
          <a:lstStyle/>
          <a:p>
            <a:pPr algn="ctr"/>
            <a:r>
              <a:rPr lang="en-GB" b="1" u="sng" dirty="0"/>
              <a:t>3. </a:t>
            </a:r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Some Challenges for the Fishing Industry</a:t>
            </a:r>
            <a:endParaRPr lang="en-PG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2CF67-2E3C-44DD-912D-6505AF696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Scope of legislative coverage is limited for the fishing industry  in PNG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Lack of organisational capacity and competence, and funding support to tackle and adopt best workplace practices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Lack of will from relevant stakeholders to ratify ILO Conventions and conform to international labour standards   </a:t>
            </a:r>
          </a:p>
        </p:txBody>
      </p:sp>
    </p:spTree>
    <p:extLst>
      <p:ext uri="{BB962C8B-B14F-4D97-AF65-F5344CB8AC3E}">
        <p14:creationId xmlns:p14="http://schemas.microsoft.com/office/powerpoint/2010/main" val="3982404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59981-06C2-45FB-B436-8C356ABD0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4. </a:t>
            </a:r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Way Forward</a:t>
            </a:r>
            <a:endParaRPr lang="en-PG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2CF67-2E3C-44DD-912D-6505AF696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Review and modernisation of Labour Legislation to capture international standards and best workplace practice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Individual industrial awards to be competency-based and conform to industry 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Commence ratification process for approval by the Competent Authority (Parliament) of the ILO Conventions, namely, the </a:t>
            </a:r>
            <a:r>
              <a:rPr lang="en-GB" b="1" dirty="0"/>
              <a:t>Maritime Labour Convention, 2006</a:t>
            </a:r>
            <a:r>
              <a:rPr lang="en-GB" dirty="0"/>
              <a:t> and the </a:t>
            </a:r>
            <a:r>
              <a:rPr lang="en-GB" b="1" dirty="0"/>
              <a:t>Work in Fishing Convention, 2007 (No.188)</a:t>
            </a:r>
          </a:p>
        </p:txBody>
      </p:sp>
    </p:spTree>
    <p:extLst>
      <p:ext uri="{BB962C8B-B14F-4D97-AF65-F5344CB8AC3E}">
        <p14:creationId xmlns:p14="http://schemas.microsoft.com/office/powerpoint/2010/main" val="219526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750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National Tuna Industry Consultation  23-24 February 2022</vt:lpstr>
      <vt:lpstr>Presentation Outline</vt:lpstr>
      <vt:lpstr>1. DLIR and its Core Functions – In Brief</vt:lpstr>
      <vt:lpstr>2. Setting Standards &amp; Developing Good Labour Practices &amp; Guidelines </vt:lpstr>
      <vt:lpstr>2. Setting Standards &amp; Developing Good Labour Practices and Guidelines…(2)</vt:lpstr>
      <vt:lpstr>2. Setting Standards &amp; Developing Good Labour Practices and Guidelines…(3)</vt:lpstr>
      <vt:lpstr>2. Setting Standards &amp; Developing Good Labour Practices and Guidelines…(4)</vt:lpstr>
      <vt:lpstr>3. Some Challenges for the Fishing Industry</vt:lpstr>
      <vt:lpstr>4. Way Forward</vt:lpstr>
      <vt:lpstr>   Tanikiu Bada Herea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Tuna Industry Consultation  23-24 February 2022</dc:title>
  <dc:creator>Dept Of Labour and Industrial Relations</dc:creator>
  <cp:lastModifiedBy>Dept Of Labour and Industrial Relations</cp:lastModifiedBy>
  <cp:revision>40</cp:revision>
  <dcterms:created xsi:type="dcterms:W3CDTF">2022-02-23T13:11:20Z</dcterms:created>
  <dcterms:modified xsi:type="dcterms:W3CDTF">2022-02-23T22:21:41Z</dcterms:modified>
</cp:coreProperties>
</file>