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4" r:id="rId2"/>
    <p:sldId id="257" r:id="rId3"/>
    <p:sldId id="282" r:id="rId4"/>
    <p:sldId id="259" r:id="rId5"/>
    <p:sldId id="265" r:id="rId6"/>
    <p:sldId id="261" r:id="rId7"/>
    <p:sldId id="260" r:id="rId8"/>
    <p:sldId id="263" r:id="rId9"/>
    <p:sldId id="275" r:id="rId10"/>
    <p:sldId id="276" r:id="rId11"/>
    <p:sldId id="277" r:id="rId12"/>
    <p:sldId id="278" r:id="rId13"/>
    <p:sldId id="279" r:id="rId14"/>
    <p:sldId id="280" r:id="rId15"/>
    <p:sldId id="281" r:id="rId16"/>
    <p:sldId id="258" r:id="rId17"/>
    <p:sldId id="264" r:id="rId18"/>
    <p:sldId id="266" r:id="rId19"/>
    <p:sldId id="272" r:id="rId20"/>
    <p:sldId id="270" r:id="rId21"/>
    <p:sldId id="271" r:id="rId22"/>
    <p:sldId id="273" r:id="rId23"/>
    <p:sldId id="26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352167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362581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475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322482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634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880910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4229139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233010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126197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C4EFA-8E82-48CF-BABD-E4F489B6BCB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105213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0C4EFA-8E82-48CF-BABD-E4F489B6BCB6}"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1268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0C4EFA-8E82-48CF-BABD-E4F489B6BCB6}"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250058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0C4EFA-8E82-48CF-BABD-E4F489B6BCB6}"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333201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C4EFA-8E82-48CF-BABD-E4F489B6BCB6}"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265133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C4EFA-8E82-48CF-BABD-E4F489B6BCB6}"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882C-8BB1-4B5B-994A-D3F8FF42FB66}" type="slidenum">
              <a:rPr lang="en-US" smtClean="0"/>
              <a:t>‹#›</a:t>
            </a:fld>
            <a:endParaRPr lang="en-US"/>
          </a:p>
        </p:txBody>
      </p:sp>
    </p:spTree>
    <p:extLst>
      <p:ext uri="{BB962C8B-B14F-4D97-AF65-F5344CB8AC3E}">
        <p14:creationId xmlns:p14="http://schemas.microsoft.com/office/powerpoint/2010/main" val="28497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882C-8BB1-4B5B-994A-D3F8FF42FB66}" type="slidenum">
              <a:rPr lang="en-US" smtClean="0"/>
              <a:t>‹#›</a:t>
            </a:fld>
            <a:endParaRPr lang="en-US"/>
          </a:p>
        </p:txBody>
      </p:sp>
      <p:sp>
        <p:nvSpPr>
          <p:cNvPr id="5" name="Date Placeholder 4"/>
          <p:cNvSpPr>
            <a:spLocks noGrp="1"/>
          </p:cNvSpPr>
          <p:nvPr>
            <p:ph type="dt" sz="half" idx="10"/>
          </p:nvPr>
        </p:nvSpPr>
        <p:spPr/>
        <p:txBody>
          <a:bodyPr/>
          <a:lstStyle/>
          <a:p>
            <a:fld id="{870C4EFA-8E82-48CF-BABD-E4F489B6BCB6}" type="datetimeFigureOut">
              <a:rPr lang="en-US" smtClean="0"/>
              <a:t>2/24/2022</a:t>
            </a:fld>
            <a:endParaRPr lang="en-US"/>
          </a:p>
        </p:txBody>
      </p:sp>
    </p:spTree>
    <p:extLst>
      <p:ext uri="{BB962C8B-B14F-4D97-AF65-F5344CB8AC3E}">
        <p14:creationId xmlns:p14="http://schemas.microsoft.com/office/powerpoint/2010/main" val="10266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0C4EFA-8E82-48CF-BABD-E4F489B6BCB6}" type="datetimeFigureOut">
              <a:rPr lang="en-US" smtClean="0"/>
              <a:t>2/24/2022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33882C-8BB1-4B5B-994A-D3F8FF42FB66}" type="slidenum">
              <a:rPr lang="en-US" smtClean="0"/>
              <a:t>‹#›</a:t>
            </a:fld>
            <a:endParaRPr lang="en-US"/>
          </a:p>
        </p:txBody>
      </p:sp>
    </p:spTree>
    <p:extLst>
      <p:ext uri="{BB962C8B-B14F-4D97-AF65-F5344CB8AC3E}">
        <p14:creationId xmlns:p14="http://schemas.microsoft.com/office/powerpoint/2010/main" val="15592184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32463"/>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1474" y="879383"/>
            <a:ext cx="2038999" cy="204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24869" y="940624"/>
            <a:ext cx="8220075" cy="3970318"/>
          </a:xfrm>
          <a:prstGeom prst="rect">
            <a:avLst/>
          </a:prstGeom>
          <a:noFill/>
        </p:spPr>
        <p:txBody>
          <a:bodyPr>
            <a:spAutoFit/>
          </a:bodyPr>
          <a:lstStyle/>
          <a:p>
            <a:pPr algn="ctr">
              <a:defRPr/>
            </a:pPr>
            <a:endParaRPr lang="en-AU" sz="3600" b="1" dirty="0" smtClean="0">
              <a:effectLst>
                <a:outerShdw blurRad="38100" dist="38100" dir="2700000" algn="tl">
                  <a:srgbClr val="000000">
                    <a:alpha val="43137"/>
                  </a:srgbClr>
                </a:outerShdw>
              </a:effectLst>
              <a:latin typeface="Raleway" panose="020B0003030101060003" pitchFamily="34" charset="0"/>
            </a:endParaRPr>
          </a:p>
          <a:p>
            <a:pPr algn="ctr">
              <a:defRPr/>
            </a:pPr>
            <a:endParaRPr lang="en-AU" sz="3600" b="1" dirty="0">
              <a:effectLst>
                <a:outerShdw blurRad="38100" dist="38100" dir="2700000" algn="tl">
                  <a:srgbClr val="000000">
                    <a:alpha val="43137"/>
                  </a:srgbClr>
                </a:outerShdw>
              </a:effectLst>
              <a:latin typeface="Raleway" panose="020B0003030101060003" pitchFamily="34" charset="0"/>
            </a:endParaRPr>
          </a:p>
          <a:p>
            <a:pPr algn="ctr">
              <a:defRPr/>
            </a:pPr>
            <a:endParaRPr lang="en-AU" sz="3600" b="1" dirty="0" smtClean="0">
              <a:effectLst>
                <a:outerShdw blurRad="38100" dist="38100" dir="2700000" algn="tl">
                  <a:srgbClr val="000000">
                    <a:alpha val="43137"/>
                  </a:srgbClr>
                </a:outerShdw>
              </a:effectLst>
              <a:latin typeface="Raleway" panose="020B0003030101060003" pitchFamily="34" charset="0"/>
            </a:endParaRPr>
          </a:p>
          <a:p>
            <a:pPr algn="ctr">
              <a:defRPr/>
            </a:pPr>
            <a:endParaRPr lang="en-AU" sz="3600" b="1" dirty="0">
              <a:effectLst>
                <a:outerShdw blurRad="38100" dist="38100" dir="2700000" algn="tl">
                  <a:srgbClr val="000000">
                    <a:alpha val="43137"/>
                  </a:srgbClr>
                </a:outerShdw>
              </a:effectLst>
              <a:latin typeface="Raleway" panose="020B0003030101060003" pitchFamily="34" charset="0"/>
            </a:endParaRPr>
          </a:p>
          <a:p>
            <a:pPr algn="ctr">
              <a:defRPr/>
            </a:pPr>
            <a:r>
              <a:rPr lang="en-AU" sz="3600" b="1" dirty="0" smtClean="0">
                <a:effectLst>
                  <a:outerShdw blurRad="38100" dist="38100" dir="2700000" algn="tl">
                    <a:srgbClr val="000000">
                      <a:alpha val="43137"/>
                    </a:srgbClr>
                  </a:outerShdw>
                </a:effectLst>
                <a:latin typeface="Raleway" panose="020B0003030101060003" pitchFamily="34" charset="0"/>
              </a:rPr>
              <a:t>Welcome </a:t>
            </a:r>
            <a:r>
              <a:rPr lang="en-AU" sz="3600" b="1" dirty="0">
                <a:effectLst>
                  <a:outerShdw blurRad="38100" dist="38100" dir="2700000" algn="tl">
                    <a:srgbClr val="000000">
                      <a:alpha val="43137"/>
                    </a:srgbClr>
                  </a:outerShdw>
                </a:effectLst>
                <a:latin typeface="Raleway" panose="020B0003030101060003" pitchFamily="34" charset="0"/>
              </a:rPr>
              <a:t>to the </a:t>
            </a:r>
          </a:p>
          <a:p>
            <a:pPr algn="ctr">
              <a:defRPr/>
            </a:pPr>
            <a:r>
              <a:rPr lang="en-AU" sz="3600" b="1" dirty="0" smtClean="0">
                <a:effectLst>
                  <a:outerShdw blurRad="38100" dist="38100" dir="2700000" algn="tl">
                    <a:srgbClr val="000000">
                      <a:alpha val="43137"/>
                    </a:srgbClr>
                  </a:outerShdw>
                </a:effectLst>
                <a:latin typeface="Raleway" panose="020B0003030101060003" pitchFamily="34" charset="0"/>
              </a:rPr>
              <a:t>NATIONAL </a:t>
            </a:r>
            <a:r>
              <a:rPr lang="en-AU" sz="3600" b="1" dirty="0">
                <a:effectLst>
                  <a:outerShdw blurRad="38100" dist="38100" dir="2700000" algn="tl">
                    <a:srgbClr val="000000">
                      <a:alpha val="43137"/>
                    </a:srgbClr>
                  </a:outerShdw>
                </a:effectLst>
                <a:latin typeface="Raleway" panose="020B0003030101060003" pitchFamily="34" charset="0"/>
              </a:rPr>
              <a:t>MARITIME SAFETY AUTHORITY</a:t>
            </a:r>
          </a:p>
        </p:txBody>
      </p:sp>
      <p:sp>
        <p:nvSpPr>
          <p:cNvPr id="3078" name="TextBox 1"/>
          <p:cNvSpPr txBox="1">
            <a:spLocks noChangeArrowheads="1"/>
          </p:cNvSpPr>
          <p:nvPr/>
        </p:nvSpPr>
        <p:spPr bwMode="auto">
          <a:xfrm>
            <a:off x="2203450" y="6046789"/>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a:solidFill>
                  <a:schemeClr val="bg1"/>
                </a:solidFill>
                <a:latin typeface="Lucida Handwriting" panose="03010101010101010101" pitchFamily="66" charset="0"/>
              </a:rPr>
              <a:t>Promoting Safety First At Sea</a:t>
            </a:r>
          </a:p>
        </p:txBody>
      </p:sp>
      <p:sp>
        <p:nvSpPr>
          <p:cNvPr id="3080"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Tree>
    <p:extLst>
      <p:ext uri="{BB962C8B-B14F-4D97-AF65-F5344CB8AC3E}">
        <p14:creationId xmlns:p14="http://schemas.microsoft.com/office/powerpoint/2010/main" val="256107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944484" cy="1320800"/>
          </a:xfrm>
        </p:spPr>
        <p:txBody>
          <a:bodyPr/>
          <a:lstStyle/>
          <a:p>
            <a:r>
              <a:rPr lang="en-US" b="1" dirty="0" smtClean="0">
                <a:solidFill>
                  <a:schemeClr val="tx1"/>
                </a:solidFill>
              </a:rPr>
              <a:t>                         </a:t>
            </a:r>
            <a:endParaRPr lang="en-US" sz="2400" dirty="0">
              <a:solidFill>
                <a:srgbClr val="FF0000"/>
              </a:solidFill>
            </a:endParaRPr>
          </a:p>
        </p:txBody>
      </p:sp>
      <p:sp>
        <p:nvSpPr>
          <p:cNvPr id="3" name="Content Placeholder 2"/>
          <p:cNvSpPr>
            <a:spLocks noGrp="1"/>
          </p:cNvSpPr>
          <p:nvPr>
            <p:ph idx="1"/>
          </p:nvPr>
        </p:nvSpPr>
        <p:spPr>
          <a:xfrm>
            <a:off x="677333" y="2160589"/>
            <a:ext cx="9621211" cy="3880773"/>
          </a:xfrm>
        </p:spPr>
        <p:txBody>
          <a:bodyPr>
            <a:normAutofit/>
          </a:bodyPr>
          <a:lstStyle/>
          <a:p>
            <a:r>
              <a:rPr lang="en-US" sz="2000" dirty="0"/>
              <a:t>The vessel is issued deficiency notice if it is non-compliance to the safety regulations and for critical or serious defect the vessel </a:t>
            </a:r>
            <a:r>
              <a:rPr lang="en-US" sz="2000" dirty="0" smtClean="0"/>
              <a:t>can be </a:t>
            </a:r>
            <a:r>
              <a:rPr lang="en-US" sz="2000" dirty="0"/>
              <a:t>detained.</a:t>
            </a:r>
          </a:p>
          <a:p>
            <a:r>
              <a:rPr lang="en-US" sz="2000" dirty="0"/>
              <a:t>To maintain the safety standard the FVs are surveyed annually by the NMSA non-exclusive surveyors and the survey report submitted to NMSA office for the review of the report. I</a:t>
            </a:r>
            <a:r>
              <a:rPr lang="en-US" sz="2000" dirty="0" smtClean="0"/>
              <a:t>f </a:t>
            </a:r>
            <a:r>
              <a:rPr lang="en-US" sz="2000" dirty="0"/>
              <a:t>the report is in good order the survey certificate is endorsed or a new full term survey certificate is issued for a period of 4 years.</a:t>
            </a:r>
          </a:p>
          <a:p>
            <a:r>
              <a:rPr lang="en-US" sz="2000" dirty="0"/>
              <a:t>For Foreign Fishing Vessels the </a:t>
            </a:r>
            <a:r>
              <a:rPr lang="en-US" sz="2000" dirty="0" smtClean="0"/>
              <a:t>NMSA inspectors </a:t>
            </a:r>
            <a:r>
              <a:rPr lang="en-US" sz="2000" dirty="0"/>
              <a:t>conduct </a:t>
            </a:r>
            <a:r>
              <a:rPr lang="en-US" sz="2000" dirty="0" smtClean="0"/>
              <a:t>Port </a:t>
            </a:r>
            <a:r>
              <a:rPr lang="en-US" sz="2000" dirty="0"/>
              <a:t>State Control inspection </a:t>
            </a:r>
            <a:r>
              <a:rPr lang="en-US" sz="2000" dirty="0" smtClean="0"/>
              <a:t>in line with Tokyo MOU procedure.</a:t>
            </a:r>
            <a:endParaRPr lang="en-US" sz="2000" dirty="0"/>
          </a:p>
        </p:txBody>
      </p:sp>
      <p:pic>
        <p:nvPicPr>
          <p:cNvPr id="5" name="Picture 4"/>
          <p:cNvPicPr>
            <a:picLocks noChangeAspect="1"/>
          </p:cNvPicPr>
          <p:nvPr/>
        </p:nvPicPr>
        <p:blipFill>
          <a:blip r:embed="rId2"/>
          <a:stretch>
            <a:fillRect/>
          </a:stretch>
        </p:blipFill>
        <p:spPr>
          <a:xfrm>
            <a:off x="733091" y="609600"/>
            <a:ext cx="9565453" cy="1213209"/>
          </a:xfrm>
          <a:prstGeom prst="rect">
            <a:avLst/>
          </a:prstGeom>
        </p:spPr>
      </p:pic>
    </p:spTree>
    <p:extLst>
      <p:ext uri="{BB962C8B-B14F-4D97-AF65-F5344CB8AC3E}">
        <p14:creationId xmlns:p14="http://schemas.microsoft.com/office/powerpoint/2010/main" val="312686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70" y="2161309"/>
            <a:ext cx="9667393" cy="4221738"/>
          </a:xfrm>
        </p:spPr>
        <p:txBody>
          <a:bodyPr>
            <a:normAutofit/>
          </a:bodyPr>
          <a:lstStyle/>
          <a:p>
            <a:r>
              <a:rPr lang="en-US" sz="2000" dirty="0" smtClean="0"/>
              <a:t>NMSA </a:t>
            </a:r>
            <a:r>
              <a:rPr lang="en-US" sz="2000" dirty="0"/>
              <a:t>ensures Standards of Training, Certification and Watch keeping (STCW) as per the IMO STCW Convention are maintained in institutions doing training for seafarers on fishing vessels.</a:t>
            </a:r>
          </a:p>
          <a:p>
            <a:r>
              <a:rPr lang="en-US" sz="2000" dirty="0" smtClean="0"/>
              <a:t>Although </a:t>
            </a:r>
            <a:r>
              <a:rPr lang="en-US" sz="2000" dirty="0"/>
              <a:t>the STCW Convention does not cover certification of fishing vessels nor is there much mention of fishing vessels in the current MS Act 1975. All vessels inclusive of fishing vessels registered under the act come under the provisions of the act, which includes safe manning of the vessel. </a:t>
            </a:r>
            <a:endParaRPr lang="en-US" sz="2000" dirty="0" smtClean="0"/>
          </a:p>
          <a:p>
            <a:r>
              <a:rPr lang="en-US" sz="2000" dirty="0"/>
              <a:t>For foreign flagged fishing vessels, NMSA ensures Masters, Officers, Engineers and crew have the qualifications and experience to serve on these vessels to ensure safety of navigation and fishing operations at sea. </a:t>
            </a:r>
          </a:p>
          <a:p>
            <a:endParaRPr lang="en-US" dirty="0"/>
          </a:p>
        </p:txBody>
      </p:sp>
      <p:pic>
        <p:nvPicPr>
          <p:cNvPr id="2" name="Picture 1"/>
          <p:cNvPicPr>
            <a:picLocks noChangeAspect="1"/>
          </p:cNvPicPr>
          <p:nvPr/>
        </p:nvPicPr>
        <p:blipFill>
          <a:blip r:embed="rId2"/>
          <a:stretch>
            <a:fillRect/>
          </a:stretch>
        </p:blipFill>
        <p:spPr>
          <a:xfrm>
            <a:off x="906873" y="587195"/>
            <a:ext cx="9565453" cy="1213209"/>
          </a:xfrm>
          <a:prstGeom prst="rect">
            <a:avLst/>
          </a:prstGeom>
        </p:spPr>
      </p:pic>
    </p:spTree>
    <p:extLst>
      <p:ext uri="{BB962C8B-B14F-4D97-AF65-F5344CB8AC3E}">
        <p14:creationId xmlns:p14="http://schemas.microsoft.com/office/powerpoint/2010/main" val="334842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838036"/>
            <a:ext cx="9528849" cy="4636655"/>
          </a:xfrm>
        </p:spPr>
        <p:txBody>
          <a:bodyPr>
            <a:normAutofit/>
          </a:bodyPr>
          <a:lstStyle/>
          <a:p>
            <a:r>
              <a:rPr lang="en-US" sz="2000" dirty="0" smtClean="0"/>
              <a:t>Where </a:t>
            </a:r>
            <a:r>
              <a:rPr lang="en-US" sz="2000" dirty="0"/>
              <a:t>certificates of recognition (COR) is applied for to work on PNG Flagged fishing vessels and/or an application for a </a:t>
            </a:r>
            <a:r>
              <a:rPr lang="en-US" sz="2000" dirty="0" smtClean="0"/>
              <a:t>Work </a:t>
            </a:r>
            <a:r>
              <a:rPr lang="en-US" sz="2000" dirty="0"/>
              <a:t>P</a:t>
            </a:r>
            <a:r>
              <a:rPr lang="en-US" sz="2000" dirty="0" smtClean="0"/>
              <a:t>ermit </a:t>
            </a:r>
            <a:r>
              <a:rPr lang="en-US" sz="2000" dirty="0"/>
              <a:t>C</a:t>
            </a:r>
            <a:r>
              <a:rPr lang="en-US" sz="2000" dirty="0" smtClean="0"/>
              <a:t>learance </a:t>
            </a:r>
            <a:r>
              <a:rPr lang="en-US" sz="2000" dirty="0"/>
              <a:t>L</a:t>
            </a:r>
            <a:r>
              <a:rPr lang="en-US" sz="2000" dirty="0" smtClean="0"/>
              <a:t>etter </a:t>
            </a:r>
            <a:r>
              <a:rPr lang="en-US" sz="2000" dirty="0"/>
              <a:t>is received, NMSA verifies certificates through the issuing administration before these the COR /WPCL is issued. The verification time depends on the issuing administration and the accessibility.  </a:t>
            </a:r>
            <a:endParaRPr lang="en-US" sz="2000" dirty="0" smtClean="0"/>
          </a:p>
          <a:p>
            <a:r>
              <a:rPr lang="en-US" sz="2000" dirty="0"/>
              <a:t>Note that previously the fishing industry sent applications for CORs and WPCLs to NMSA to verify and issue these documents. For reasons not mentioned the fishing industry has now bypassed this process and gone straight to NFA and the DLIR (Work Permits) to get work permits and engage foreign nationals without CORs to work on PNG Flagged Fishing Vessels</a:t>
            </a:r>
            <a:r>
              <a:rPr lang="en-US" sz="2000" dirty="0" smtClean="0"/>
              <a:t>. This </a:t>
            </a:r>
            <a:r>
              <a:rPr lang="en-US" sz="2000" dirty="0"/>
              <a:t>is a dangerous trend and increases the risks and safety of the fishing vessels and other crew on board, not to mention Terrorism, Money Laundering and other illegal activities by these Fishing Vessel personnel with unverified identities.</a:t>
            </a:r>
          </a:p>
          <a:p>
            <a:endParaRPr lang="en-US" dirty="0"/>
          </a:p>
        </p:txBody>
      </p:sp>
      <p:pic>
        <p:nvPicPr>
          <p:cNvPr id="2" name="Picture 1"/>
          <p:cNvPicPr>
            <a:picLocks noChangeAspect="1"/>
          </p:cNvPicPr>
          <p:nvPr/>
        </p:nvPicPr>
        <p:blipFill>
          <a:blip r:embed="rId2"/>
          <a:stretch>
            <a:fillRect/>
          </a:stretch>
        </p:blipFill>
        <p:spPr>
          <a:xfrm>
            <a:off x="934583" y="541013"/>
            <a:ext cx="9565453" cy="1213209"/>
          </a:xfrm>
          <a:prstGeom prst="rect">
            <a:avLst/>
          </a:prstGeom>
        </p:spPr>
      </p:pic>
    </p:spTree>
    <p:extLst>
      <p:ext uri="{BB962C8B-B14F-4D97-AF65-F5344CB8AC3E}">
        <p14:creationId xmlns:p14="http://schemas.microsoft.com/office/powerpoint/2010/main" val="146775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9076266" cy="3880773"/>
          </a:xfrm>
        </p:spPr>
        <p:txBody>
          <a:bodyPr>
            <a:normAutofit fontScale="92500" lnSpcReduction="10000"/>
          </a:bodyPr>
          <a:lstStyle/>
          <a:p>
            <a:r>
              <a:rPr lang="en-US" sz="2200" dirty="0" smtClean="0"/>
              <a:t>For </a:t>
            </a:r>
            <a:r>
              <a:rPr lang="en-US" sz="2200" dirty="0"/>
              <a:t>the PNG near coastal fishing industry, </a:t>
            </a:r>
            <a:r>
              <a:rPr lang="en-US" sz="2200" dirty="0"/>
              <a:t>since the early 2000s NMSA </a:t>
            </a:r>
            <a:r>
              <a:rPr lang="en-US" sz="2200" dirty="0"/>
              <a:t>has worked closely with the National Fisheries College (NFC</a:t>
            </a:r>
            <a:r>
              <a:rPr lang="en-US" sz="2200" dirty="0" smtClean="0"/>
              <a:t>). </a:t>
            </a:r>
            <a:r>
              <a:rPr lang="en-US" sz="2200" dirty="0"/>
              <a:t>PNG is yet to ratify the STCW-F 95 convention for certification of fishing vessel crew therefore currently all training and certification is guided by the STCW convention, the Pacific Community (Formerly SPC) training modules and our domestic legislations.</a:t>
            </a:r>
          </a:p>
          <a:p>
            <a:pPr marL="0" indent="0">
              <a:buNone/>
            </a:pPr>
            <a:r>
              <a:rPr lang="en-US" dirty="0"/>
              <a:t> </a:t>
            </a:r>
          </a:p>
          <a:p>
            <a:r>
              <a:rPr lang="en-US" sz="2200" dirty="0"/>
              <a:t>NMSA encourages the Fishing Industry to support the NFA through the National Fisheries Collage, to secure jobs for the Fisheries College graduates on the Fishing Fleet </a:t>
            </a:r>
            <a:r>
              <a:rPr lang="en-US" sz="2200" dirty="0" smtClean="0"/>
              <a:t>operating </a:t>
            </a:r>
            <a:r>
              <a:rPr lang="en-US" sz="2200" dirty="0"/>
              <a:t>in our EEZ and under license in other Pacific countries. This creates jobs for our nationals as well as train them for careers in the Fishing Industry</a:t>
            </a:r>
            <a:r>
              <a:rPr lang="en-US" dirty="0"/>
              <a:t>.</a:t>
            </a:r>
          </a:p>
        </p:txBody>
      </p:sp>
      <p:pic>
        <p:nvPicPr>
          <p:cNvPr id="2" name="Picture 1"/>
          <p:cNvPicPr>
            <a:picLocks noChangeAspect="1"/>
          </p:cNvPicPr>
          <p:nvPr/>
        </p:nvPicPr>
        <p:blipFill>
          <a:blip r:embed="rId2"/>
          <a:stretch>
            <a:fillRect/>
          </a:stretch>
        </p:blipFill>
        <p:spPr>
          <a:xfrm>
            <a:off x="677334" y="698032"/>
            <a:ext cx="9565453" cy="1213209"/>
          </a:xfrm>
          <a:prstGeom prst="rect">
            <a:avLst/>
          </a:prstGeom>
        </p:spPr>
      </p:pic>
    </p:spTree>
    <p:extLst>
      <p:ext uri="{BB962C8B-B14F-4D97-AF65-F5344CB8AC3E}">
        <p14:creationId xmlns:p14="http://schemas.microsoft.com/office/powerpoint/2010/main" val="3385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160589"/>
            <a:ext cx="9140921" cy="4046247"/>
          </a:xfrm>
        </p:spPr>
        <p:txBody>
          <a:bodyPr>
            <a:normAutofit/>
          </a:bodyPr>
          <a:lstStyle/>
          <a:p>
            <a:r>
              <a:rPr lang="en-US" sz="2000" dirty="0"/>
              <a:t>Under the reviewed 2021 Fisheries Training Package, NMSA worked closely together with the NFC to align training and certification of domestic fishing vessel masters, officers and engineers to the merchant shipping career pathways. This ensures that the training conducted at the National Fisheries College which is a NMSA recognized maritime training provider, is on par with seafarer training conducted for fishing vessel crew in similar institutions around the world. </a:t>
            </a:r>
            <a:endParaRPr lang="en-US" sz="2000" dirty="0" smtClean="0"/>
          </a:p>
          <a:p>
            <a:r>
              <a:rPr lang="en-US" sz="2000" dirty="0" smtClean="0"/>
              <a:t>Aligning </a:t>
            </a:r>
            <a:r>
              <a:rPr lang="en-US" sz="2000" dirty="0"/>
              <a:t>the fishing vessel certification with the merchant career pathways enables fishing vessel personnel to do courses higher than the level of certification offered at NFC. Currently Commercial Fishing Operations 3 (CFO3) is the highest certification level offered at NFC. This is equivalent to Master/ Mate Class 5 and Engineer Class 5.</a:t>
            </a:r>
          </a:p>
          <a:p>
            <a:endParaRPr lang="en-US" dirty="0"/>
          </a:p>
        </p:txBody>
      </p:sp>
      <p:pic>
        <p:nvPicPr>
          <p:cNvPr id="2" name="Picture 1"/>
          <p:cNvPicPr>
            <a:picLocks noChangeAspect="1"/>
          </p:cNvPicPr>
          <p:nvPr/>
        </p:nvPicPr>
        <p:blipFill>
          <a:blip r:embed="rId2"/>
          <a:stretch>
            <a:fillRect/>
          </a:stretch>
        </p:blipFill>
        <p:spPr>
          <a:xfrm>
            <a:off x="1008473" y="688795"/>
            <a:ext cx="9565453" cy="1213209"/>
          </a:xfrm>
          <a:prstGeom prst="rect">
            <a:avLst/>
          </a:prstGeom>
        </p:spPr>
      </p:pic>
    </p:spTree>
    <p:extLst>
      <p:ext uri="{BB962C8B-B14F-4D97-AF65-F5344CB8AC3E}">
        <p14:creationId xmlns:p14="http://schemas.microsoft.com/office/powerpoint/2010/main" val="860074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970" y="1726480"/>
            <a:ext cx="9676630" cy="3880773"/>
          </a:xfrm>
        </p:spPr>
        <p:txBody>
          <a:bodyPr>
            <a:noAutofit/>
          </a:bodyPr>
          <a:lstStyle/>
          <a:p>
            <a:r>
              <a:rPr lang="en-US" sz="2000" dirty="0"/>
              <a:t>The National Fisheries College and the NMSA are optimistic that higher levels of training to be in command of large purse seiners, trawlers and other fishing vessels will be offered at NFC instead of following the merchant ships career pathways in the not too distant future. This higher levels of training will include Nautical, Engineering, Fishing Gear Technology, Techniques and Operations. This will go a long way to supporting and making the fishing industry safer.</a:t>
            </a:r>
          </a:p>
          <a:p>
            <a:r>
              <a:rPr lang="en-US" sz="2000" dirty="0"/>
              <a:t>The current certificates issued for seagoing personnel for domestic fishing vessels are;</a:t>
            </a:r>
          </a:p>
          <a:p>
            <a:r>
              <a:rPr lang="en-US" sz="2000" dirty="0"/>
              <a:t>1.	CFO1 – Fishing Deckhand </a:t>
            </a:r>
          </a:p>
          <a:p>
            <a:r>
              <a:rPr lang="en-US" sz="2000" dirty="0"/>
              <a:t>2.	CFO2 – Coastal Mate/ Master</a:t>
            </a:r>
          </a:p>
          <a:p>
            <a:r>
              <a:rPr lang="en-US" sz="2000" dirty="0"/>
              <a:t>3.	CFO2 – Assistant Engine Driver</a:t>
            </a:r>
          </a:p>
          <a:p>
            <a:r>
              <a:rPr lang="en-US" sz="2000" dirty="0"/>
              <a:t>4.	CFO3 – Offshore Mate/ Master</a:t>
            </a:r>
          </a:p>
          <a:p>
            <a:r>
              <a:rPr lang="en-US" sz="2000" dirty="0"/>
              <a:t>5.	CFO3 – Engine Driver</a:t>
            </a:r>
          </a:p>
        </p:txBody>
      </p:sp>
      <p:pic>
        <p:nvPicPr>
          <p:cNvPr id="2" name="Picture 1"/>
          <p:cNvPicPr>
            <a:picLocks noChangeAspect="1"/>
          </p:cNvPicPr>
          <p:nvPr/>
        </p:nvPicPr>
        <p:blipFill>
          <a:blip r:embed="rId2"/>
          <a:stretch>
            <a:fillRect/>
          </a:stretch>
        </p:blipFill>
        <p:spPr>
          <a:xfrm>
            <a:off x="906873" y="513271"/>
            <a:ext cx="9565453" cy="1213209"/>
          </a:xfrm>
          <a:prstGeom prst="rect">
            <a:avLst/>
          </a:prstGeom>
        </p:spPr>
      </p:pic>
    </p:spTree>
    <p:extLst>
      <p:ext uri="{BB962C8B-B14F-4D97-AF65-F5344CB8AC3E}">
        <p14:creationId xmlns:p14="http://schemas.microsoft.com/office/powerpoint/2010/main" val="2853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68" y="262347"/>
            <a:ext cx="10515600" cy="1029566"/>
          </a:xfrm>
        </p:spPr>
        <p:txBody>
          <a:bodyPr>
            <a:normAutofit fontScale="90000"/>
          </a:bodyPr>
          <a:lstStyle/>
          <a:p>
            <a:pPr algn="ctr"/>
            <a:r>
              <a:rPr lang="en-US" sz="3100" b="1" dirty="0" smtClean="0"/>
              <a:t/>
            </a:r>
            <a:br>
              <a:rPr lang="en-US" sz="3100" b="1" dirty="0" smtClean="0"/>
            </a:br>
            <a:r>
              <a:rPr lang="en-US" sz="3100" b="1" dirty="0" smtClean="0">
                <a:solidFill>
                  <a:srgbClr val="FF0000"/>
                </a:solidFill>
              </a:rPr>
              <a:t>NMSA INPUT </a:t>
            </a:r>
            <a:r>
              <a:rPr lang="en-US" sz="3100" b="1" dirty="0" smtClean="0">
                <a:solidFill>
                  <a:srgbClr val="FF0000"/>
                </a:solidFill>
              </a:rPr>
              <a:t>INTO </a:t>
            </a:r>
            <a:r>
              <a:rPr lang="en-US" sz="3100" b="1" dirty="0">
                <a:solidFill>
                  <a:srgbClr val="FF0000"/>
                </a:solidFill>
              </a:rPr>
              <a:t>A </a:t>
            </a:r>
            <a:r>
              <a:rPr lang="en-US" sz="3100" b="1" dirty="0">
                <a:solidFill>
                  <a:srgbClr val="FF0000"/>
                </a:solidFill>
              </a:rPr>
              <a:t>SAFER FISHING INDUSTRY</a:t>
            </a:r>
            <a:r>
              <a:rPr lang="en-US" sz="3100" b="1" dirty="0"/>
              <a:t/>
            </a:r>
            <a:br>
              <a:rPr lang="en-US" sz="3100" b="1" dirty="0"/>
            </a:br>
            <a:endParaRPr lang="en-US" sz="3100" b="1" dirty="0"/>
          </a:p>
        </p:txBody>
      </p:sp>
      <p:sp>
        <p:nvSpPr>
          <p:cNvPr id="3" name="Content Placeholder 2"/>
          <p:cNvSpPr>
            <a:spLocks noGrp="1"/>
          </p:cNvSpPr>
          <p:nvPr>
            <p:ph idx="1"/>
          </p:nvPr>
        </p:nvSpPr>
        <p:spPr>
          <a:xfrm>
            <a:off x="838200" y="1754909"/>
            <a:ext cx="10515600" cy="5103091"/>
          </a:xfrm>
        </p:spPr>
        <p:txBody>
          <a:bodyPr>
            <a:normAutofit/>
          </a:bodyPr>
          <a:lstStyle/>
          <a:p>
            <a:r>
              <a:rPr lang="en-US" sz="2000" dirty="0" smtClean="0">
                <a:latin typeface="Raleway" panose="020B0003030101060003" pitchFamily="34" charset="0"/>
              </a:rPr>
              <a:t>NMSA </a:t>
            </a:r>
            <a:r>
              <a:rPr lang="en-US" sz="2000" dirty="0">
                <a:latin typeface="Raleway" panose="020B0003030101060003" pitchFamily="34" charset="0"/>
              </a:rPr>
              <a:t>Standards for Training Certification and Watch </a:t>
            </a:r>
            <a:r>
              <a:rPr lang="en-US" sz="2000" dirty="0" smtClean="0">
                <a:latin typeface="Raleway" panose="020B0003030101060003" pitchFamily="34" charset="0"/>
              </a:rPr>
              <a:t>Keeping </a:t>
            </a:r>
            <a:r>
              <a:rPr lang="en-US" sz="2000" dirty="0">
                <a:latin typeface="Raleway" panose="020B0003030101060003" pitchFamily="34" charset="0"/>
              </a:rPr>
              <a:t>on </a:t>
            </a:r>
            <a:r>
              <a:rPr lang="en-US" sz="2000" dirty="0" smtClean="0">
                <a:latin typeface="Raleway" panose="020B0003030101060003" pitchFamily="34" charset="0"/>
              </a:rPr>
              <a:t>Fishing </a:t>
            </a:r>
            <a:r>
              <a:rPr lang="en-US" sz="2000" dirty="0">
                <a:latin typeface="Raleway" panose="020B0003030101060003" pitchFamily="34" charset="0"/>
              </a:rPr>
              <a:t>Vessels.</a:t>
            </a:r>
            <a:br>
              <a:rPr lang="en-US" sz="2000" dirty="0">
                <a:latin typeface="Raleway" panose="020B0003030101060003" pitchFamily="34" charset="0"/>
              </a:rPr>
            </a:br>
            <a:endParaRPr lang="en-US" sz="2000" dirty="0">
              <a:latin typeface="Raleway" panose="020B0003030101060003" pitchFamily="34" charset="0"/>
            </a:endParaRPr>
          </a:p>
          <a:p>
            <a:pPr lvl="0"/>
            <a:r>
              <a:rPr lang="en-US" sz="2000" dirty="0">
                <a:latin typeface="Raleway" panose="020B0003030101060003" pitchFamily="34" charset="0"/>
              </a:rPr>
              <a:t>NMSA Legal Obligations on Safety and Manning of </a:t>
            </a:r>
            <a:r>
              <a:rPr lang="en-US" sz="2000" dirty="0" smtClean="0">
                <a:latin typeface="Raleway" panose="020B0003030101060003" pitchFamily="34" charset="0"/>
              </a:rPr>
              <a:t>the </a:t>
            </a:r>
            <a:r>
              <a:rPr lang="en-US" sz="2000" dirty="0">
                <a:latin typeface="Raleway" panose="020B0003030101060003" pitchFamily="34" charset="0"/>
              </a:rPr>
              <a:t>Fishing Vessels.</a:t>
            </a:r>
            <a:br>
              <a:rPr lang="en-US" sz="2000" dirty="0">
                <a:latin typeface="Raleway" panose="020B0003030101060003" pitchFamily="34" charset="0"/>
              </a:rPr>
            </a:br>
            <a:endParaRPr lang="en-US" sz="2000" dirty="0">
              <a:latin typeface="Raleway" panose="020B0003030101060003" pitchFamily="34" charset="0"/>
            </a:endParaRPr>
          </a:p>
          <a:p>
            <a:pPr lvl="0"/>
            <a:r>
              <a:rPr lang="en-US" sz="2000" dirty="0">
                <a:latin typeface="Raleway" panose="020B0003030101060003" pitchFamily="34" charset="0"/>
              </a:rPr>
              <a:t>Issuing of Certificates of Recognition (COR) and Work Permit Clearance Letters (WPCL) for Foreign Fishing Vessel Masters, Officers, Engineers and Deckhand Fisherman.</a:t>
            </a:r>
            <a:br>
              <a:rPr lang="en-US" sz="2000" dirty="0">
                <a:latin typeface="Raleway" panose="020B0003030101060003" pitchFamily="34" charset="0"/>
              </a:rPr>
            </a:br>
            <a:endParaRPr lang="en-US" sz="2000" dirty="0">
              <a:latin typeface="Raleway" panose="020B0003030101060003" pitchFamily="34" charset="0"/>
            </a:endParaRPr>
          </a:p>
          <a:p>
            <a:r>
              <a:rPr lang="en-US" sz="2000" dirty="0" smtClean="0">
                <a:latin typeface="Raleway" panose="020B0003030101060003" pitchFamily="34" charset="0"/>
              </a:rPr>
              <a:t>Monitoring Training </a:t>
            </a:r>
            <a:r>
              <a:rPr lang="en-US" sz="2000" dirty="0">
                <a:latin typeface="Raleway" panose="020B0003030101060003" pitchFamily="34" charset="0"/>
              </a:rPr>
              <a:t>of Seafarers for fishing </a:t>
            </a:r>
            <a:r>
              <a:rPr lang="en-US" sz="2000" dirty="0" smtClean="0">
                <a:latin typeface="Raleway" panose="020B0003030101060003" pitchFamily="34" charset="0"/>
              </a:rPr>
              <a:t>vessels conducted by Fisheries College in </a:t>
            </a:r>
            <a:r>
              <a:rPr lang="en-US" sz="2000" dirty="0" err="1" smtClean="0">
                <a:latin typeface="Raleway" panose="020B0003030101060003" pitchFamily="34" charset="0"/>
              </a:rPr>
              <a:t>Kavieng</a:t>
            </a:r>
            <a:r>
              <a:rPr lang="en-US" sz="2000" dirty="0" smtClean="0">
                <a:latin typeface="Raleway" panose="020B0003030101060003" pitchFamily="34" charset="0"/>
              </a:rPr>
              <a:t>. </a:t>
            </a:r>
            <a:r>
              <a:rPr lang="en-US" sz="2000" dirty="0"/>
              <a:t>NMSA conducts regular audits of the </a:t>
            </a:r>
            <a:r>
              <a:rPr lang="en-US" sz="2000" dirty="0" smtClean="0"/>
              <a:t>College </a:t>
            </a:r>
            <a:r>
              <a:rPr lang="en-US" sz="2000" dirty="0"/>
              <a:t>and issues 3 yearly approval to conduct Maritime Training for fishing vessel Masters, Officers, Engineers and Crew</a:t>
            </a:r>
            <a:r>
              <a:rPr lang="en-US" sz="2000" dirty="0" smtClean="0"/>
              <a:t>.</a:t>
            </a:r>
          </a:p>
          <a:p>
            <a:pPr marL="0" indent="0">
              <a:buNone/>
            </a:pPr>
            <a:endParaRPr lang="en-US" sz="2000" dirty="0"/>
          </a:p>
          <a:p>
            <a:r>
              <a:rPr lang="en-US" sz="2000" dirty="0" smtClean="0">
                <a:latin typeface="Raleway" panose="020B0003030101060003" pitchFamily="34" charset="0"/>
              </a:rPr>
              <a:t>Certification </a:t>
            </a:r>
            <a:r>
              <a:rPr lang="en-US" sz="2000" dirty="0">
                <a:latin typeface="Raleway" panose="020B0003030101060003" pitchFamily="34" charset="0"/>
              </a:rPr>
              <a:t>of Masters, Officers, Engineers and Fishing Vessel Crew</a:t>
            </a:r>
          </a:p>
          <a:p>
            <a:pPr lvl="0"/>
            <a:endParaRPr lang="en-US" sz="2000" dirty="0"/>
          </a:p>
        </p:txBody>
      </p:sp>
    </p:spTree>
    <p:extLst>
      <p:ext uri="{BB962C8B-B14F-4D97-AF65-F5344CB8AC3E}">
        <p14:creationId xmlns:p14="http://schemas.microsoft.com/office/powerpoint/2010/main" val="245254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236" y="1973405"/>
            <a:ext cx="10515600" cy="5628121"/>
          </a:xfrm>
        </p:spPr>
        <p:txBody>
          <a:bodyPr>
            <a:normAutofit/>
          </a:bodyPr>
          <a:lstStyle/>
          <a:p>
            <a:pPr lvl="0"/>
            <a:endParaRPr lang="en-US" dirty="0">
              <a:latin typeface="Raleway" panose="020B0003030101060003" pitchFamily="34" charset="0"/>
            </a:endParaRPr>
          </a:p>
          <a:p>
            <a:pPr lvl="0"/>
            <a:r>
              <a:rPr lang="en-US" sz="2200" dirty="0" smtClean="0">
                <a:latin typeface="Raleway" panose="020B0003030101060003" pitchFamily="34" charset="0"/>
              </a:rPr>
              <a:t>Inspecting Domestic Fishing Vessels (Flag State Inspection) and Foreign Fishing Vessels (Port State Control).</a:t>
            </a:r>
          </a:p>
          <a:p>
            <a:pPr marL="0" lvl="0" indent="0">
              <a:buNone/>
            </a:pPr>
            <a:endParaRPr lang="en-US" sz="2200" dirty="0" smtClean="0">
              <a:latin typeface="Raleway" panose="020B0003030101060003" pitchFamily="34" charset="0"/>
            </a:endParaRPr>
          </a:p>
          <a:p>
            <a:pPr lvl="0"/>
            <a:r>
              <a:rPr lang="en-US" sz="2200" dirty="0" smtClean="0">
                <a:latin typeface="Raleway" panose="020B0003030101060003" pitchFamily="34" charset="0"/>
              </a:rPr>
              <a:t>Survey of the Fishing Vessels conducted by NMSA Non-exclusive Surveyors to ensure seaworthiness of the vessels.</a:t>
            </a:r>
          </a:p>
          <a:p>
            <a:pPr marL="0" lvl="0" indent="0">
              <a:buNone/>
            </a:pPr>
            <a:endParaRPr lang="en-US" sz="2200" dirty="0">
              <a:latin typeface="Raleway" panose="020B0003030101060003" pitchFamily="34" charset="0"/>
            </a:endParaRPr>
          </a:p>
          <a:p>
            <a:pPr lvl="0"/>
            <a:r>
              <a:rPr lang="en-US" sz="2200" dirty="0" smtClean="0">
                <a:latin typeface="Raleway" panose="020B0003030101060003" pitchFamily="34" charset="0"/>
              </a:rPr>
              <a:t>NMSA Marine Casualty Investigation team engaged in investigating various incidents on Fishing Vessels (grounding, sinking, MOB, fire o/b, etc.)</a:t>
            </a:r>
          </a:p>
          <a:p>
            <a:pPr marL="0" lvl="0" indent="0">
              <a:buNone/>
            </a:pPr>
            <a:endParaRPr lang="en-US" sz="2200" dirty="0" smtClean="0">
              <a:latin typeface="Raleway" panose="020B0003030101060003" pitchFamily="34" charset="0"/>
            </a:endParaRPr>
          </a:p>
          <a:p>
            <a:pPr lvl="0"/>
            <a:r>
              <a:rPr lang="en-US" sz="2200" dirty="0" smtClean="0">
                <a:latin typeface="Raleway" panose="020B0003030101060003" pitchFamily="34" charset="0"/>
              </a:rPr>
              <a:t>Registry of all Fishing ships under PNG Flag</a:t>
            </a:r>
          </a:p>
          <a:p>
            <a:pPr lvl="0"/>
            <a:endParaRPr lang="en-US" sz="2900" dirty="0">
              <a:latin typeface="Raleway" panose="020B0003030101060003" pitchFamily="34" charset="0"/>
            </a:endParaRPr>
          </a:p>
        </p:txBody>
      </p:sp>
      <p:sp>
        <p:nvSpPr>
          <p:cNvPr id="5" name="Title 1"/>
          <p:cNvSpPr>
            <a:spLocks noGrp="1"/>
          </p:cNvSpPr>
          <p:nvPr>
            <p:ph type="title"/>
          </p:nvPr>
        </p:nvSpPr>
        <p:spPr>
          <a:xfrm>
            <a:off x="1443952" y="397163"/>
            <a:ext cx="8596668" cy="1320800"/>
          </a:xfrm>
        </p:spPr>
        <p:txBody>
          <a:bodyPr>
            <a:normAutofit fontScale="90000"/>
          </a:bodyPr>
          <a:lstStyle/>
          <a:p>
            <a:pPr algn="ctr"/>
            <a:r>
              <a:rPr lang="en-US" sz="3100" b="1" dirty="0" smtClean="0"/>
              <a:t/>
            </a:r>
            <a:br>
              <a:rPr lang="en-US" sz="3100" b="1" dirty="0" smtClean="0"/>
            </a:br>
            <a:r>
              <a:rPr lang="en-US" sz="3100" b="1" dirty="0" smtClean="0">
                <a:solidFill>
                  <a:srgbClr val="FF0000"/>
                </a:solidFill>
              </a:rPr>
              <a:t>NMSA INPUT </a:t>
            </a:r>
            <a:r>
              <a:rPr lang="en-US" sz="3100" b="1" dirty="0" smtClean="0">
                <a:solidFill>
                  <a:srgbClr val="FF0000"/>
                </a:solidFill>
              </a:rPr>
              <a:t>INTO </a:t>
            </a:r>
            <a:r>
              <a:rPr lang="en-US" sz="3100" b="1" dirty="0">
                <a:solidFill>
                  <a:srgbClr val="FF0000"/>
                </a:solidFill>
              </a:rPr>
              <a:t>A </a:t>
            </a:r>
            <a:r>
              <a:rPr lang="en-US" sz="3100" b="1" dirty="0">
                <a:solidFill>
                  <a:srgbClr val="FF0000"/>
                </a:solidFill>
              </a:rPr>
              <a:t>SAFER FISHING INDUSTRY</a:t>
            </a:r>
            <a:r>
              <a:rPr lang="en-US" sz="3100" b="1" dirty="0"/>
              <a:t/>
            </a:r>
            <a:br>
              <a:rPr lang="en-US" sz="3100" b="1" dirty="0"/>
            </a:br>
            <a:endParaRPr lang="en-US" sz="3100" b="1" dirty="0"/>
          </a:p>
        </p:txBody>
      </p:sp>
    </p:spTree>
    <p:extLst>
      <p:ext uri="{BB962C8B-B14F-4D97-AF65-F5344CB8AC3E}">
        <p14:creationId xmlns:p14="http://schemas.microsoft.com/office/powerpoint/2010/main" val="2417095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025"/>
            <a:ext cx="10515600" cy="5192243"/>
          </a:xfrm>
        </p:spPr>
        <p:txBody>
          <a:bodyPr>
            <a:normAutofit/>
          </a:bodyPr>
          <a:lstStyle/>
          <a:p>
            <a:pPr lvl="0"/>
            <a:endParaRPr lang="en-US" dirty="0">
              <a:latin typeface="Raleway" panose="020B0003030101060003" pitchFamily="34" charset="0"/>
            </a:endParaRPr>
          </a:p>
          <a:p>
            <a:pPr lvl="0"/>
            <a:r>
              <a:rPr lang="en-US" sz="2000" dirty="0" smtClean="0">
                <a:latin typeface="Raleway" panose="020B0003030101060003" pitchFamily="34" charset="0"/>
              </a:rPr>
              <a:t>NMSA Maritime Rescue Coordination Centre provides 24/7 support to all Fishing Vessels in distress</a:t>
            </a:r>
          </a:p>
          <a:p>
            <a:pPr marL="0" lvl="0" indent="0">
              <a:buNone/>
            </a:pPr>
            <a:endParaRPr lang="en-US" sz="2000" dirty="0" smtClean="0">
              <a:latin typeface="Raleway" panose="020B0003030101060003" pitchFamily="34" charset="0"/>
            </a:endParaRPr>
          </a:p>
          <a:p>
            <a:pPr lvl="0"/>
            <a:r>
              <a:rPr lang="en-US" sz="2000" dirty="0" smtClean="0">
                <a:latin typeface="Raleway" panose="020B0003030101060003" pitchFamily="34" charset="0"/>
              </a:rPr>
              <a:t>Search And Rescue Information Management System (SARIMS) provides safety to all fishing vessels operating in PNG waters</a:t>
            </a:r>
          </a:p>
          <a:p>
            <a:pPr marL="0" lvl="0" indent="0">
              <a:buNone/>
            </a:pPr>
            <a:endParaRPr lang="en-US" sz="2000" dirty="0" smtClean="0">
              <a:latin typeface="Raleway" panose="020B0003030101060003" pitchFamily="34" charset="0"/>
            </a:endParaRPr>
          </a:p>
          <a:p>
            <a:pPr lvl="0"/>
            <a:r>
              <a:rPr lang="en-US" sz="2000" dirty="0" smtClean="0">
                <a:latin typeface="Raleway" panose="020B0003030101060003" pitchFamily="34" charset="0"/>
              </a:rPr>
              <a:t>NMSA Navigational Safety Services department maintains over 300 Aids to Navigation in </a:t>
            </a:r>
            <a:r>
              <a:rPr lang="en-US" sz="2000" dirty="0" smtClean="0">
                <a:latin typeface="Raleway" panose="020B0003030101060003" pitchFamily="34" charset="0"/>
              </a:rPr>
              <a:t>PNG for the safety of navigation.</a:t>
            </a:r>
            <a:endParaRPr lang="en-US" sz="2000" dirty="0" smtClean="0">
              <a:latin typeface="Raleway" panose="020B0003030101060003" pitchFamily="34" charset="0"/>
            </a:endParaRPr>
          </a:p>
          <a:p>
            <a:pPr marL="0" lvl="0" indent="0">
              <a:buNone/>
            </a:pPr>
            <a:endParaRPr lang="en-US" sz="2000" dirty="0" smtClean="0">
              <a:latin typeface="Raleway" panose="020B0003030101060003" pitchFamily="34" charset="0"/>
            </a:endParaRPr>
          </a:p>
          <a:p>
            <a:pPr lvl="0"/>
            <a:r>
              <a:rPr lang="en-US" sz="2000" dirty="0" smtClean="0">
                <a:latin typeface="Raleway" panose="020B0003030101060003" pitchFamily="34" charset="0"/>
              </a:rPr>
              <a:t>Vessel Monitoring System and Coastal Monitoring Stations operated by Maritime Domain Awareness department monitors PNG waters for safety of navigation and identification of all kinds of illegal activities including illegal fishing. </a:t>
            </a:r>
            <a:endParaRPr lang="en-US" sz="2000" dirty="0">
              <a:latin typeface="Raleway" panose="020B0003030101060003" pitchFamily="34" charset="0"/>
            </a:endParaRPr>
          </a:p>
        </p:txBody>
      </p:sp>
      <p:sp>
        <p:nvSpPr>
          <p:cNvPr id="5" name="Title 1"/>
          <p:cNvSpPr>
            <a:spLocks noGrp="1"/>
          </p:cNvSpPr>
          <p:nvPr>
            <p:ph type="title"/>
          </p:nvPr>
        </p:nvSpPr>
        <p:spPr>
          <a:xfrm>
            <a:off x="917479" y="228225"/>
            <a:ext cx="8596668" cy="1320800"/>
          </a:xfrm>
        </p:spPr>
        <p:txBody>
          <a:bodyPr>
            <a:normAutofit fontScale="90000"/>
          </a:bodyPr>
          <a:lstStyle/>
          <a:p>
            <a:pPr algn="ctr"/>
            <a:r>
              <a:rPr lang="en-US" sz="3100" b="1" dirty="0" smtClean="0"/>
              <a:t/>
            </a:r>
            <a:br>
              <a:rPr lang="en-US" sz="3100" b="1" dirty="0" smtClean="0"/>
            </a:br>
            <a:r>
              <a:rPr lang="en-US" sz="3100" b="1" dirty="0" smtClean="0">
                <a:solidFill>
                  <a:srgbClr val="FF0000"/>
                </a:solidFill>
              </a:rPr>
              <a:t>NMSA INPUT </a:t>
            </a:r>
            <a:r>
              <a:rPr lang="en-US" sz="3100" b="1" dirty="0" smtClean="0">
                <a:solidFill>
                  <a:srgbClr val="FF0000"/>
                </a:solidFill>
              </a:rPr>
              <a:t>INTO </a:t>
            </a:r>
            <a:r>
              <a:rPr lang="en-US" sz="3100" b="1" dirty="0">
                <a:solidFill>
                  <a:srgbClr val="FF0000"/>
                </a:solidFill>
              </a:rPr>
              <a:t>A </a:t>
            </a:r>
            <a:r>
              <a:rPr lang="en-US" sz="3100" b="1" dirty="0">
                <a:solidFill>
                  <a:srgbClr val="FF0000"/>
                </a:solidFill>
              </a:rPr>
              <a:t>SAFER FISHING INDUSTRY</a:t>
            </a:r>
            <a:r>
              <a:rPr lang="en-US" sz="3100" b="1" dirty="0"/>
              <a:t/>
            </a:r>
            <a:br>
              <a:rPr lang="en-US" sz="3100" b="1" dirty="0"/>
            </a:br>
            <a:endParaRPr lang="en-US" sz="3100" b="1" dirty="0"/>
          </a:p>
        </p:txBody>
      </p:sp>
    </p:spTree>
    <p:extLst>
      <p:ext uri="{BB962C8B-B14F-4D97-AF65-F5344CB8AC3E}">
        <p14:creationId xmlns:p14="http://schemas.microsoft.com/office/powerpoint/2010/main" val="4144648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187" y="1554853"/>
            <a:ext cx="4834648" cy="1001950"/>
          </a:xfrm>
        </p:spPr>
        <p:txBody>
          <a:bodyPr>
            <a:normAutofit/>
          </a:bodyPr>
          <a:lstStyle/>
          <a:p>
            <a:r>
              <a:rPr lang="en-US" sz="2400" b="1" dirty="0" smtClean="0">
                <a:solidFill>
                  <a:schemeClr val="tx1"/>
                </a:solidFill>
              </a:rPr>
              <a:t>CMS - </a:t>
            </a:r>
            <a:r>
              <a:rPr lang="en-US" sz="2400" dirty="0" smtClean="0">
                <a:solidFill>
                  <a:schemeClr val="tx1"/>
                </a:solidFill>
              </a:rPr>
              <a:t>Coastal Monitoring Stations installed in </a:t>
            </a:r>
            <a:r>
              <a:rPr lang="en-US" sz="2400" dirty="0" err="1" smtClean="0">
                <a:solidFill>
                  <a:schemeClr val="tx1"/>
                </a:solidFill>
              </a:rPr>
              <a:t>Tuam</a:t>
            </a:r>
            <a:r>
              <a:rPr lang="en-US" sz="2400" dirty="0" smtClean="0">
                <a:solidFill>
                  <a:schemeClr val="tx1"/>
                </a:solidFill>
              </a:rPr>
              <a:t> and </a:t>
            </a:r>
            <a:r>
              <a:rPr lang="en-US" sz="2400" dirty="0" err="1" smtClean="0">
                <a:solidFill>
                  <a:schemeClr val="tx1"/>
                </a:solidFill>
              </a:rPr>
              <a:t>Jomard</a:t>
            </a:r>
            <a:r>
              <a:rPr lang="en-US" sz="2400" dirty="0" smtClean="0">
                <a:solidFill>
                  <a:schemeClr val="tx1"/>
                </a:solidFill>
              </a:rPr>
              <a:t> </a:t>
            </a:r>
            <a:endParaRPr lang="en-US" sz="2400" dirty="0">
              <a:solidFill>
                <a:schemeClr val="tx1"/>
              </a:solidFill>
            </a:endParaRPr>
          </a:p>
        </p:txBody>
      </p:sp>
      <p:pic>
        <p:nvPicPr>
          <p:cNvPr id="7" name="Picture 2" descr="https://pasifika.news/wp-content/uploads/2022/02/22.02.09-png.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59656" y="2900219"/>
            <a:ext cx="5988289" cy="3592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5301" y="2900219"/>
            <a:ext cx="5844026" cy="3573539"/>
          </a:xfrm>
          <a:prstGeom prst="rect">
            <a:avLst/>
          </a:prstGeom>
        </p:spPr>
      </p:pic>
      <p:sp>
        <p:nvSpPr>
          <p:cNvPr id="10" name="Title 1"/>
          <p:cNvSpPr txBox="1">
            <a:spLocks/>
          </p:cNvSpPr>
          <p:nvPr/>
        </p:nvSpPr>
        <p:spPr>
          <a:xfrm>
            <a:off x="810859" y="144979"/>
            <a:ext cx="10050293" cy="1222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          </a:t>
            </a:r>
            <a:r>
              <a:rPr lang="en-US" sz="3600" b="1" dirty="0" smtClean="0">
                <a:solidFill>
                  <a:srgbClr val="FF0000"/>
                </a:solidFill>
              </a:rPr>
              <a:t>Some of NMSA </a:t>
            </a:r>
            <a:r>
              <a:rPr lang="en-US" sz="3600" b="1" dirty="0" smtClean="0">
                <a:solidFill>
                  <a:srgbClr val="FF0000"/>
                </a:solidFill>
              </a:rPr>
              <a:t>Achievements </a:t>
            </a:r>
            <a:endParaRPr lang="en-US" sz="3600" b="1" dirty="0">
              <a:solidFill>
                <a:srgbClr val="FF0000"/>
              </a:solidFill>
            </a:endParaRPr>
          </a:p>
        </p:txBody>
      </p:sp>
      <p:sp>
        <p:nvSpPr>
          <p:cNvPr id="11" name="Title 1"/>
          <p:cNvSpPr txBox="1">
            <a:spLocks/>
          </p:cNvSpPr>
          <p:nvPr/>
        </p:nvSpPr>
        <p:spPr>
          <a:xfrm>
            <a:off x="626735" y="1630240"/>
            <a:ext cx="4721158" cy="100681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t>VMS</a:t>
            </a:r>
            <a:r>
              <a:rPr lang="en-US" sz="3800" dirty="0"/>
              <a:t> - Vessel Monitoring System from VISSIM in Norway</a:t>
            </a:r>
            <a:r>
              <a:rPr lang="en-US" sz="2400" dirty="0" smtClean="0"/>
              <a:t>.</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51880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32463"/>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03566" y="1281843"/>
            <a:ext cx="9338178" cy="2677656"/>
          </a:xfrm>
          <a:prstGeom prst="rect">
            <a:avLst/>
          </a:prstGeom>
          <a:noFill/>
        </p:spPr>
        <p:txBody>
          <a:bodyPr wrap="square">
            <a:spAutoFit/>
          </a:bodyPr>
          <a:lstStyle/>
          <a:p>
            <a:pPr algn="ctr">
              <a:defRPr/>
            </a:pPr>
            <a:endParaRPr lang="en-AU" sz="3600" b="1" dirty="0" smtClean="0">
              <a:effectLst>
                <a:outerShdw blurRad="38100" dist="38100" dir="2700000" algn="tl">
                  <a:srgbClr val="000000">
                    <a:alpha val="43137"/>
                  </a:srgbClr>
                </a:outerShdw>
              </a:effectLst>
              <a:latin typeface="Raleway" panose="020B0003030101060003" pitchFamily="34" charset="0"/>
            </a:endParaRPr>
          </a:p>
          <a:p>
            <a:pPr algn="ctr">
              <a:defRPr/>
            </a:pPr>
            <a:r>
              <a:rPr lang="en-US" sz="3600" b="1" dirty="0" smtClean="0">
                <a:effectLst>
                  <a:outerShdw blurRad="38100" dist="38100" dir="2700000" algn="tl">
                    <a:srgbClr val="000000">
                      <a:alpha val="43137"/>
                    </a:srgbClr>
                  </a:outerShdw>
                </a:effectLst>
                <a:latin typeface="Raleway" panose="020B0003030101060003" pitchFamily="34" charset="0"/>
              </a:rPr>
              <a:t>NMSA </a:t>
            </a:r>
            <a:r>
              <a:rPr lang="en-US" sz="3600" b="1" dirty="0">
                <a:effectLst>
                  <a:outerShdw blurRad="38100" dist="38100" dir="2700000" algn="tl">
                    <a:srgbClr val="000000">
                      <a:alpha val="43137"/>
                    </a:srgbClr>
                  </a:outerShdw>
                </a:effectLst>
                <a:latin typeface="Raleway" panose="020B0003030101060003" pitchFamily="34" charset="0"/>
              </a:rPr>
              <a:t>STANDARDS &amp; REQUIREMENTS FOR A SAFER FISHING </a:t>
            </a:r>
            <a:r>
              <a:rPr lang="en-US" sz="3600" b="1" dirty="0" smtClean="0">
                <a:effectLst>
                  <a:outerShdw blurRad="38100" dist="38100" dir="2700000" algn="tl">
                    <a:srgbClr val="000000">
                      <a:alpha val="43137"/>
                    </a:srgbClr>
                  </a:outerShdw>
                </a:effectLst>
                <a:latin typeface="Raleway" panose="020B0003030101060003" pitchFamily="34" charset="0"/>
              </a:rPr>
              <a:t>INDUSTRY</a:t>
            </a:r>
          </a:p>
          <a:p>
            <a:pPr algn="ctr">
              <a:defRPr/>
            </a:pPr>
            <a:endParaRPr lang="en-US" sz="3600" b="1" dirty="0" smtClean="0">
              <a:effectLst>
                <a:outerShdw blurRad="38100" dist="38100" dir="2700000" algn="tl">
                  <a:srgbClr val="000000">
                    <a:alpha val="43137"/>
                  </a:srgbClr>
                </a:outerShdw>
              </a:effectLst>
              <a:latin typeface="Raleway" panose="020B0003030101060003" pitchFamily="34" charset="0"/>
            </a:endParaRPr>
          </a:p>
          <a:p>
            <a:pPr algn="ctr">
              <a:defRPr/>
            </a:pPr>
            <a:r>
              <a:rPr lang="en-US" sz="2400" b="1" dirty="0" smtClean="0">
                <a:effectLst>
                  <a:outerShdw blurRad="38100" dist="38100" dir="2700000" algn="tl">
                    <a:srgbClr val="000000">
                      <a:alpha val="43137"/>
                    </a:srgbClr>
                  </a:outerShdw>
                </a:effectLst>
                <a:latin typeface="Raleway" panose="020B0003030101060003" pitchFamily="34" charset="0"/>
              </a:rPr>
              <a:t>National Tuna Industry Consultations 23-24 February 2022</a:t>
            </a:r>
            <a:endParaRPr lang="en-AU" sz="2400" b="1" dirty="0">
              <a:effectLst>
                <a:outerShdw blurRad="38100" dist="38100" dir="2700000" algn="tl">
                  <a:srgbClr val="000000">
                    <a:alpha val="43137"/>
                  </a:srgbClr>
                </a:outerShdw>
              </a:effectLst>
              <a:latin typeface="Raleway" panose="020B0003030101060003" pitchFamily="34" charset="0"/>
            </a:endParaRPr>
          </a:p>
        </p:txBody>
      </p:sp>
      <p:sp>
        <p:nvSpPr>
          <p:cNvPr id="3078" name="TextBox 1"/>
          <p:cNvSpPr txBox="1">
            <a:spLocks noChangeArrowheads="1"/>
          </p:cNvSpPr>
          <p:nvPr/>
        </p:nvSpPr>
        <p:spPr bwMode="auto">
          <a:xfrm>
            <a:off x="2203450" y="6046789"/>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a:solidFill>
                  <a:schemeClr val="bg1"/>
                </a:solidFill>
                <a:latin typeface="Lucida Handwriting" panose="03010101010101010101" pitchFamily="66" charset="0"/>
              </a:rPr>
              <a:t>Promoting Safety First At Sea</a:t>
            </a:r>
          </a:p>
        </p:txBody>
      </p:sp>
      <p:sp>
        <p:nvSpPr>
          <p:cNvPr id="3080"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Tree>
    <p:extLst>
      <p:ext uri="{BB962C8B-B14F-4D97-AF65-F5344CB8AC3E}">
        <p14:creationId xmlns:p14="http://schemas.microsoft.com/office/powerpoint/2010/main" val="57686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444" y="75681"/>
            <a:ext cx="4398523" cy="1313234"/>
          </a:xfrm>
        </p:spPr>
        <p:txBody>
          <a:bodyPr>
            <a:normAutofit fontScale="90000"/>
          </a:bodyPr>
          <a:lstStyle/>
          <a:p>
            <a:r>
              <a:rPr lang="en-US" sz="2400" b="1" dirty="0" smtClean="0">
                <a:solidFill>
                  <a:schemeClr val="tx1"/>
                </a:solidFill>
              </a:rPr>
              <a:t>SARIMS</a:t>
            </a:r>
            <a:r>
              <a:rPr lang="en-US" sz="2400" dirty="0" smtClean="0">
                <a:solidFill>
                  <a:schemeClr val="tx1"/>
                </a:solidFill>
              </a:rPr>
              <a:t> (Search &amp; Rescue Information Management System) from Critical Software in Portugal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b="1" dirty="0" smtClean="0">
                <a:solidFill>
                  <a:schemeClr val="tx1"/>
                </a:solidFill>
              </a:rPr>
              <a:t>New type of dinghy </a:t>
            </a:r>
            <a:r>
              <a:rPr lang="en-US" sz="2400" dirty="0" smtClean="0">
                <a:solidFill>
                  <a:schemeClr val="tx1"/>
                </a:solidFill>
              </a:rPr>
              <a:t>with added buoyancy to prevent sinking. </a:t>
            </a:r>
            <a:br>
              <a:rPr lang="en-US" sz="2400" dirty="0" smtClean="0">
                <a:solidFill>
                  <a:schemeClr val="tx1"/>
                </a:solidFill>
              </a:rPr>
            </a:br>
            <a:r>
              <a:rPr lang="en-US" sz="2400" dirty="0" smtClean="0"/>
              <a:t>        </a:t>
            </a:r>
            <a:br>
              <a:rPr lang="en-US" sz="2400" dirty="0" smtClean="0"/>
            </a:br>
            <a:r>
              <a:rPr lang="en-US" sz="2400" b="1" dirty="0" smtClean="0">
                <a:solidFill>
                  <a:schemeClr val="tx1"/>
                </a:solidFill>
              </a:rPr>
              <a:t>Life Cell - </a:t>
            </a:r>
            <a:r>
              <a:rPr lang="en-US" sz="2400" dirty="0" smtClean="0">
                <a:solidFill>
                  <a:schemeClr val="tx1"/>
                </a:solidFill>
              </a:rPr>
              <a:t>life saving devices sponsored by TSSP</a:t>
            </a:r>
            <a:br>
              <a:rPr lang="en-US" sz="2400" dirty="0" smtClean="0">
                <a:solidFill>
                  <a:schemeClr val="tx1"/>
                </a:solidFill>
              </a:rPr>
            </a:br>
            <a:endParaRPr lang="en-US" sz="2400" dirty="0">
              <a:solidFill>
                <a:schemeClr val="tx1"/>
              </a:solidFill>
            </a:endParaRPr>
          </a:p>
        </p:txBody>
      </p:sp>
      <p:pic>
        <p:nvPicPr>
          <p:cNvPr id="4" name="Content Placeholder 3" descr="C:\Users\p.bell\Documents\RESCUE\Swamp test.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204" y="3881336"/>
            <a:ext cx="5021033" cy="2976664"/>
          </a:xfrm>
          <a:prstGeom prst="rect">
            <a:avLst/>
          </a:prstGeom>
          <a:noFill/>
          <a:ln>
            <a:noFill/>
          </a:ln>
        </p:spPr>
      </p:pic>
      <p:pic>
        <p:nvPicPr>
          <p:cNvPr id="9" name="Picture 8"/>
          <p:cNvPicPr/>
          <p:nvPr/>
        </p:nvPicPr>
        <p:blipFill>
          <a:blip r:embed="rId3"/>
          <a:stretch>
            <a:fillRect/>
          </a:stretch>
        </p:blipFill>
        <p:spPr>
          <a:xfrm>
            <a:off x="6594764" y="3764516"/>
            <a:ext cx="5430982" cy="3210303"/>
          </a:xfrm>
          <a:prstGeom prst="rect">
            <a:avLst/>
          </a:prstGeom>
        </p:spPr>
      </p:pic>
      <p:pic>
        <p:nvPicPr>
          <p:cNvPr id="12" name="Picture 11"/>
          <p:cNvPicPr>
            <a:picLocks noChangeAspect="1"/>
          </p:cNvPicPr>
          <p:nvPr/>
        </p:nvPicPr>
        <p:blipFill>
          <a:blip r:embed="rId4"/>
          <a:stretch>
            <a:fillRect/>
          </a:stretch>
        </p:blipFill>
        <p:spPr>
          <a:xfrm>
            <a:off x="971203" y="75681"/>
            <a:ext cx="5623561" cy="3651823"/>
          </a:xfrm>
          <a:prstGeom prst="rect">
            <a:avLst/>
          </a:prstGeom>
        </p:spPr>
      </p:pic>
    </p:spTree>
    <p:extLst>
      <p:ext uri="{BB962C8B-B14F-4D97-AF65-F5344CB8AC3E}">
        <p14:creationId xmlns:p14="http://schemas.microsoft.com/office/powerpoint/2010/main" val="328155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712" y="365125"/>
            <a:ext cx="4914088" cy="2329437"/>
          </a:xfrm>
        </p:spPr>
        <p:txBody>
          <a:bodyPr>
            <a:normAutofit fontScale="90000"/>
          </a:bodyPr>
          <a:lstStyle/>
          <a:p>
            <a:r>
              <a:rPr lang="en-US" sz="2400" b="1" dirty="0" smtClean="0">
                <a:solidFill>
                  <a:schemeClr val="tx1"/>
                </a:solidFill>
              </a:rPr>
              <a:t>Oil Spill Response Equipment </a:t>
            </a:r>
            <a:r>
              <a:rPr lang="en-US" sz="2400" dirty="0" smtClean="0">
                <a:solidFill>
                  <a:schemeClr val="tx1"/>
                </a:solidFill>
              </a:rPr>
              <a:t>from </a:t>
            </a:r>
            <a:r>
              <a:rPr lang="en-US" sz="2400" dirty="0" err="1" smtClean="0">
                <a:solidFill>
                  <a:schemeClr val="tx1"/>
                </a:solidFill>
              </a:rPr>
              <a:t>Lamor</a:t>
            </a:r>
            <a:r>
              <a:rPr lang="en-US" sz="2400" dirty="0" smtClean="0">
                <a:solidFill>
                  <a:schemeClr val="tx1"/>
                </a:solidFill>
              </a:rPr>
              <a:t> in Finland</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b="1" dirty="0" smtClean="0">
                <a:solidFill>
                  <a:schemeClr val="tx1"/>
                </a:solidFill>
              </a:rPr>
              <a:t>Search and Rescue Vessels </a:t>
            </a:r>
            <a:r>
              <a:rPr lang="en-US" sz="2400" dirty="0" smtClean="0">
                <a:solidFill>
                  <a:schemeClr val="tx1"/>
                </a:solidFill>
              </a:rPr>
              <a:t>(2 already in operation, another 5 including 3 x 20m sponsored by Japan expected within the next 2 years)</a:t>
            </a:r>
            <a:br>
              <a:rPr lang="en-US" sz="2400" dirty="0" smtClean="0">
                <a:solidFill>
                  <a:schemeClr val="tx1"/>
                </a:solidFill>
              </a:rPr>
            </a:br>
            <a:endParaRPr lang="en-US" sz="2400" dirty="0">
              <a:solidFill>
                <a:schemeClr val="tx1"/>
              </a:solidFill>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349" y="3877681"/>
            <a:ext cx="5683621" cy="28702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49" y="558730"/>
            <a:ext cx="5683621" cy="31108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5995" y="2852613"/>
            <a:ext cx="5872114" cy="3895274"/>
          </a:xfrm>
          <a:prstGeom prst="rect">
            <a:avLst/>
          </a:prstGeom>
        </p:spPr>
      </p:pic>
    </p:spTree>
    <p:extLst>
      <p:ext uri="{BB962C8B-B14F-4D97-AF65-F5344CB8AC3E}">
        <p14:creationId xmlns:p14="http://schemas.microsoft.com/office/powerpoint/2010/main" val="975308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F19A1C3E-94AB-49D1-A977-D56FE6914BB5}"/>
              </a:ext>
            </a:extLst>
          </p:cNvPr>
          <p:cNvSpPr txBox="1">
            <a:spLocks/>
          </p:cNvSpPr>
          <p:nvPr/>
        </p:nvSpPr>
        <p:spPr>
          <a:xfrm>
            <a:off x="0" y="0"/>
            <a:ext cx="12192000" cy="6857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US" sz="2500" dirty="0">
              <a:solidFill>
                <a:schemeClr val="accent4">
                  <a:lumMod val="20000"/>
                  <a:lumOff val="80000"/>
                </a:schemeClr>
              </a:solidFill>
              <a:effectLst>
                <a:outerShdw blurRad="38100" dist="38100" dir="2700000" algn="tl">
                  <a:srgbClr val="000000">
                    <a:alpha val="43137"/>
                  </a:srgbClr>
                </a:outerShdw>
              </a:effectLst>
              <a:latin typeface="Helvetica" pitchFamily="34" charset="0"/>
              <a:cs typeface="Arial" panose="020B0604020202020204" pitchFamily="34" charset="0"/>
            </a:endParaRPr>
          </a:p>
          <a:p>
            <a:pPr marL="342900" indent="-342900">
              <a:buFont typeface="Arial" panose="020B0604020202020204" pitchFamily="34" charset="0"/>
              <a:buChar char="•"/>
            </a:pPr>
            <a:endParaRPr lang="en-US" sz="2500" dirty="0">
              <a:solidFill>
                <a:schemeClr val="accent4">
                  <a:lumMod val="20000"/>
                  <a:lumOff val="80000"/>
                </a:schemeClr>
              </a:solidFill>
              <a:effectLst>
                <a:outerShdw blurRad="38100" dist="38100" dir="2700000" algn="tl">
                  <a:srgbClr val="000000">
                    <a:alpha val="43137"/>
                  </a:srgbClr>
                </a:outerShdw>
              </a:effectLst>
              <a:latin typeface="Helvetica" pitchFamily="34" charset="0"/>
              <a:cs typeface="Arial" panose="020B0604020202020204" pitchFamily="34" charset="0"/>
            </a:endParaRPr>
          </a:p>
          <a:p>
            <a:endParaRPr lang="en-US" sz="3000" dirty="0">
              <a:solidFill>
                <a:schemeClr val="accent4">
                  <a:lumMod val="20000"/>
                  <a:lumOff val="80000"/>
                </a:schemeClr>
              </a:solidFill>
              <a:effectLst>
                <a:outerShdw blurRad="38100" dist="38100" dir="2700000" algn="tl">
                  <a:srgbClr val="000000">
                    <a:alpha val="43137"/>
                  </a:srgbClr>
                </a:outerShdw>
              </a:effectLst>
              <a:latin typeface="Helvetica" pitchFamily="34" charset="0"/>
              <a:cs typeface="Arial" panose="020B0604020202020204" pitchFamily="34" charset="0"/>
            </a:endParaRPr>
          </a:p>
        </p:txBody>
      </p:sp>
      <p:sp>
        <p:nvSpPr>
          <p:cNvPr id="12" name="Title 12">
            <a:extLst>
              <a:ext uri="{FF2B5EF4-FFF2-40B4-BE49-F238E27FC236}">
                <a16:creationId xmlns:a16="http://schemas.microsoft.com/office/drawing/2014/main" id="{F19A1C3E-94AB-49D1-A977-D56FE6914BB5}"/>
              </a:ext>
            </a:extLst>
          </p:cNvPr>
          <p:cNvSpPr txBox="1">
            <a:spLocks/>
          </p:cNvSpPr>
          <p:nvPr/>
        </p:nvSpPr>
        <p:spPr>
          <a:xfrm>
            <a:off x="645886" y="2700617"/>
            <a:ext cx="11321935" cy="3048430"/>
          </a:xfrm>
          <a:prstGeom prst="rect">
            <a:avLst/>
          </a:prstGeom>
          <a:solidFill>
            <a:schemeClr val="accent3">
              <a:alpha val="0"/>
            </a:schemeClr>
          </a:solidFill>
          <a:ln>
            <a:noFill/>
          </a:ln>
        </p:spPr>
        <p:style>
          <a:lnRef idx="0">
            <a:scrgbClr r="0" g="0" b="0"/>
          </a:lnRef>
          <a:fillRef idx="0">
            <a:scrgbClr r="0" g="0" b="0"/>
          </a:fillRef>
          <a:effectRef idx="0">
            <a:scrgbClr r="0" g="0" b="0"/>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smtClean="0">
                <a:effectLst>
                  <a:outerShdw blurRad="38100" dist="38100" dir="2700000" algn="tl">
                    <a:srgbClr val="000000">
                      <a:alpha val="43137"/>
                    </a:srgbClr>
                  </a:outerShdw>
                </a:effectLst>
                <a:latin typeface="Helvetica" pitchFamily="34" charset="0"/>
                <a:cs typeface="Arial" panose="020B0604020202020204" pitchFamily="34" charset="0"/>
              </a:rPr>
              <a:t>The Papua New Guinea National Maritime Safety Authority, as the Maritime Regulator is continuously evolving and innovating to keep relevant services, policies and practices updated and in par with acceptable World Standards.</a:t>
            </a:r>
          </a:p>
          <a:p>
            <a:endParaRPr lang="en-US" sz="2500" dirty="0">
              <a:effectLst>
                <a:outerShdw blurRad="38100" dist="38100" dir="2700000" algn="tl">
                  <a:srgbClr val="000000">
                    <a:alpha val="43137"/>
                  </a:srgbClr>
                </a:outerShdw>
              </a:effectLst>
              <a:latin typeface="Helvetica" pitchFamily="34" charset="0"/>
              <a:cs typeface="Arial" panose="020B0604020202020204" pitchFamily="34" charset="0"/>
            </a:endParaRPr>
          </a:p>
          <a:p>
            <a:r>
              <a:rPr lang="en-US" sz="2500" dirty="0" smtClean="0">
                <a:effectLst>
                  <a:outerShdw blurRad="38100" dist="38100" dir="2700000" algn="tl">
                    <a:srgbClr val="000000">
                      <a:alpha val="43137"/>
                    </a:srgbClr>
                  </a:outerShdw>
                </a:effectLst>
                <a:latin typeface="Helvetica" pitchFamily="34" charset="0"/>
                <a:cs typeface="Arial" panose="020B0604020202020204" pitchFamily="34" charset="0"/>
              </a:rPr>
              <a:t>MOU between NMSA and National Fisheries Authority will straighten capabilities of both agencies for a safer fishing industry.</a:t>
            </a:r>
          </a:p>
          <a:p>
            <a:pPr marL="342900" indent="-342900">
              <a:buFont typeface="Arial" panose="020B0604020202020204" pitchFamily="34" charset="0"/>
              <a:buChar char="•"/>
            </a:pPr>
            <a:endParaRPr lang="en-US" sz="2500" b="1" dirty="0">
              <a:solidFill>
                <a:schemeClr val="bg1"/>
              </a:solidFill>
              <a:effectLst>
                <a:outerShdw blurRad="38100" dist="38100" dir="2700000" algn="tl">
                  <a:srgbClr val="000000">
                    <a:alpha val="43137"/>
                  </a:srgbClr>
                </a:outerShdw>
              </a:effectLst>
              <a:latin typeface="Helvetica" pitchFamily="34" charset="0"/>
              <a:cs typeface="Arial" panose="020B0604020202020204" pitchFamily="34" charset="0"/>
            </a:endParaRPr>
          </a:p>
          <a:p>
            <a:pPr marL="342900" indent="-342900">
              <a:buFont typeface="Arial" panose="020B0604020202020204" pitchFamily="34" charset="0"/>
              <a:buChar char="•"/>
            </a:pPr>
            <a:endParaRPr lang="en-US" sz="2500" b="1" dirty="0">
              <a:solidFill>
                <a:schemeClr val="bg1"/>
              </a:solidFill>
              <a:effectLst>
                <a:outerShdw blurRad="38100" dist="38100" dir="2700000" algn="tl">
                  <a:srgbClr val="000000">
                    <a:alpha val="43137"/>
                  </a:srgbClr>
                </a:outerShdw>
              </a:effectLst>
              <a:latin typeface="Helvetica" pitchFamily="34" charset="0"/>
              <a:cs typeface="Arial" panose="020B0604020202020204" pitchFamily="34" charset="0"/>
            </a:endParaRPr>
          </a:p>
          <a:p>
            <a:endParaRPr lang="en-US" sz="3000" b="1" dirty="0">
              <a:solidFill>
                <a:schemeClr val="bg1"/>
              </a:solidFill>
              <a:effectLst>
                <a:outerShdw blurRad="38100" dist="38100" dir="2700000" algn="tl">
                  <a:srgbClr val="000000">
                    <a:alpha val="43137"/>
                  </a:srgbClr>
                </a:outerShdw>
              </a:effectLst>
              <a:latin typeface="Helvetica" pitchFamily="34" charset="0"/>
              <a:cs typeface="Arial" panose="020B0604020202020204" pitchFamily="34" charset="0"/>
            </a:endParaRPr>
          </a:p>
        </p:txBody>
      </p:sp>
      <p:sp>
        <p:nvSpPr>
          <p:cNvPr id="13" name="Title 12">
            <a:extLst>
              <a:ext uri="{FF2B5EF4-FFF2-40B4-BE49-F238E27FC236}">
                <a16:creationId xmlns:a16="http://schemas.microsoft.com/office/drawing/2014/main" id="{F19A1C3E-94AB-49D1-A977-D56FE6914BB5}"/>
              </a:ext>
            </a:extLst>
          </p:cNvPr>
          <p:cNvSpPr txBox="1">
            <a:spLocks/>
          </p:cNvSpPr>
          <p:nvPr/>
        </p:nvSpPr>
        <p:spPr>
          <a:xfrm>
            <a:off x="1228724" y="581976"/>
            <a:ext cx="7248701" cy="1142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smtClean="0">
                <a:latin typeface="Bernard MT Condensed" panose="02050806060905020404" pitchFamily="18" charset="0"/>
                <a:cs typeface="Arial" panose="020B0604020202020204" pitchFamily="34" charset="0"/>
              </a:rPr>
              <a:t>                      Summary</a:t>
            </a:r>
            <a:endParaRPr lang="en-US" sz="5000" dirty="0">
              <a:latin typeface="Bernard MT Condensed" panose="020508060609050204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20B95E81-0519-4704-B50F-BCC2031787D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86591" y="458541"/>
            <a:ext cx="1972751" cy="2087669"/>
          </a:xfrm>
          <a:prstGeom prst="rect">
            <a:avLst/>
          </a:prstGeom>
        </p:spPr>
      </p:pic>
      <p:sp>
        <p:nvSpPr>
          <p:cNvPr id="15" name="TextBox 14">
            <a:extLst>
              <a:ext uri="{FF2B5EF4-FFF2-40B4-BE49-F238E27FC236}">
                <a16:creationId xmlns:a16="http://schemas.microsoft.com/office/drawing/2014/main" id="{BA0D45B2-4507-4752-AB5E-2B315264D275}"/>
              </a:ext>
            </a:extLst>
          </p:cNvPr>
          <p:cNvSpPr txBox="1"/>
          <p:nvPr/>
        </p:nvSpPr>
        <p:spPr>
          <a:xfrm>
            <a:off x="5326743" y="6386285"/>
            <a:ext cx="2039917"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www.nmsa.gov.pg</a:t>
            </a:r>
            <a:endParaRPr lang="x-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5732463"/>
            <a:ext cx="1222894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32463"/>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62871" y="1254146"/>
            <a:ext cx="8220075" cy="2308324"/>
          </a:xfrm>
          <a:prstGeom prst="rect">
            <a:avLst/>
          </a:prstGeom>
          <a:noFill/>
        </p:spPr>
        <p:txBody>
          <a:bodyPr>
            <a:spAutoFit/>
          </a:bodyPr>
          <a:lstStyle/>
          <a:p>
            <a:pPr algn="ctr">
              <a:defRPr/>
            </a:pPr>
            <a:endParaRPr lang="en-AU" sz="3600" b="1" dirty="0" smtClean="0">
              <a:effectLst>
                <a:outerShdw blurRad="38100" dist="38100" dir="2700000" algn="tl">
                  <a:srgbClr val="000000">
                    <a:alpha val="43137"/>
                  </a:srgbClr>
                </a:outerShdw>
              </a:effectLst>
              <a:latin typeface="Raleway" panose="020B0003030101060003" pitchFamily="34" charset="0"/>
            </a:endParaRPr>
          </a:p>
          <a:p>
            <a:pPr algn="ctr">
              <a:defRPr/>
            </a:pPr>
            <a:endParaRPr lang="en-AU" sz="3600" b="1" dirty="0" smtClean="0">
              <a:effectLst>
                <a:outerShdw blurRad="38100" dist="38100" dir="2700000" algn="tl">
                  <a:srgbClr val="000000">
                    <a:alpha val="43137"/>
                  </a:srgbClr>
                </a:outerShdw>
              </a:effectLst>
              <a:latin typeface="Raleway" panose="020B0003030101060003" pitchFamily="34" charset="0"/>
            </a:endParaRPr>
          </a:p>
          <a:p>
            <a:pPr algn="ctr">
              <a:defRPr/>
            </a:pPr>
            <a:endParaRPr lang="en-AU" sz="3600" b="1" dirty="0">
              <a:effectLst>
                <a:outerShdw blurRad="38100" dist="38100" dir="2700000" algn="tl">
                  <a:srgbClr val="000000">
                    <a:alpha val="43137"/>
                  </a:srgbClr>
                </a:outerShdw>
              </a:effectLst>
              <a:latin typeface="Raleway" panose="020B0003030101060003" pitchFamily="34" charset="0"/>
            </a:endParaRPr>
          </a:p>
          <a:p>
            <a:pPr algn="ctr">
              <a:defRPr/>
            </a:pPr>
            <a:r>
              <a:rPr lang="en-AU" sz="3600" b="1" dirty="0" smtClean="0">
                <a:effectLst>
                  <a:outerShdw blurRad="38100" dist="38100" dir="2700000" algn="tl">
                    <a:srgbClr val="000000">
                      <a:alpha val="43137"/>
                    </a:srgbClr>
                  </a:outerShdw>
                </a:effectLst>
                <a:latin typeface="Raleway" panose="020B0003030101060003" pitchFamily="34" charset="0"/>
              </a:rPr>
              <a:t>THANK YOU!</a:t>
            </a:r>
            <a:endParaRPr lang="en-AU" sz="3600" b="1" dirty="0">
              <a:effectLst>
                <a:outerShdw blurRad="38100" dist="38100" dir="2700000" algn="tl">
                  <a:srgbClr val="000000">
                    <a:alpha val="43137"/>
                  </a:srgbClr>
                </a:outerShdw>
              </a:effectLst>
              <a:latin typeface="Raleway" panose="020B0003030101060003" pitchFamily="34" charset="0"/>
            </a:endParaRPr>
          </a:p>
        </p:txBody>
      </p:sp>
      <p:sp>
        <p:nvSpPr>
          <p:cNvPr id="3078" name="TextBox 1"/>
          <p:cNvSpPr txBox="1">
            <a:spLocks noChangeArrowheads="1"/>
          </p:cNvSpPr>
          <p:nvPr/>
        </p:nvSpPr>
        <p:spPr bwMode="auto">
          <a:xfrm>
            <a:off x="2203450" y="6046789"/>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dirty="0">
                <a:solidFill>
                  <a:schemeClr val="bg1"/>
                </a:solidFill>
                <a:latin typeface="Lucida Handwriting" panose="03010101010101010101" pitchFamily="66" charset="0"/>
              </a:rPr>
              <a:t>Promoting Safety First At Sea</a:t>
            </a:r>
          </a:p>
        </p:txBody>
      </p:sp>
      <p:sp>
        <p:nvSpPr>
          <p:cNvPr id="3080"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Tree>
    <p:extLst>
      <p:ext uri="{BB962C8B-B14F-4D97-AF65-F5344CB8AC3E}">
        <p14:creationId xmlns:p14="http://schemas.microsoft.com/office/powerpoint/2010/main" val="394066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Topics of the Presentation</a:t>
            </a:r>
            <a:endParaRPr lang="en-US" dirty="0">
              <a:solidFill>
                <a:srgbClr val="FF0000"/>
              </a:solidFill>
            </a:endParaRPr>
          </a:p>
        </p:txBody>
      </p:sp>
      <p:sp>
        <p:nvSpPr>
          <p:cNvPr id="3" name="Content Placeholder 2"/>
          <p:cNvSpPr>
            <a:spLocks noGrp="1"/>
          </p:cNvSpPr>
          <p:nvPr>
            <p:ph idx="1"/>
          </p:nvPr>
        </p:nvSpPr>
        <p:spPr>
          <a:xfrm>
            <a:off x="677334" y="1616365"/>
            <a:ext cx="8596668" cy="4424998"/>
          </a:xfrm>
        </p:spPr>
        <p:txBody>
          <a:bodyPr>
            <a:normAutofit lnSpcReduction="10000"/>
          </a:bodyPr>
          <a:lstStyle/>
          <a:p>
            <a:endParaRPr lang="en-US" dirty="0" smtClean="0"/>
          </a:p>
          <a:p>
            <a:r>
              <a:rPr lang="en-US" sz="2400" dirty="0" smtClean="0"/>
              <a:t>What is NMSA</a:t>
            </a:r>
          </a:p>
          <a:p>
            <a:r>
              <a:rPr lang="en-US" sz="2400" dirty="0" smtClean="0"/>
              <a:t>NMSA Structure</a:t>
            </a:r>
          </a:p>
          <a:p>
            <a:r>
              <a:rPr lang="en-US" sz="2400" dirty="0" smtClean="0"/>
              <a:t>NMSA Core Functions</a:t>
            </a:r>
          </a:p>
          <a:p>
            <a:r>
              <a:rPr lang="en-US" sz="2400" dirty="0" smtClean="0"/>
              <a:t>Ship Registry – Vessels Statistic</a:t>
            </a:r>
          </a:p>
          <a:p>
            <a:r>
              <a:rPr lang="en-US" sz="2400" dirty="0" smtClean="0"/>
              <a:t>NMSA Standards &amp; Requirements for a Safer Fishing Industry</a:t>
            </a:r>
          </a:p>
          <a:p>
            <a:r>
              <a:rPr lang="en-US" sz="2400" dirty="0" smtClean="0"/>
              <a:t>NMSA input into a Safer Fishing Industry</a:t>
            </a:r>
          </a:p>
          <a:p>
            <a:r>
              <a:rPr lang="en-US" sz="2400" dirty="0" smtClean="0"/>
              <a:t>Some of NMSA latest Achievements</a:t>
            </a:r>
          </a:p>
          <a:p>
            <a:r>
              <a:rPr lang="en-US" sz="2400" dirty="0" smtClean="0"/>
              <a:t>Summary</a:t>
            </a:r>
          </a:p>
          <a:p>
            <a:endParaRPr lang="en-US" dirty="0"/>
          </a:p>
        </p:txBody>
      </p:sp>
    </p:spTree>
    <p:extLst>
      <p:ext uri="{BB962C8B-B14F-4D97-AF65-F5344CB8AC3E}">
        <p14:creationId xmlns:p14="http://schemas.microsoft.com/office/powerpoint/2010/main" val="387779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a:spLocks noChangeArrowheads="1"/>
          </p:cNvSpPr>
          <p:nvPr/>
        </p:nvSpPr>
        <p:spPr bwMode="auto">
          <a:xfrm>
            <a:off x="1804616" y="6226175"/>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a:solidFill>
                  <a:schemeClr val="bg1"/>
                </a:solidFill>
                <a:latin typeface="Lucida Handwriting" panose="03010101010101010101" pitchFamily="66" charset="0"/>
              </a:rPr>
              <a:t>Promoting Safety First At Sea</a:t>
            </a:r>
          </a:p>
        </p:txBody>
      </p:sp>
      <p:sp>
        <p:nvSpPr>
          <p:cNvPr id="5127"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
        <p:nvSpPr>
          <p:cNvPr id="12" name="Content Placeholder 2"/>
          <p:cNvSpPr txBox="1">
            <a:spLocks/>
          </p:cNvSpPr>
          <p:nvPr/>
        </p:nvSpPr>
        <p:spPr>
          <a:xfrm>
            <a:off x="1052945" y="378258"/>
            <a:ext cx="9882910" cy="4997451"/>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AU" sz="2700" b="1" dirty="0" smtClean="0">
                <a:solidFill>
                  <a:schemeClr val="tx1"/>
                </a:solidFill>
                <a:latin typeface="Raleway" panose="020B0003030101060003" pitchFamily="34" charset="0"/>
              </a:rPr>
              <a:t>     WHAT </a:t>
            </a:r>
            <a:r>
              <a:rPr lang="en-AU" sz="2700" b="1" dirty="0">
                <a:solidFill>
                  <a:schemeClr val="tx1"/>
                </a:solidFill>
                <a:latin typeface="Raleway" panose="020B0003030101060003" pitchFamily="34" charset="0"/>
              </a:rPr>
              <a:t>is NMSA?</a:t>
            </a:r>
          </a:p>
          <a:p>
            <a:pPr algn="l">
              <a:defRPr/>
            </a:pPr>
            <a:endParaRPr lang="en-US" sz="1800" dirty="0" smtClean="0">
              <a:solidFill>
                <a:schemeClr val="tx1"/>
              </a:solidFill>
              <a:latin typeface="Raleway" panose="020B0003030101060003" pitchFamily="34" charset="0"/>
            </a:endParaRPr>
          </a:p>
          <a:p>
            <a:pPr algn="l">
              <a:defRPr/>
            </a:pPr>
            <a:r>
              <a:rPr lang="en-US" sz="2400" dirty="0" smtClean="0">
                <a:solidFill>
                  <a:schemeClr val="tx1"/>
                </a:solidFill>
                <a:latin typeface="Raleway" panose="020B0003030101060003" pitchFamily="34" charset="0"/>
              </a:rPr>
              <a:t>The </a:t>
            </a:r>
            <a:r>
              <a:rPr lang="en-US" sz="2400" dirty="0">
                <a:solidFill>
                  <a:schemeClr val="tx1"/>
                </a:solidFill>
                <a:latin typeface="Raleway" panose="020B0003030101060003" pitchFamily="34" charset="0"/>
              </a:rPr>
              <a:t>National Maritime Safety Authority, </a:t>
            </a:r>
            <a:r>
              <a:rPr lang="en-US" sz="2400" dirty="0" smtClean="0">
                <a:solidFill>
                  <a:schemeClr val="tx1"/>
                </a:solidFill>
                <a:latin typeface="Raleway" panose="020B0003030101060003" pitchFamily="34" charset="0"/>
              </a:rPr>
              <a:t>was </a:t>
            </a:r>
            <a:r>
              <a:rPr lang="en-US" sz="2400" dirty="0">
                <a:solidFill>
                  <a:schemeClr val="tx1"/>
                </a:solidFill>
                <a:latin typeface="Raleway" panose="020B0003030101060003" pitchFamily="34" charset="0"/>
              </a:rPr>
              <a:t>established by an Act of the Parliament in 2003, as a N</a:t>
            </a:r>
            <a:r>
              <a:rPr lang="en-AU" sz="2400" dirty="0">
                <a:solidFill>
                  <a:schemeClr val="tx1"/>
                </a:solidFill>
                <a:latin typeface="Raleway" panose="020B0003030101060003" pitchFamily="34" charset="0"/>
              </a:rPr>
              <a:t>ot- For- Profit Public Body on a self sustaining basis and reporting to the Board and the </a:t>
            </a:r>
            <a:r>
              <a:rPr lang="en-US" sz="2400" dirty="0">
                <a:solidFill>
                  <a:schemeClr val="tx1"/>
                </a:solidFill>
                <a:latin typeface="Raleway" panose="020B0003030101060003" pitchFamily="34" charset="0"/>
              </a:rPr>
              <a:t>Minister for Transport. It actually commenced its operation on 01 January 2006. </a:t>
            </a:r>
            <a:endParaRPr lang="en-AU" sz="2400" dirty="0">
              <a:solidFill>
                <a:schemeClr val="tx1"/>
              </a:solidFill>
              <a:latin typeface="Raleway" panose="020B0003030101060003" pitchFamily="34" charset="0"/>
            </a:endParaRPr>
          </a:p>
          <a:p>
            <a:pPr algn="l">
              <a:defRPr/>
            </a:pPr>
            <a:r>
              <a:rPr lang="en-AU" sz="2400" dirty="0" smtClean="0">
                <a:solidFill>
                  <a:schemeClr val="tx1"/>
                </a:solidFill>
                <a:latin typeface="Raleway" panose="020B0003030101060003" pitchFamily="34" charset="0"/>
              </a:rPr>
              <a:t>The </a:t>
            </a:r>
            <a:r>
              <a:rPr lang="en-AU" sz="2400" dirty="0">
                <a:solidFill>
                  <a:schemeClr val="tx1"/>
                </a:solidFill>
                <a:latin typeface="Raleway" panose="020B0003030101060003" pitchFamily="34" charset="0"/>
              </a:rPr>
              <a:t>Authority’s mandate includes the NMSA Act, the Merchant Shipping Act, </a:t>
            </a:r>
            <a:r>
              <a:rPr lang="en-AU" sz="2400" dirty="0" smtClean="0">
                <a:solidFill>
                  <a:schemeClr val="tx1"/>
                </a:solidFill>
                <a:latin typeface="Raleway" panose="020B0003030101060003" pitchFamily="34" charset="0"/>
              </a:rPr>
              <a:t>Oil Pollution </a:t>
            </a:r>
            <a:r>
              <a:rPr lang="en-AU" sz="2400" dirty="0">
                <a:solidFill>
                  <a:schemeClr val="tx1"/>
                </a:solidFill>
                <a:latin typeface="Raleway" panose="020B0003030101060003" pitchFamily="34" charset="0"/>
              </a:rPr>
              <a:t>Levy Act and the Maritime International Conventions that the Independent State of PNG is a party to. </a:t>
            </a:r>
            <a:r>
              <a:rPr lang="en-AU" sz="2400" dirty="0" smtClean="0">
                <a:solidFill>
                  <a:schemeClr val="tx1"/>
                </a:solidFill>
                <a:latin typeface="Raleway" panose="020B0003030101060003" pitchFamily="34" charset="0"/>
              </a:rPr>
              <a:t>Thus the </a:t>
            </a:r>
            <a:r>
              <a:rPr lang="en-AU" sz="2400" dirty="0">
                <a:solidFill>
                  <a:schemeClr val="tx1"/>
                </a:solidFill>
                <a:latin typeface="Raleway" panose="020B0003030101060003" pitchFamily="34" charset="0"/>
              </a:rPr>
              <a:t>Authority’s mandate is:</a:t>
            </a:r>
          </a:p>
          <a:p>
            <a:pPr algn="l">
              <a:defRPr/>
            </a:pPr>
            <a:r>
              <a:rPr lang="en-AU" sz="2400" dirty="0">
                <a:solidFill>
                  <a:schemeClr val="tx1"/>
                </a:solidFill>
                <a:latin typeface="Raleway" panose="020B0003030101060003" pitchFamily="34" charset="0"/>
              </a:rPr>
              <a:t> 	1. Maritime Safety Standards; </a:t>
            </a:r>
          </a:p>
          <a:p>
            <a:pPr algn="l">
              <a:defRPr/>
            </a:pPr>
            <a:r>
              <a:rPr lang="en-AU" sz="2400" dirty="0">
                <a:solidFill>
                  <a:schemeClr val="tx1"/>
                </a:solidFill>
                <a:latin typeface="Raleway" panose="020B0003030101060003" pitchFamily="34" charset="0"/>
              </a:rPr>
              <a:t>	2. Marine Pollution Prevention and Coordination of Clean Up; and 	</a:t>
            </a:r>
            <a:r>
              <a:rPr lang="en-AU" sz="2400" dirty="0" smtClean="0">
                <a:solidFill>
                  <a:schemeClr val="tx1"/>
                </a:solidFill>
                <a:latin typeface="Raleway" panose="020B0003030101060003" pitchFamily="34" charset="0"/>
              </a:rPr>
              <a:t>3</a:t>
            </a:r>
            <a:r>
              <a:rPr lang="en-AU" sz="2400" dirty="0">
                <a:solidFill>
                  <a:schemeClr val="tx1"/>
                </a:solidFill>
                <a:latin typeface="Raleway" panose="020B0003030101060003" pitchFamily="34" charset="0"/>
              </a:rPr>
              <a:t>. Co-ordination of Maritime Search and Rescue </a:t>
            </a:r>
          </a:p>
          <a:p>
            <a:pPr algn="l">
              <a:defRPr/>
            </a:pPr>
            <a:r>
              <a:rPr lang="en-AU" sz="1800" dirty="0">
                <a:solidFill>
                  <a:schemeClr val="tx1"/>
                </a:solidFill>
                <a:latin typeface="Raleway" panose="020B0003030101060003" pitchFamily="34" charset="0"/>
              </a:rPr>
              <a:t> </a:t>
            </a:r>
          </a:p>
        </p:txBody>
      </p:sp>
      <p:pic>
        <p:nvPicPr>
          <p:cNvPr id="512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945" y="452149"/>
            <a:ext cx="5921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26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LIDE 8"/>
          <p:cNvGrpSpPr/>
          <p:nvPr/>
        </p:nvGrpSpPr>
        <p:grpSpPr>
          <a:xfrm>
            <a:off x="538027" y="338237"/>
            <a:ext cx="9642385" cy="6836742"/>
            <a:chOff x="428004" y="-81125"/>
            <a:chExt cx="9642385" cy="6836742"/>
          </a:xfrm>
        </p:grpSpPr>
        <p:sp>
          <p:nvSpPr>
            <p:cNvPr id="16" name="TextBox 15">
              <a:extLst>
                <a:ext uri="{FF2B5EF4-FFF2-40B4-BE49-F238E27FC236}">
                  <a16:creationId xmlns:a16="http://schemas.microsoft.com/office/drawing/2014/main" id="{BA0D45B2-4507-4752-AB5E-2B315264D275}"/>
                </a:ext>
              </a:extLst>
            </p:cNvPr>
            <p:cNvSpPr txBox="1"/>
            <p:nvPr/>
          </p:nvSpPr>
          <p:spPr>
            <a:xfrm>
              <a:off x="5326743" y="6386285"/>
              <a:ext cx="2039917"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www.nmsa.gov.pg</a:t>
              </a:r>
              <a:endParaRPr lang="x-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2">
              <a:extLst>
                <a:ext uri="{FF2B5EF4-FFF2-40B4-BE49-F238E27FC236}">
                  <a16:creationId xmlns:a16="http://schemas.microsoft.com/office/drawing/2014/main" id="{A897E6E9-DBD0-4CFD-B662-C1F9E6C47656}"/>
                </a:ext>
              </a:extLst>
            </p:cNvPr>
            <p:cNvSpPr txBox="1">
              <a:spLocks/>
            </p:cNvSpPr>
            <p:nvPr/>
          </p:nvSpPr>
          <p:spPr>
            <a:xfrm>
              <a:off x="428004" y="-81125"/>
              <a:ext cx="4571887" cy="9300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effectLst>
                    <a:outerShdw blurRad="38100" dist="38100" dir="2700000" algn="tl">
                      <a:srgbClr val="000000">
                        <a:alpha val="43137"/>
                      </a:srgbClr>
                    </a:outerShdw>
                  </a:effectLst>
                  <a:latin typeface="Bernard MT Condensed" panose="02050806060905020404" pitchFamily="18" charset="0"/>
                  <a:cs typeface="Arial" panose="020B0604020202020204" pitchFamily="34" charset="0"/>
                </a:rPr>
                <a:t>NMSA Structure</a:t>
              </a:r>
              <a:endParaRPr lang="en-US" sz="4000" dirty="0">
                <a:effectLst>
                  <a:outerShdw blurRad="38100" dist="38100" dir="2700000" algn="tl">
                    <a:srgbClr val="000000">
                      <a:alpha val="43137"/>
                    </a:srgbClr>
                  </a:outerShdw>
                </a:effectLst>
                <a:latin typeface="Bernard MT Condensed" panose="02050806060905020404" pitchFamily="18" charset="0"/>
                <a:cs typeface="Arial" panose="020B0604020202020204" pitchFamily="34" charset="0"/>
              </a:endParaRPr>
            </a:p>
          </p:txBody>
        </p:sp>
        <p:pic>
          <p:nvPicPr>
            <p:cNvPr id="5"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022929" y="962170"/>
              <a:ext cx="1691018" cy="1790235"/>
            </a:xfrm>
            <a:prstGeom prst="rect">
              <a:avLst/>
            </a:prstGeom>
            <a:noFill/>
            <a:ln w="9525">
              <a:noFill/>
              <a:miter lim="800000"/>
              <a:headEnd/>
              <a:tailEnd/>
            </a:ln>
          </p:spPr>
        </p:pic>
        <p:grpSp>
          <p:nvGrpSpPr>
            <p:cNvPr id="40" name="Group 39"/>
            <p:cNvGrpSpPr/>
            <p:nvPr/>
          </p:nvGrpSpPr>
          <p:grpSpPr>
            <a:xfrm>
              <a:off x="3044877" y="420913"/>
              <a:ext cx="7025512" cy="5525309"/>
              <a:chOff x="3044877" y="420913"/>
              <a:chExt cx="7025512" cy="5525309"/>
            </a:xfrm>
          </p:grpSpPr>
          <p:sp>
            <p:nvSpPr>
              <p:cNvPr id="37" name="Rectangle 36"/>
              <p:cNvSpPr/>
              <p:nvPr/>
            </p:nvSpPr>
            <p:spPr>
              <a:xfrm>
                <a:off x="7032680" y="1451207"/>
                <a:ext cx="897465" cy="4571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rot="5400000" flipV="1">
                <a:off x="3797558" y="2186644"/>
                <a:ext cx="243248" cy="4571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Rectangle 34"/>
              <p:cNvSpPr/>
              <p:nvPr/>
            </p:nvSpPr>
            <p:spPr>
              <a:xfrm rot="5400000" flipV="1">
                <a:off x="8745670" y="2209935"/>
                <a:ext cx="203532" cy="50860"/>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Rectangle 31"/>
              <p:cNvSpPr/>
              <p:nvPr/>
            </p:nvSpPr>
            <p:spPr>
              <a:xfrm rot="5400000" flipV="1">
                <a:off x="5340392" y="1509445"/>
                <a:ext cx="1572652" cy="46514"/>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0" name="Group 19"/>
              <p:cNvGrpSpPr/>
              <p:nvPr/>
            </p:nvGrpSpPr>
            <p:grpSpPr>
              <a:xfrm>
                <a:off x="3044877" y="420913"/>
                <a:ext cx="6536450" cy="5525309"/>
                <a:chOff x="2252132" y="1005012"/>
                <a:chExt cx="6536450" cy="5525309"/>
              </a:xfrm>
            </p:grpSpPr>
            <p:grpSp>
              <p:nvGrpSpPr>
                <p:cNvPr id="8" name="Group 7"/>
                <p:cNvGrpSpPr/>
                <p:nvPr/>
              </p:nvGrpSpPr>
              <p:grpSpPr>
                <a:xfrm>
                  <a:off x="2252133" y="1005012"/>
                  <a:ext cx="6494531" cy="2412271"/>
                  <a:chOff x="2252133" y="1005012"/>
                  <a:chExt cx="6494531" cy="2412271"/>
                </a:xfrm>
              </p:grpSpPr>
              <p:sp>
                <p:nvSpPr>
                  <p:cNvPr id="7" name="Rectangle 6"/>
                  <p:cNvSpPr/>
                  <p:nvPr/>
                </p:nvSpPr>
                <p:spPr>
                  <a:xfrm>
                    <a:off x="4538133" y="1005012"/>
                    <a:ext cx="1684867" cy="5020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Narrow" panose="020B0606020202030204" pitchFamily="34" charset="0"/>
                      </a:rPr>
                      <a:t>NMSA Board</a:t>
                    </a:r>
                    <a:endParaRPr lang="en-US" sz="1600" dirty="0">
                      <a:effectLst>
                        <a:outerShdw blurRad="38100" dist="38100" dir="2700000" algn="tl">
                          <a:srgbClr val="000000">
                            <a:alpha val="43137"/>
                          </a:srgbClr>
                        </a:outerShdw>
                      </a:effectLst>
                      <a:latin typeface="Arial Narrow" panose="020B0606020202030204" pitchFamily="34" charset="0"/>
                    </a:endParaRPr>
                  </a:p>
                </p:txBody>
              </p:sp>
              <p:sp>
                <p:nvSpPr>
                  <p:cNvPr id="9" name="Rectangle 8"/>
                  <p:cNvSpPr/>
                  <p:nvPr/>
                </p:nvSpPr>
                <p:spPr>
                  <a:xfrm>
                    <a:off x="4555068" y="1836469"/>
                    <a:ext cx="1684867" cy="5020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Narrow" panose="020B0606020202030204" pitchFamily="34" charset="0"/>
                      </a:rPr>
                      <a:t>GM/CEO</a:t>
                    </a:r>
                    <a:endParaRPr lang="en-US" sz="1600" dirty="0">
                      <a:effectLst>
                        <a:outerShdw blurRad="38100" dist="38100" dir="2700000" algn="tl">
                          <a:srgbClr val="000000">
                            <a:alpha val="43137"/>
                          </a:srgbClr>
                        </a:outerShdw>
                      </a:effectLst>
                      <a:latin typeface="Arial Narrow" panose="020B0606020202030204" pitchFamily="34" charset="0"/>
                    </a:endParaRPr>
                  </a:p>
                </p:txBody>
              </p:sp>
              <p:sp>
                <p:nvSpPr>
                  <p:cNvPr id="10" name="Rectangle 9"/>
                  <p:cNvSpPr/>
                  <p:nvPr/>
                </p:nvSpPr>
                <p:spPr>
                  <a:xfrm>
                    <a:off x="4538133" y="2915228"/>
                    <a:ext cx="1885443" cy="5020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Narrow" panose="020B0606020202030204" pitchFamily="34" charset="0"/>
                      </a:rPr>
                      <a:t>Maritime Administration Division</a:t>
                    </a:r>
                    <a:endParaRPr lang="en-US" sz="1600" dirty="0">
                      <a:effectLst>
                        <a:outerShdw blurRad="38100" dist="38100" dir="2700000" algn="tl">
                          <a:srgbClr val="000000">
                            <a:alpha val="43137"/>
                          </a:srgbClr>
                        </a:outerShdw>
                      </a:effectLst>
                      <a:latin typeface="Arial Narrow" panose="020B0606020202030204" pitchFamily="34" charset="0"/>
                    </a:endParaRPr>
                  </a:p>
                </p:txBody>
              </p:sp>
              <p:sp>
                <p:nvSpPr>
                  <p:cNvPr id="11" name="Rectangle 10"/>
                  <p:cNvSpPr/>
                  <p:nvPr/>
                </p:nvSpPr>
                <p:spPr>
                  <a:xfrm>
                    <a:off x="2252133" y="2915227"/>
                    <a:ext cx="1885443" cy="5020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Narrow" panose="020B0606020202030204" pitchFamily="34" charset="0"/>
                      </a:rPr>
                      <a:t>Maritime Operations Division</a:t>
                    </a:r>
                    <a:endParaRPr lang="en-US" sz="1600" dirty="0">
                      <a:effectLst>
                        <a:outerShdw blurRad="38100" dist="38100" dir="2700000" algn="tl">
                          <a:srgbClr val="000000">
                            <a:alpha val="43137"/>
                          </a:srgbClr>
                        </a:outerShdw>
                      </a:effectLst>
                      <a:latin typeface="Arial Narrow" panose="020B0606020202030204" pitchFamily="34" charset="0"/>
                    </a:endParaRPr>
                  </a:p>
                </p:txBody>
              </p:sp>
              <p:sp>
                <p:nvSpPr>
                  <p:cNvPr id="12" name="Rectangle 11"/>
                  <p:cNvSpPr/>
                  <p:nvPr/>
                </p:nvSpPr>
                <p:spPr>
                  <a:xfrm>
                    <a:off x="6861221" y="2915227"/>
                    <a:ext cx="1885443" cy="5020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Arial Narrow" panose="020B0606020202030204" pitchFamily="34" charset="0"/>
                      </a:rPr>
                      <a:t>Corporate Services Division</a:t>
                    </a:r>
                    <a:endParaRPr lang="en-US" sz="1600" dirty="0">
                      <a:effectLst>
                        <a:outerShdw blurRad="38100" dist="38100" dir="2700000" algn="tl">
                          <a:srgbClr val="000000">
                            <a:alpha val="43137"/>
                          </a:srgbClr>
                        </a:outerShdw>
                      </a:effectLst>
                      <a:latin typeface="Arial Narrow" panose="020B0606020202030204" pitchFamily="34" charset="0"/>
                    </a:endParaRPr>
                  </a:p>
                </p:txBody>
              </p:sp>
            </p:grpSp>
            <p:sp>
              <p:nvSpPr>
                <p:cNvPr id="14" name="Rectangle 13"/>
                <p:cNvSpPr/>
                <p:nvPr/>
              </p:nvSpPr>
              <p:spPr>
                <a:xfrm>
                  <a:off x="2252132" y="3417282"/>
                  <a:ext cx="1885443" cy="3588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i="1" dirty="0" smtClean="0">
                      <a:solidFill>
                        <a:schemeClr val="tx1"/>
                      </a:solidFill>
                      <a:latin typeface="Arial Narrow" panose="020B0606020202030204" pitchFamily="34" charset="0"/>
                    </a:rPr>
                    <a:t>Executive Manager (EMMO)</a:t>
                  </a:r>
                  <a:endParaRPr lang="en-US" sz="1200" b="1" i="1" dirty="0">
                    <a:solidFill>
                      <a:schemeClr val="tx1"/>
                    </a:solidFill>
                    <a:latin typeface="Arial Narrow" panose="020B0606020202030204" pitchFamily="34" charset="0"/>
                  </a:endParaRPr>
                </a:p>
              </p:txBody>
            </p:sp>
            <p:sp>
              <p:nvSpPr>
                <p:cNvPr id="15" name="Rectangle 14"/>
                <p:cNvSpPr/>
                <p:nvPr/>
              </p:nvSpPr>
              <p:spPr>
                <a:xfrm>
                  <a:off x="4556677" y="3417282"/>
                  <a:ext cx="1885443" cy="3588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i="1" dirty="0" smtClean="0">
                      <a:solidFill>
                        <a:schemeClr val="tx1"/>
                      </a:solidFill>
                      <a:latin typeface="Arial Narrow" panose="020B0606020202030204" pitchFamily="34" charset="0"/>
                    </a:rPr>
                    <a:t>Executive Manager (EMMA)</a:t>
                  </a:r>
                  <a:endParaRPr lang="en-US" sz="1200" b="1" i="1" dirty="0">
                    <a:solidFill>
                      <a:schemeClr val="tx1"/>
                    </a:solidFill>
                    <a:latin typeface="Arial Narrow" panose="020B0606020202030204" pitchFamily="34" charset="0"/>
                  </a:endParaRPr>
                </a:p>
              </p:txBody>
            </p:sp>
            <p:sp>
              <p:nvSpPr>
                <p:cNvPr id="17" name="Rectangle 16"/>
                <p:cNvSpPr/>
                <p:nvPr/>
              </p:nvSpPr>
              <p:spPr>
                <a:xfrm>
                  <a:off x="6861221" y="3417281"/>
                  <a:ext cx="1885443" cy="3588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i="1" dirty="0" smtClean="0">
                      <a:solidFill>
                        <a:schemeClr val="tx1"/>
                      </a:solidFill>
                      <a:latin typeface="Arial Narrow" panose="020B0606020202030204" pitchFamily="34" charset="0"/>
                    </a:rPr>
                    <a:t>Executive Manager (EMCS)</a:t>
                  </a:r>
                  <a:endParaRPr lang="en-US" sz="1200" b="1" i="1" dirty="0">
                    <a:solidFill>
                      <a:schemeClr val="tx1"/>
                    </a:solidFill>
                    <a:latin typeface="Arial Narrow" panose="020B0606020202030204" pitchFamily="34" charset="0"/>
                  </a:endParaRPr>
                </a:p>
              </p:txBody>
            </p:sp>
            <p:sp>
              <p:nvSpPr>
                <p:cNvPr id="13" name="Rectangle 12"/>
                <p:cNvSpPr/>
                <p:nvPr/>
              </p:nvSpPr>
              <p:spPr>
                <a:xfrm>
                  <a:off x="2252132" y="3846007"/>
                  <a:ext cx="1885443" cy="26843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Ships Surveys &amp; Inspection</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Navigation Safety </a:t>
                  </a:r>
                  <a:r>
                    <a:rPr lang="en-US" sz="1400" dirty="0" smtClean="0">
                      <a:solidFill>
                        <a:schemeClr val="bg1"/>
                      </a:solidFill>
                      <a:latin typeface="Arial Narrow" panose="020B0606020202030204" pitchFamily="34" charset="0"/>
                    </a:rPr>
                    <a:t>Services</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Hydrography</a:t>
                  </a:r>
                  <a:endParaRPr lang="en-US" sz="1400" dirty="0">
                    <a:solidFill>
                      <a:schemeClr val="bg1"/>
                    </a:solidFill>
                    <a:latin typeface="Arial Narrow" panose="020B0606020202030204" pitchFamily="34" charset="0"/>
                  </a:endParaRP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Marine Environment Protection</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Safety Search </a:t>
                  </a:r>
                  <a:r>
                    <a:rPr lang="en-US" sz="1400" dirty="0">
                      <a:solidFill>
                        <a:schemeClr val="bg1"/>
                      </a:solidFill>
                      <a:latin typeface="Arial Narrow" panose="020B0606020202030204" pitchFamily="34" charset="0"/>
                    </a:rPr>
                    <a:t>&amp; </a:t>
                  </a:r>
                  <a:r>
                    <a:rPr lang="en-US" sz="1400" dirty="0" smtClean="0">
                      <a:solidFill>
                        <a:schemeClr val="bg1"/>
                      </a:solidFill>
                      <a:latin typeface="Arial Narrow" panose="020B0606020202030204" pitchFamily="34" charset="0"/>
                    </a:rPr>
                    <a:t>Rescue including Small Craft</a:t>
                  </a:r>
                  <a:endParaRPr lang="en-US" sz="1400" dirty="0">
                    <a:solidFill>
                      <a:schemeClr val="bg1"/>
                    </a:solidFill>
                    <a:latin typeface="Arial Narrow" panose="020B0606020202030204" pitchFamily="34" charset="0"/>
                  </a:endParaRP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Maritime </a:t>
                  </a:r>
                  <a:r>
                    <a:rPr lang="en-US" sz="1400" dirty="0">
                      <a:solidFill>
                        <a:schemeClr val="bg1"/>
                      </a:solidFill>
                      <a:latin typeface="Arial Narrow" panose="020B0606020202030204" pitchFamily="34" charset="0"/>
                    </a:rPr>
                    <a:t>Domain Awareness</a:t>
                  </a:r>
                </a:p>
              </p:txBody>
            </p:sp>
            <p:sp>
              <p:nvSpPr>
                <p:cNvPr id="18" name="Rectangle 17"/>
                <p:cNvSpPr/>
                <p:nvPr/>
              </p:nvSpPr>
              <p:spPr>
                <a:xfrm>
                  <a:off x="4555068" y="3846007"/>
                  <a:ext cx="1885443" cy="2336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Maritime Standards</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Qualifications &amp; Crewing</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Pilotage Administration</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Ships Registry</a:t>
                  </a: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Community Development</a:t>
                  </a:r>
                  <a:endParaRPr lang="en-US" sz="1400" dirty="0">
                    <a:solidFill>
                      <a:schemeClr val="bg1"/>
                    </a:solidFill>
                    <a:latin typeface="Arial Narrow" panose="020B0606020202030204" pitchFamily="34" charset="0"/>
                  </a:endParaRPr>
                </a:p>
              </p:txBody>
            </p:sp>
            <p:sp>
              <p:nvSpPr>
                <p:cNvPr id="19" name="Rectangle 18"/>
                <p:cNvSpPr/>
                <p:nvPr/>
              </p:nvSpPr>
              <p:spPr>
                <a:xfrm>
                  <a:off x="6903139" y="3846007"/>
                  <a:ext cx="1885443" cy="2336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Finance &amp; Administration</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Corporate Strategy &amp; Quality Assurance</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Information Communication Technology</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Human Resources</a:t>
                  </a:r>
                </a:p>
              </p:txBody>
            </p:sp>
          </p:grpSp>
          <p:sp>
            <p:nvSpPr>
              <p:cNvPr id="31" name="Rectangle 30"/>
              <p:cNvSpPr/>
              <p:nvPr/>
            </p:nvSpPr>
            <p:spPr>
              <a:xfrm>
                <a:off x="3896322" y="2087880"/>
                <a:ext cx="4976544" cy="4571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Rectangle 35"/>
              <p:cNvSpPr/>
              <p:nvPr/>
            </p:nvSpPr>
            <p:spPr>
              <a:xfrm>
                <a:off x="7915385" y="898028"/>
                <a:ext cx="2155004" cy="1012706"/>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Wingdings" panose="05000000000000000000" pitchFamily="2" charset="2"/>
                  <a:buChar char="q"/>
                </a:pPr>
                <a:endParaRPr lang="en-US" sz="1400" dirty="0" smtClean="0">
                  <a:solidFill>
                    <a:schemeClr val="bg1"/>
                  </a:solidFill>
                  <a:latin typeface="Arial Narrow" panose="020B0606020202030204" pitchFamily="34" charset="0"/>
                </a:endParaRPr>
              </a:p>
              <a:p>
                <a:pPr marL="285750" indent="-285750">
                  <a:buFont typeface="Wingdings" panose="05000000000000000000" pitchFamily="2" charset="2"/>
                  <a:buChar char="q"/>
                </a:pPr>
                <a:r>
                  <a:rPr lang="en-US" sz="1400" dirty="0" smtClean="0">
                    <a:solidFill>
                      <a:schemeClr val="bg1"/>
                    </a:solidFill>
                    <a:latin typeface="Arial Narrow" panose="020B0606020202030204" pitchFamily="34" charset="0"/>
                  </a:rPr>
                  <a:t>Legal </a:t>
                </a:r>
                <a:r>
                  <a:rPr lang="en-US" sz="1400" dirty="0">
                    <a:solidFill>
                      <a:schemeClr val="bg1"/>
                    </a:solidFill>
                    <a:latin typeface="Arial Narrow" panose="020B0606020202030204" pitchFamily="34" charset="0"/>
                  </a:rPr>
                  <a:t>Services</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Internal Audit</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Project Management Unit</a:t>
                </a:r>
              </a:p>
              <a:p>
                <a:pPr marL="285750" indent="-285750">
                  <a:buFont typeface="Wingdings" panose="05000000000000000000" pitchFamily="2" charset="2"/>
                  <a:buChar char="q"/>
                </a:pPr>
                <a:r>
                  <a:rPr lang="en-US" sz="1400" dirty="0">
                    <a:solidFill>
                      <a:schemeClr val="bg1"/>
                    </a:solidFill>
                    <a:latin typeface="Arial Narrow" panose="020B0606020202030204" pitchFamily="34" charset="0"/>
                  </a:rPr>
                  <a:t>Public Relations</a:t>
                </a:r>
              </a:p>
              <a:p>
                <a:pPr algn="ctr"/>
                <a:endParaRPr lang="en-US" sz="1200" i="1" dirty="0">
                  <a:solidFill>
                    <a:schemeClr val="tx1"/>
                  </a:solidFill>
                  <a:latin typeface="Arial Narrow" panose="020B0606020202030204" pitchFamily="34" charset="0"/>
                </a:endParaRPr>
              </a:p>
            </p:txBody>
          </p:sp>
        </p:grpSp>
      </p:grpSp>
    </p:spTree>
    <p:extLst>
      <p:ext uri="{BB962C8B-B14F-4D97-AF65-F5344CB8AC3E}">
        <p14:creationId xmlns:p14="http://schemas.microsoft.com/office/powerpoint/2010/main" val="16287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Box 1"/>
          <p:cNvSpPr txBox="1">
            <a:spLocks noChangeArrowheads="1"/>
          </p:cNvSpPr>
          <p:nvPr/>
        </p:nvSpPr>
        <p:spPr bwMode="auto">
          <a:xfrm>
            <a:off x="2203450" y="6046789"/>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a:solidFill>
                  <a:schemeClr val="bg1"/>
                </a:solidFill>
                <a:latin typeface="Lucida Handwriting" panose="03010101010101010101" pitchFamily="66" charset="0"/>
              </a:rPr>
              <a:t>Promoting Safety First At Sea</a:t>
            </a:r>
          </a:p>
        </p:txBody>
      </p:sp>
      <p:sp>
        <p:nvSpPr>
          <p:cNvPr id="6151"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
        <p:nvSpPr>
          <p:cNvPr id="9" name="TextBox 8"/>
          <p:cNvSpPr txBox="1"/>
          <p:nvPr/>
        </p:nvSpPr>
        <p:spPr>
          <a:xfrm>
            <a:off x="1367126" y="1026886"/>
            <a:ext cx="10039926" cy="4878259"/>
          </a:xfrm>
          <a:prstGeom prst="rect">
            <a:avLst/>
          </a:prstGeom>
          <a:noFill/>
        </p:spPr>
        <p:txBody>
          <a:bodyPr wrap="square">
            <a:spAutoFit/>
          </a:bodyPr>
          <a:lstStyle/>
          <a:p>
            <a:pPr>
              <a:defRPr/>
            </a:pPr>
            <a:r>
              <a:rPr lang="en-AU" sz="2400" b="1" dirty="0" smtClean="0">
                <a:latin typeface="Raleway" panose="020B0003030101060003" pitchFamily="34" charset="0"/>
              </a:rPr>
              <a:t>      </a:t>
            </a:r>
            <a:r>
              <a:rPr lang="en-AU" sz="2800" b="1" dirty="0" smtClean="0">
                <a:latin typeface="Raleway" panose="020B0003030101060003" pitchFamily="34" charset="0"/>
              </a:rPr>
              <a:t>NMSA </a:t>
            </a:r>
            <a:r>
              <a:rPr lang="en-AU" sz="2800" b="1" dirty="0">
                <a:latin typeface="Raleway" panose="020B0003030101060003" pitchFamily="34" charset="0"/>
              </a:rPr>
              <a:t>Core </a:t>
            </a:r>
            <a:r>
              <a:rPr lang="en-AU" sz="2800" b="1" dirty="0" smtClean="0">
                <a:latin typeface="Raleway" panose="020B0003030101060003" pitchFamily="34" charset="0"/>
              </a:rPr>
              <a:t>Functions</a:t>
            </a:r>
          </a:p>
          <a:p>
            <a:pPr>
              <a:defRPr/>
            </a:pPr>
            <a:endParaRPr lang="en-AU" sz="24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Registration </a:t>
            </a:r>
            <a:r>
              <a:rPr lang="en-AU" sz="2000" dirty="0">
                <a:latin typeface="Raleway" panose="020B0003030101060003" pitchFamily="34" charset="0"/>
              </a:rPr>
              <a:t>of ships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Registration </a:t>
            </a:r>
            <a:r>
              <a:rPr lang="en-AU" sz="2000" dirty="0">
                <a:latin typeface="Raleway" panose="020B0003030101060003" pitchFamily="34" charset="0"/>
              </a:rPr>
              <a:t>of sea-farers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Quality </a:t>
            </a:r>
            <a:r>
              <a:rPr lang="en-AU" sz="2000" dirty="0">
                <a:latin typeface="Raleway" panose="020B0003030101060003" pitchFamily="34" charset="0"/>
              </a:rPr>
              <a:t>Control of seafarers qualification</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Monitoring </a:t>
            </a:r>
            <a:r>
              <a:rPr lang="en-AU" sz="2000" dirty="0">
                <a:latin typeface="Raleway" panose="020B0003030101060003" pitchFamily="34" charset="0"/>
              </a:rPr>
              <a:t>navigational aids through maintenance programmes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Establishing </a:t>
            </a:r>
            <a:r>
              <a:rPr lang="en-AU" sz="2000" dirty="0">
                <a:latin typeface="Raleway" panose="020B0003030101060003" pitchFamily="34" charset="0"/>
              </a:rPr>
              <a:t>and refurbishment navigational aids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Ensuring </a:t>
            </a:r>
            <a:r>
              <a:rPr lang="en-AU" sz="2000" dirty="0">
                <a:latin typeface="Raleway" panose="020B0003030101060003" pitchFamily="34" charset="0"/>
              </a:rPr>
              <a:t>search and rescue operations are instigated whenever required</a:t>
            </a:r>
          </a:p>
          <a:p>
            <a:pPr>
              <a:defRPr/>
            </a:pPr>
            <a:endParaRPr lang="en-AU" sz="1200" dirty="0">
              <a:latin typeface="Raleway" panose="020B0003030101060003" pitchFamily="34" charset="0"/>
            </a:endParaRPr>
          </a:p>
          <a:p>
            <a:pPr lvl="1">
              <a:defRPr/>
            </a:pPr>
            <a:endParaRPr lang="en-AU" sz="2700" dirty="0">
              <a:latin typeface="Raleway" panose="020B0003030101060003" pitchFamily="34" charset="0"/>
            </a:endParaRPr>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7126" y="1026886"/>
            <a:ext cx="5921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04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Box 1"/>
          <p:cNvSpPr txBox="1">
            <a:spLocks noChangeArrowheads="1"/>
          </p:cNvSpPr>
          <p:nvPr/>
        </p:nvSpPr>
        <p:spPr bwMode="auto">
          <a:xfrm>
            <a:off x="2203450" y="6046789"/>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a:solidFill>
                  <a:schemeClr val="bg1"/>
                </a:solidFill>
                <a:latin typeface="Lucida Handwriting" panose="03010101010101010101" pitchFamily="66" charset="0"/>
              </a:rPr>
              <a:t>Promoting Safety First At Sea</a:t>
            </a:r>
          </a:p>
        </p:txBody>
      </p:sp>
      <p:sp>
        <p:nvSpPr>
          <p:cNvPr id="6151" name="TextBox 2"/>
          <p:cNvSpPr txBox="1">
            <a:spLocks noChangeArrowheads="1"/>
          </p:cNvSpPr>
          <p:nvPr/>
        </p:nvSpPr>
        <p:spPr bwMode="auto">
          <a:xfrm>
            <a:off x="8832850" y="653415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100" b="1">
                <a:solidFill>
                  <a:schemeClr val="bg1"/>
                </a:solidFill>
              </a:rPr>
              <a:t> | W: www.nmsa.gov.pg</a:t>
            </a:r>
            <a:endParaRPr lang="en-AU" altLang="en-US" sz="1100" b="1"/>
          </a:p>
        </p:txBody>
      </p:sp>
      <p:sp>
        <p:nvSpPr>
          <p:cNvPr id="9" name="TextBox 8"/>
          <p:cNvSpPr txBox="1"/>
          <p:nvPr/>
        </p:nvSpPr>
        <p:spPr>
          <a:xfrm>
            <a:off x="1129290" y="799199"/>
            <a:ext cx="10039926" cy="5309146"/>
          </a:xfrm>
          <a:prstGeom prst="rect">
            <a:avLst/>
          </a:prstGeom>
          <a:noFill/>
        </p:spPr>
        <p:txBody>
          <a:bodyPr wrap="square">
            <a:spAutoFit/>
          </a:bodyPr>
          <a:lstStyle/>
          <a:p>
            <a:pPr>
              <a:defRPr/>
            </a:pPr>
            <a:r>
              <a:rPr lang="en-AU" sz="2400" b="1" dirty="0" smtClean="0">
                <a:latin typeface="Raleway" panose="020B0003030101060003" pitchFamily="34" charset="0"/>
              </a:rPr>
              <a:t>    </a:t>
            </a:r>
            <a:r>
              <a:rPr lang="en-AU" sz="2800" b="1" dirty="0" smtClean="0">
                <a:latin typeface="Raleway" panose="020B0003030101060003" pitchFamily="34" charset="0"/>
              </a:rPr>
              <a:t>NMSA </a:t>
            </a:r>
            <a:r>
              <a:rPr lang="en-AU" sz="2800" b="1" dirty="0">
                <a:latin typeface="Raleway" panose="020B0003030101060003" pitchFamily="34" charset="0"/>
              </a:rPr>
              <a:t>Core </a:t>
            </a:r>
            <a:r>
              <a:rPr lang="en-AU" sz="2800" b="1" dirty="0" smtClean="0">
                <a:latin typeface="Raleway" panose="020B0003030101060003" pitchFamily="34" charset="0"/>
              </a:rPr>
              <a:t>Functions </a:t>
            </a:r>
            <a:r>
              <a:rPr lang="en-AU" sz="2800" b="1" dirty="0" smtClean="0">
                <a:solidFill>
                  <a:srgbClr val="FF0000"/>
                </a:solidFill>
                <a:latin typeface="Raleway" panose="020B0003030101060003" pitchFamily="34" charset="0"/>
              </a:rPr>
              <a:t>cont.</a:t>
            </a:r>
          </a:p>
          <a:p>
            <a:pPr>
              <a:defRPr/>
            </a:pPr>
            <a:endParaRPr lang="en-AU" sz="24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Monitoring </a:t>
            </a:r>
            <a:r>
              <a:rPr lang="en-AU" sz="2000" dirty="0">
                <a:latin typeface="Raleway" panose="020B0003030101060003" pitchFamily="34" charset="0"/>
              </a:rPr>
              <a:t>safety of ships through Flag State Control ( Domestic Vessels) and Port State Control Inspections ( Foreign Vessels)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Maintaining</a:t>
            </a:r>
            <a:r>
              <a:rPr lang="en-AU" sz="2000" dirty="0">
                <a:latin typeface="Raleway" panose="020B0003030101060003" pitchFamily="34" charset="0"/>
              </a:rPr>
              <a:t>, updating and supplying the PNG chart profolio and nautical publications </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Ensuring </a:t>
            </a:r>
            <a:r>
              <a:rPr lang="en-AU" sz="2000" dirty="0">
                <a:latin typeface="Raleway" panose="020B0003030101060003" pitchFamily="34" charset="0"/>
              </a:rPr>
              <a:t>environmental marine pollution responses whenever needed</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Investigation </a:t>
            </a:r>
            <a:r>
              <a:rPr lang="en-AU" sz="2000" dirty="0">
                <a:latin typeface="Raleway" panose="020B0003030101060003" pitchFamily="34" charset="0"/>
              </a:rPr>
              <a:t>all maritime incidents, accidents and causalities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Prosecuting </a:t>
            </a:r>
            <a:r>
              <a:rPr lang="en-AU" sz="2000" dirty="0">
                <a:latin typeface="Raleway" panose="020B0003030101060003" pitchFamily="34" charset="0"/>
              </a:rPr>
              <a:t>infringements of PNG laws</a:t>
            </a:r>
          </a:p>
          <a:p>
            <a:pPr marL="342900" indent="-342900">
              <a:buFont typeface="Arial" panose="020B0604020202020204" pitchFamily="34" charset="0"/>
              <a:buChar char="•"/>
              <a:defRPr/>
            </a:pPr>
            <a:endParaRPr lang="en-AU" sz="2000" dirty="0">
              <a:latin typeface="Raleway" panose="020B0003030101060003" pitchFamily="34" charset="0"/>
            </a:endParaRPr>
          </a:p>
          <a:p>
            <a:pPr marL="342900" indent="-342900">
              <a:buFont typeface="Arial" panose="020B0604020202020204" pitchFamily="34" charset="0"/>
              <a:buChar char="•"/>
              <a:defRPr/>
            </a:pPr>
            <a:r>
              <a:rPr lang="en-AU" sz="2000" dirty="0" smtClean="0">
                <a:latin typeface="Raleway" panose="020B0003030101060003" pitchFamily="34" charset="0"/>
              </a:rPr>
              <a:t>Enforcing </a:t>
            </a:r>
            <a:r>
              <a:rPr lang="en-AU" sz="2000" dirty="0">
                <a:latin typeface="Raleway" panose="020B0003030101060003" pitchFamily="34" charset="0"/>
              </a:rPr>
              <a:t>wreck removal</a:t>
            </a:r>
          </a:p>
          <a:p>
            <a:pPr lvl="1">
              <a:defRPr/>
            </a:pPr>
            <a:endParaRPr lang="en-AU" sz="2700" dirty="0">
              <a:latin typeface="Raleway" panose="020B0003030101060003" pitchFamily="34" charset="0"/>
            </a:endParaRPr>
          </a:p>
        </p:txBody>
      </p:sp>
      <p:pic>
        <p:nvPicPr>
          <p:cNvPr id="615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981" y="799199"/>
            <a:ext cx="5921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66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A0D45B2-4507-4752-AB5E-2B315264D275}"/>
              </a:ext>
            </a:extLst>
          </p:cNvPr>
          <p:cNvSpPr txBox="1"/>
          <p:nvPr/>
        </p:nvSpPr>
        <p:spPr>
          <a:xfrm>
            <a:off x="5326743" y="6386285"/>
            <a:ext cx="2039917"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www.nmsa.gov.pg</a:t>
            </a:r>
            <a:endParaRPr lang="x-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2">
            <a:extLst>
              <a:ext uri="{FF2B5EF4-FFF2-40B4-BE49-F238E27FC236}">
                <a16:creationId xmlns:a16="http://schemas.microsoft.com/office/drawing/2014/main" id="{F19A1C3E-94AB-49D1-A977-D56FE6914BB5}"/>
              </a:ext>
            </a:extLst>
          </p:cNvPr>
          <p:cNvSpPr txBox="1">
            <a:spLocks/>
          </p:cNvSpPr>
          <p:nvPr/>
        </p:nvSpPr>
        <p:spPr>
          <a:xfrm>
            <a:off x="1111003" y="788535"/>
            <a:ext cx="10929256" cy="8213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Bernard MT Condensed" panose="02050806060905020404" pitchFamily="18" charset="0"/>
                <a:cs typeface="Arial" panose="020B0604020202020204" pitchFamily="34" charset="0"/>
              </a:rPr>
              <a:t>           </a:t>
            </a:r>
            <a:r>
              <a:rPr lang="en-US" sz="3200" dirty="0" smtClean="0">
                <a:latin typeface="Bernard MT Condensed" panose="02050806060905020404" pitchFamily="18" charset="0"/>
                <a:cs typeface="Arial" panose="020B0604020202020204" pitchFamily="34" charset="0"/>
              </a:rPr>
              <a:t>PNG Ships Registry: Vessel Statistics</a:t>
            </a:r>
            <a:endParaRPr lang="en-US" sz="3200" dirty="0">
              <a:latin typeface="Bernard MT Condensed" panose="020508060609050204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54573137"/>
              </p:ext>
            </p:extLst>
          </p:nvPr>
        </p:nvGraphicFramePr>
        <p:xfrm>
          <a:off x="3367578" y="1761249"/>
          <a:ext cx="4382807" cy="4473686"/>
        </p:xfrm>
        <a:graphic>
          <a:graphicData uri="http://schemas.openxmlformats.org/drawingml/2006/table">
            <a:tbl>
              <a:tblPr>
                <a:tableStyleId>{00A15C55-8517-42AA-B614-E9B94910E393}</a:tableStyleId>
              </a:tblPr>
              <a:tblGrid>
                <a:gridCol w="2176463">
                  <a:extLst>
                    <a:ext uri="{9D8B030D-6E8A-4147-A177-3AD203B41FA5}">
                      <a16:colId xmlns:a16="http://schemas.microsoft.com/office/drawing/2014/main" val="2676251509"/>
                    </a:ext>
                  </a:extLst>
                </a:gridCol>
                <a:gridCol w="2206344">
                  <a:extLst>
                    <a:ext uri="{9D8B030D-6E8A-4147-A177-3AD203B41FA5}">
                      <a16:colId xmlns:a16="http://schemas.microsoft.com/office/drawing/2014/main" val="3727984930"/>
                    </a:ext>
                  </a:extLst>
                </a:gridCol>
              </a:tblGrid>
              <a:tr h="619226">
                <a:tc>
                  <a:txBody>
                    <a:bodyPr/>
                    <a:lstStyle/>
                    <a:p>
                      <a:pPr algn="ctr" fontAlgn="b"/>
                      <a:r>
                        <a:rPr lang="en-US" sz="2000" b="1" u="none" strike="noStrike" dirty="0" smtClean="0">
                          <a:solidFill>
                            <a:schemeClr val="bg1"/>
                          </a:solidFill>
                          <a:effectLst/>
                          <a:latin typeface="Gill Sans MT" panose="020B0502020104020203" pitchFamily="34" charset="0"/>
                        </a:rPr>
                        <a:t>Vessel</a:t>
                      </a:r>
                      <a:r>
                        <a:rPr lang="en-US" sz="2000" b="1" u="none" strike="noStrike" baseline="0" dirty="0" smtClean="0">
                          <a:solidFill>
                            <a:schemeClr val="bg1"/>
                          </a:solidFill>
                          <a:effectLst/>
                          <a:latin typeface="Gill Sans MT" panose="020B0502020104020203" pitchFamily="34" charset="0"/>
                        </a:rPr>
                        <a:t> Type</a:t>
                      </a:r>
                      <a:r>
                        <a:rPr lang="en-US" sz="2000" b="1" u="none" strike="noStrike" dirty="0" smtClean="0">
                          <a:solidFill>
                            <a:schemeClr val="bg1"/>
                          </a:solidFill>
                          <a:effectLst/>
                          <a:latin typeface="Gill Sans MT" panose="020B0502020104020203" pitchFamily="34" charset="0"/>
                        </a:rPr>
                        <a:t> </a:t>
                      </a:r>
                    </a:p>
                    <a:p>
                      <a:pPr algn="ctr" fontAlgn="b"/>
                      <a:endParaRPr lang="en-US" sz="2000" b="1" i="0" u="none" strike="noStrike" dirty="0">
                        <a:solidFill>
                          <a:schemeClr val="bg1"/>
                        </a:solidFill>
                        <a:effectLst/>
                        <a:latin typeface="Gill Sans MT" panose="020B0502020104020203" pitchFamily="34" charset="0"/>
                      </a:endParaRPr>
                    </a:p>
                  </a:txBody>
                  <a:tcPr marL="0" marR="0" marT="0" marB="0" anchor="b">
                    <a:solidFill>
                      <a:schemeClr val="accent4">
                        <a:lumMod val="75000"/>
                      </a:schemeClr>
                    </a:solidFill>
                  </a:tcPr>
                </a:tc>
                <a:tc>
                  <a:txBody>
                    <a:bodyPr/>
                    <a:lstStyle/>
                    <a:p>
                      <a:pPr algn="ctr" fontAlgn="b"/>
                      <a:r>
                        <a:rPr lang="en-US" sz="2000" b="1" u="none" strike="noStrike" dirty="0">
                          <a:solidFill>
                            <a:schemeClr val="bg1"/>
                          </a:solidFill>
                          <a:effectLst/>
                          <a:latin typeface="Gill Sans MT" panose="020B0502020104020203" pitchFamily="34" charset="0"/>
                        </a:rPr>
                        <a:t>Total </a:t>
                      </a:r>
                      <a:endParaRPr lang="en-US" sz="2000" b="1" u="none" strike="noStrike" dirty="0" smtClean="0">
                        <a:solidFill>
                          <a:schemeClr val="bg1"/>
                        </a:solidFill>
                        <a:effectLst/>
                        <a:latin typeface="Gill Sans MT" panose="020B0502020104020203" pitchFamily="34" charset="0"/>
                      </a:endParaRPr>
                    </a:p>
                    <a:p>
                      <a:pPr algn="ctr" fontAlgn="b"/>
                      <a:endParaRPr lang="en-US" sz="2000" b="1" i="0" u="none" strike="noStrike" dirty="0">
                        <a:solidFill>
                          <a:schemeClr val="bg1"/>
                        </a:solidFill>
                        <a:effectLst/>
                        <a:latin typeface="Gill Sans MT" panose="020B0502020104020203" pitchFamily="34" charset="0"/>
                      </a:endParaRPr>
                    </a:p>
                  </a:txBody>
                  <a:tcPr marL="0" marR="0" marT="0" marB="0" anchor="b">
                    <a:solidFill>
                      <a:schemeClr val="accent4">
                        <a:lumMod val="75000"/>
                      </a:schemeClr>
                    </a:solidFill>
                  </a:tcPr>
                </a:tc>
                <a:extLst>
                  <a:ext uri="{0D108BD9-81ED-4DB2-BD59-A6C34878D82A}">
                    <a16:rowId xmlns:a16="http://schemas.microsoft.com/office/drawing/2014/main" val="4264587797"/>
                  </a:ext>
                </a:extLst>
              </a:tr>
              <a:tr h="372146">
                <a:tc>
                  <a:txBody>
                    <a:bodyPr/>
                    <a:lstStyle/>
                    <a:p>
                      <a:pPr algn="ctr" fontAlgn="b"/>
                      <a:r>
                        <a:rPr lang="en-US" sz="2000" b="1" i="0" u="none" strike="noStrike" dirty="0" smtClean="0">
                          <a:solidFill>
                            <a:srgbClr val="000000"/>
                          </a:solidFill>
                          <a:effectLst/>
                          <a:latin typeface="Gill Sans MT" panose="020B0502020104020203" pitchFamily="34" charset="0"/>
                        </a:rPr>
                        <a:t>Fishing Vessels</a:t>
                      </a:r>
                      <a:endParaRPr lang="en-US" sz="2000" b="1" i="0" u="none" strike="noStrike" dirty="0">
                        <a:solidFill>
                          <a:srgbClr val="000000"/>
                        </a:solidFill>
                        <a:effectLst/>
                        <a:latin typeface="Gill Sans MT" panose="020B0502020104020203" pitchFamily="34" charset="0"/>
                      </a:endParaRPr>
                    </a:p>
                  </a:txBody>
                  <a:tcPr marL="0" marR="0" marT="0" marB="0" anchor="b">
                    <a:solidFill>
                      <a:srgbClr val="FFDB69"/>
                    </a:solidFill>
                  </a:tcPr>
                </a:tc>
                <a:tc>
                  <a:txBody>
                    <a:bodyPr/>
                    <a:lstStyle/>
                    <a:p>
                      <a:pPr algn="ctr" fontAlgn="b"/>
                      <a:r>
                        <a:rPr lang="en-US" sz="2000" b="1" i="0" u="none" strike="noStrike" dirty="0" smtClean="0">
                          <a:solidFill>
                            <a:srgbClr val="000000"/>
                          </a:solidFill>
                          <a:effectLst/>
                          <a:latin typeface="Gill Sans MT" panose="020B0502020104020203" pitchFamily="34" charset="0"/>
                        </a:rPr>
                        <a:t>122</a:t>
                      </a:r>
                      <a:endParaRPr lang="en-US" sz="2000" b="1" i="0" u="none" strike="noStrike" dirty="0">
                        <a:solidFill>
                          <a:srgbClr val="000000"/>
                        </a:solidFill>
                        <a:effectLst/>
                        <a:latin typeface="Gill Sans MT" panose="020B0502020104020203" pitchFamily="34" charset="0"/>
                      </a:endParaRPr>
                    </a:p>
                  </a:txBody>
                  <a:tcPr marL="0" marR="0" marT="0" marB="0" anchor="b">
                    <a:solidFill>
                      <a:srgbClr val="FFDB69"/>
                    </a:solidFill>
                  </a:tcPr>
                </a:tc>
                <a:extLst>
                  <a:ext uri="{0D108BD9-81ED-4DB2-BD59-A6C34878D82A}">
                    <a16:rowId xmlns:a16="http://schemas.microsoft.com/office/drawing/2014/main" val="4255818096"/>
                  </a:ext>
                </a:extLst>
              </a:tr>
              <a:tr h="422118">
                <a:tc>
                  <a:txBody>
                    <a:bodyPr/>
                    <a:lstStyle/>
                    <a:p>
                      <a:pPr algn="ctr" fontAlgn="b"/>
                      <a:r>
                        <a:rPr lang="en-US" sz="1800" kern="1200" dirty="0" smtClean="0">
                          <a:solidFill>
                            <a:schemeClr val="dk1"/>
                          </a:solidFill>
                          <a:effectLst/>
                          <a:latin typeface="+mn-lt"/>
                          <a:ea typeface="+mn-ea"/>
                          <a:cs typeface="+mn-cs"/>
                        </a:rPr>
                        <a:t>Tug Boats</a:t>
                      </a:r>
                      <a:endParaRPr lang="en-US" sz="2000" b="0" i="0" u="none" strike="noStrike" dirty="0">
                        <a:solidFill>
                          <a:srgbClr val="000000"/>
                        </a:solidFill>
                        <a:effectLst/>
                        <a:latin typeface="Gill Sans MT" panose="020B0502020104020203" pitchFamily="34" charset="0"/>
                      </a:endParaRPr>
                    </a:p>
                  </a:txBody>
                  <a:tcPr marL="0" marR="0" marT="0" marB="0" anchor="b"/>
                </a:tc>
                <a:tc>
                  <a:txBody>
                    <a:bodyPr/>
                    <a:lstStyle/>
                    <a:p>
                      <a:pPr algn="ctr" fontAlgn="b"/>
                      <a:r>
                        <a:rPr lang="en-US" sz="1800" kern="1200" dirty="0" smtClean="0">
                          <a:solidFill>
                            <a:schemeClr val="dk1"/>
                          </a:solidFill>
                          <a:effectLst/>
                          <a:latin typeface="+mn-lt"/>
                          <a:ea typeface="+mn-ea"/>
                          <a:cs typeface="+mn-cs"/>
                        </a:rPr>
                        <a:t>153</a:t>
                      </a:r>
                      <a:endParaRPr lang="en-US" sz="2000" b="0" i="0" u="none" strike="noStrike" dirty="0">
                        <a:solidFill>
                          <a:srgbClr val="000000"/>
                        </a:solidFill>
                        <a:effectLst/>
                        <a:latin typeface="Gill Sans MT" panose="020B0502020104020203" pitchFamily="34" charset="0"/>
                      </a:endParaRPr>
                    </a:p>
                  </a:txBody>
                  <a:tcPr marL="0" marR="0" marT="0" marB="0" anchor="b"/>
                </a:tc>
                <a:extLst>
                  <a:ext uri="{0D108BD9-81ED-4DB2-BD59-A6C34878D82A}">
                    <a16:rowId xmlns:a16="http://schemas.microsoft.com/office/drawing/2014/main" val="2276565360"/>
                  </a:ext>
                </a:extLst>
              </a:tr>
              <a:tr h="372146">
                <a:tc>
                  <a:txBody>
                    <a:bodyPr/>
                    <a:lstStyle/>
                    <a:p>
                      <a:pPr algn="ctr" fontAlgn="b"/>
                      <a:r>
                        <a:rPr lang="en-US" sz="1800" kern="1200" dirty="0" smtClean="0">
                          <a:solidFill>
                            <a:schemeClr val="dk1"/>
                          </a:solidFill>
                          <a:effectLst/>
                          <a:latin typeface="+mn-lt"/>
                          <a:ea typeface="+mn-ea"/>
                          <a:cs typeface="+mn-cs"/>
                        </a:rPr>
                        <a:t>Dumb Barges	</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DB6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123</a:t>
                      </a:r>
                    </a:p>
                    <a:p>
                      <a:pPr algn="ctr" fontAlgn="b"/>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DB69"/>
                    </a:solidFill>
                  </a:tcPr>
                </a:tc>
                <a:extLst>
                  <a:ext uri="{0D108BD9-81ED-4DB2-BD59-A6C34878D82A}">
                    <a16:rowId xmlns:a16="http://schemas.microsoft.com/office/drawing/2014/main" val="2704285077"/>
                  </a:ext>
                </a:extLst>
              </a:tr>
              <a:tr h="372146">
                <a:tc>
                  <a:txBody>
                    <a:bodyPr/>
                    <a:lstStyle/>
                    <a:p>
                      <a:pPr algn="ctr" fontAlgn="b"/>
                      <a:r>
                        <a:rPr lang="en-US" sz="1800" kern="1200" dirty="0" smtClean="0">
                          <a:solidFill>
                            <a:schemeClr val="dk1"/>
                          </a:solidFill>
                          <a:effectLst/>
                          <a:latin typeface="+mn-lt"/>
                          <a:ea typeface="+mn-ea"/>
                          <a:cs typeface="+mn-cs"/>
                        </a:rPr>
                        <a:t>LCTs</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76</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extLst>
                  <a:ext uri="{0D108BD9-81ED-4DB2-BD59-A6C34878D82A}">
                    <a16:rowId xmlns:a16="http://schemas.microsoft.com/office/drawing/2014/main" val="652960320"/>
                  </a:ext>
                </a:extLst>
              </a:tr>
              <a:tr h="372146">
                <a:tc>
                  <a:txBody>
                    <a:bodyPr/>
                    <a:lstStyle/>
                    <a:p>
                      <a:pPr algn="ctr" fontAlgn="b"/>
                      <a:r>
                        <a:rPr lang="en-US" sz="2000" dirty="0" smtClean="0">
                          <a:effectLst/>
                          <a:latin typeface="Times New Roman" panose="02020603050405020304" pitchFamily="18" charset="0"/>
                          <a:ea typeface="Times New Roman" panose="02020603050405020304" pitchFamily="18" charset="0"/>
                        </a:rPr>
                        <a:t>Passenger Vessels	</a:t>
                      </a:r>
                      <a:endParaRPr lang="en-US" sz="2000" b="1" i="0" u="none" strike="noStrike" dirty="0">
                        <a:solidFill>
                          <a:schemeClr val="bg1"/>
                        </a:solidFill>
                        <a:effectLst/>
                        <a:latin typeface="Gill Sans MT" panose="020B0502020104020203" pitchFamily="34" charset="0"/>
                      </a:endParaRPr>
                    </a:p>
                  </a:txBody>
                  <a:tcPr marL="0" marR="0" marT="0" marB="0" anchor="b">
                    <a:solidFill>
                      <a:srgbClr val="FFDB69"/>
                    </a:solidFill>
                  </a:tcPr>
                </a:tc>
                <a:tc>
                  <a:txBody>
                    <a:bodyPr/>
                    <a:lstStyle/>
                    <a:p>
                      <a:pPr algn="ctr" fontAlgn="b"/>
                      <a:r>
                        <a:rPr lang="en-US" sz="1800" kern="1200" dirty="0" smtClean="0">
                          <a:solidFill>
                            <a:schemeClr val="dk1"/>
                          </a:solidFill>
                          <a:effectLst/>
                          <a:latin typeface="+mn-lt"/>
                          <a:ea typeface="+mn-ea"/>
                          <a:cs typeface="+mn-cs"/>
                        </a:rPr>
                        <a:t>45</a:t>
                      </a:r>
                      <a:endParaRPr lang="en-US" sz="2000" b="1" i="0" u="none" strike="noStrike" dirty="0">
                        <a:solidFill>
                          <a:schemeClr val="bg1"/>
                        </a:solidFill>
                        <a:effectLst/>
                        <a:latin typeface="Gill Sans MT" panose="020B0502020104020203" pitchFamily="34" charset="0"/>
                      </a:endParaRPr>
                    </a:p>
                  </a:txBody>
                  <a:tcPr marL="0" marR="0" marT="0" marB="0" anchor="b">
                    <a:solidFill>
                      <a:srgbClr val="FFDB69"/>
                    </a:solidFill>
                  </a:tcPr>
                </a:tc>
                <a:extLst>
                  <a:ext uri="{0D108BD9-81ED-4DB2-BD59-A6C34878D82A}">
                    <a16:rowId xmlns:a16="http://schemas.microsoft.com/office/drawing/2014/main" val="3434662419"/>
                  </a:ext>
                </a:extLst>
              </a:tr>
              <a:tr h="372146">
                <a:tc>
                  <a:txBody>
                    <a:bodyPr/>
                    <a:lstStyle/>
                    <a:p>
                      <a:pPr algn="ctr" fontAlgn="b"/>
                      <a:r>
                        <a:rPr lang="en-US" sz="2000" dirty="0" smtClean="0">
                          <a:effectLst/>
                          <a:latin typeface="Times New Roman" panose="02020603050405020304" pitchFamily="18" charset="0"/>
                          <a:ea typeface="Times New Roman" panose="02020603050405020304" pitchFamily="18" charset="0"/>
                        </a:rPr>
                        <a:t>General Cargo/Container</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tc>
                  <a:txBody>
                    <a:bodyPr/>
                    <a:lstStyle/>
                    <a:p>
                      <a:pPr algn="ctr" fontAlgn="b"/>
                      <a:r>
                        <a:rPr lang="en-US" sz="1800" kern="1200" dirty="0" smtClean="0">
                          <a:solidFill>
                            <a:schemeClr val="dk1"/>
                          </a:solidFill>
                          <a:effectLst/>
                          <a:latin typeface="+mn-lt"/>
                          <a:ea typeface="+mn-ea"/>
                          <a:cs typeface="+mn-cs"/>
                        </a:rPr>
                        <a:t>86</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extLst>
                  <a:ext uri="{0D108BD9-81ED-4DB2-BD59-A6C34878D82A}">
                    <a16:rowId xmlns:a16="http://schemas.microsoft.com/office/drawing/2014/main" val="1759397095"/>
                  </a:ext>
                </a:extLst>
              </a:tr>
              <a:tr h="372146">
                <a:tc>
                  <a:txBody>
                    <a:bodyPr/>
                    <a:lstStyle/>
                    <a:p>
                      <a:pPr algn="ctr" fontAlgn="b"/>
                      <a:r>
                        <a:rPr lang="en-US" sz="1800" kern="1200" dirty="0" smtClean="0">
                          <a:solidFill>
                            <a:schemeClr val="dk1"/>
                          </a:solidFill>
                          <a:effectLst/>
                          <a:latin typeface="+mn-lt"/>
                          <a:ea typeface="+mn-ea"/>
                          <a:cs typeface="+mn-cs"/>
                        </a:rPr>
                        <a:t>Work Boats</a:t>
                      </a:r>
                      <a:endParaRPr lang="en-US" sz="2000" b="1" i="0" u="none" strike="noStrike" dirty="0">
                        <a:solidFill>
                          <a:schemeClr val="bg1"/>
                        </a:solidFill>
                        <a:effectLst/>
                        <a:latin typeface="Gill Sans MT" panose="020B0502020104020203" pitchFamily="34" charset="0"/>
                      </a:endParaRPr>
                    </a:p>
                  </a:txBody>
                  <a:tcPr marL="0" marR="0" marT="0" marB="0" anchor="b">
                    <a:solidFill>
                      <a:srgbClr val="FFDB69"/>
                    </a:solidFill>
                  </a:tcPr>
                </a:tc>
                <a:tc>
                  <a:txBody>
                    <a:bodyPr/>
                    <a:lstStyle/>
                    <a:p>
                      <a:pPr algn="ctr" fontAlgn="b"/>
                      <a:r>
                        <a:rPr lang="en-US" sz="1800" kern="1200" dirty="0" smtClean="0">
                          <a:solidFill>
                            <a:schemeClr val="dk1"/>
                          </a:solidFill>
                          <a:effectLst/>
                          <a:latin typeface="+mn-lt"/>
                          <a:ea typeface="+mn-ea"/>
                          <a:cs typeface="+mn-cs"/>
                        </a:rPr>
                        <a:t>45</a:t>
                      </a:r>
                      <a:endParaRPr lang="en-US" sz="2000" b="1" i="0" u="none" strike="noStrike" dirty="0">
                        <a:solidFill>
                          <a:schemeClr val="bg1"/>
                        </a:solidFill>
                        <a:effectLst/>
                        <a:latin typeface="Gill Sans MT" panose="020B0502020104020203" pitchFamily="34" charset="0"/>
                      </a:endParaRPr>
                    </a:p>
                  </a:txBody>
                  <a:tcPr marL="0" marR="0" marT="0" marB="0" anchor="b">
                    <a:solidFill>
                      <a:srgbClr val="FFDB69"/>
                    </a:solidFill>
                  </a:tcPr>
                </a:tc>
                <a:extLst>
                  <a:ext uri="{0D108BD9-81ED-4DB2-BD59-A6C34878D82A}">
                    <a16:rowId xmlns:a16="http://schemas.microsoft.com/office/drawing/2014/main" val="45092054"/>
                  </a:ext>
                </a:extLst>
              </a:tr>
              <a:tr h="382892">
                <a:tc>
                  <a:txBody>
                    <a:bodyPr/>
                    <a:lstStyle/>
                    <a:p>
                      <a:pPr algn="ctr" fontAlgn="b"/>
                      <a:r>
                        <a:rPr lang="en-US" sz="1800" kern="1200" dirty="0" smtClean="0">
                          <a:solidFill>
                            <a:schemeClr val="dk1"/>
                          </a:solidFill>
                          <a:effectLst/>
                          <a:latin typeface="+mn-lt"/>
                          <a:ea typeface="+mn-ea"/>
                          <a:cs typeface="+mn-cs"/>
                        </a:rPr>
                        <a:t>Others</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93</a:t>
                      </a:r>
                      <a:endParaRPr lang="en-US" sz="2000" b="1" i="0" u="none" strike="noStrike" dirty="0">
                        <a:solidFill>
                          <a:schemeClr val="bg1"/>
                        </a:solidFill>
                        <a:effectLst/>
                        <a:latin typeface="Gill Sans MT" panose="020B0502020104020203" pitchFamily="34" charset="0"/>
                      </a:endParaRPr>
                    </a:p>
                  </a:txBody>
                  <a:tcPr marL="0" marR="0" marT="0" marB="0" anchor="ctr">
                    <a:solidFill>
                      <a:srgbClr val="FFFFFF"/>
                    </a:solidFill>
                  </a:tcPr>
                </a:tc>
                <a:extLst>
                  <a:ext uri="{0D108BD9-81ED-4DB2-BD59-A6C34878D82A}">
                    <a16:rowId xmlns:a16="http://schemas.microsoft.com/office/drawing/2014/main" val="4122783595"/>
                  </a:ext>
                </a:extLst>
              </a:tr>
              <a:tr h="372146">
                <a:tc>
                  <a:txBody>
                    <a:bodyPr/>
                    <a:lstStyle/>
                    <a:p>
                      <a:pPr algn="ctr" fontAlgn="b"/>
                      <a:endParaRPr lang="en-US" sz="2000" b="1" i="0" u="none" strike="noStrike" dirty="0">
                        <a:solidFill>
                          <a:schemeClr val="bg1"/>
                        </a:solidFill>
                        <a:effectLst/>
                        <a:latin typeface="Gill Sans MT" panose="020B0502020104020203" pitchFamily="34" charset="0"/>
                      </a:endParaRPr>
                    </a:p>
                  </a:txBody>
                  <a:tcPr marL="0" marR="0" marT="0" marB="0" anchor="b">
                    <a:solidFill>
                      <a:srgbClr val="B08600"/>
                    </a:solidFill>
                  </a:tcPr>
                </a:tc>
                <a:tc>
                  <a:txBody>
                    <a:bodyPr/>
                    <a:lstStyle/>
                    <a:p>
                      <a:pPr algn="ctr" fontAlgn="b"/>
                      <a:r>
                        <a:rPr lang="en-US" sz="2000" b="1" i="0" u="none" strike="noStrike" dirty="0" smtClean="0">
                          <a:solidFill>
                            <a:schemeClr val="bg1"/>
                          </a:solidFill>
                          <a:effectLst/>
                          <a:latin typeface="Gill Sans MT" panose="020B0502020104020203" pitchFamily="34" charset="0"/>
                        </a:rPr>
                        <a:t>743</a:t>
                      </a:r>
                      <a:endParaRPr lang="en-US" sz="2000" b="1" i="0" u="none" strike="noStrike" dirty="0">
                        <a:solidFill>
                          <a:schemeClr val="bg1"/>
                        </a:solidFill>
                        <a:effectLst/>
                        <a:latin typeface="Gill Sans MT" panose="020B0502020104020203" pitchFamily="34" charset="0"/>
                      </a:endParaRPr>
                    </a:p>
                  </a:txBody>
                  <a:tcPr marL="0" marR="0" marT="0" marB="0" anchor="b">
                    <a:solidFill>
                      <a:srgbClr val="B08600"/>
                    </a:solidFill>
                  </a:tcPr>
                </a:tc>
                <a:extLst>
                  <a:ext uri="{0D108BD9-81ED-4DB2-BD59-A6C34878D82A}">
                    <a16:rowId xmlns:a16="http://schemas.microsoft.com/office/drawing/2014/main" val="4114673431"/>
                  </a:ext>
                </a:extLst>
              </a:tr>
            </a:tbl>
          </a:graphicData>
        </a:graphic>
      </p:graphicFrame>
    </p:spTree>
    <p:extLst>
      <p:ext uri="{BB962C8B-B14F-4D97-AF65-F5344CB8AC3E}">
        <p14:creationId xmlns:p14="http://schemas.microsoft.com/office/powerpoint/2010/main" val="242847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565793" cy="831273"/>
          </a:xfrm>
        </p:spPr>
        <p:txBody>
          <a:bodyPr>
            <a:normAutofit fontScale="90000"/>
          </a:bodyPr>
          <a:lstStyle/>
          <a:p>
            <a:pPr algn="ctr"/>
            <a:r>
              <a:rPr lang="en-US" sz="3200" b="1" dirty="0">
                <a:solidFill>
                  <a:schemeClr val="tx1"/>
                </a:solidFill>
                <a:latin typeface="Arial" panose="020B0604020202020204" pitchFamily="34" charset="0"/>
                <a:cs typeface="Arial" panose="020B0604020202020204" pitchFamily="34" charset="0"/>
              </a:rPr>
              <a:t>NMSA STANDARDS </a:t>
            </a:r>
            <a:r>
              <a:rPr lang="en-US" sz="3200" b="1" dirty="0" smtClean="0">
                <a:solidFill>
                  <a:schemeClr val="tx1"/>
                </a:solidFill>
                <a:latin typeface="Arial" panose="020B0604020202020204" pitchFamily="34" charset="0"/>
                <a:cs typeface="Arial" panose="020B0604020202020204" pitchFamily="34" charset="0"/>
              </a:rPr>
              <a:t>&amp; </a:t>
            </a:r>
            <a:r>
              <a:rPr lang="en-US" sz="3200" b="1" dirty="0">
                <a:solidFill>
                  <a:schemeClr val="tx1"/>
                </a:solidFill>
                <a:latin typeface="Arial" panose="020B0604020202020204" pitchFamily="34" charset="0"/>
                <a:cs typeface="Arial" panose="020B0604020202020204" pitchFamily="34" charset="0"/>
              </a:rPr>
              <a:t>REQUIREMENTS FOR A SAFER FISHING INDUSTRY</a:t>
            </a:r>
            <a:endParaRPr lang="en-US" sz="32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160589"/>
            <a:ext cx="10110740" cy="4588554"/>
          </a:xfrm>
        </p:spPr>
        <p:txBody>
          <a:bodyPr>
            <a:normAutofit/>
          </a:bodyPr>
          <a:lstStyle/>
          <a:p>
            <a:r>
              <a:rPr lang="en-US" sz="2000" dirty="0" smtClean="0">
                <a:solidFill>
                  <a:srgbClr val="FF0000"/>
                </a:solidFill>
              </a:rPr>
              <a:t>The</a:t>
            </a:r>
            <a:r>
              <a:rPr lang="en-US" sz="2000" dirty="0" smtClean="0"/>
              <a:t> </a:t>
            </a:r>
            <a:r>
              <a:rPr lang="en-US" sz="2000" b="1" dirty="0">
                <a:solidFill>
                  <a:srgbClr val="FF0000"/>
                </a:solidFill>
              </a:rPr>
              <a:t>fishing vessels and the fishing industry is among the most dangerous jobs/ industries in the world</a:t>
            </a:r>
            <a:r>
              <a:rPr lang="en-US" sz="2000" dirty="0" smtClean="0">
                <a:solidFill>
                  <a:srgbClr val="FF0000"/>
                </a:solidFill>
              </a:rPr>
              <a:t>.</a:t>
            </a:r>
          </a:p>
          <a:p>
            <a:r>
              <a:rPr lang="en-US" sz="2000" dirty="0">
                <a:solidFill>
                  <a:schemeClr val="tx1"/>
                </a:solidFill>
              </a:rPr>
              <a:t>There are no separate legislation for Fishing Vessels in PNG and also they are not exempted from our registration.</a:t>
            </a:r>
          </a:p>
          <a:p>
            <a:r>
              <a:rPr lang="en-US" sz="2000" dirty="0" smtClean="0"/>
              <a:t>Fishing </a:t>
            </a:r>
            <a:r>
              <a:rPr lang="en-US" sz="2000" dirty="0" smtClean="0"/>
              <a:t>Vessels </a:t>
            </a:r>
            <a:r>
              <a:rPr lang="en-US" sz="2000" dirty="0"/>
              <a:t>like any other vessels come under Merchant Shipping Acts of 1975 and Safety Regulations of 2006 to ensure seaworthiness of the vessels</a:t>
            </a:r>
            <a:r>
              <a:rPr lang="en-US" sz="2000" dirty="0" smtClean="0"/>
              <a:t>. </a:t>
            </a:r>
          </a:p>
          <a:p>
            <a:r>
              <a:rPr lang="en-US" sz="2000" dirty="0" smtClean="0"/>
              <a:t>The </a:t>
            </a:r>
            <a:r>
              <a:rPr lang="en-US" sz="2000" dirty="0"/>
              <a:t>FVs registered with NMSA are issued with Certificate of Registration, Minimum Safe Manning Certificate and Survey/Safety Certificates. The </a:t>
            </a:r>
            <a:r>
              <a:rPr lang="en-US" sz="2000" dirty="0" smtClean="0"/>
              <a:t>NMSA inspectors </a:t>
            </a:r>
            <a:r>
              <a:rPr lang="en-US" sz="2000" dirty="0"/>
              <a:t>conduct inspection on FVs to ascertain the validity dates of the survey certificate, the </a:t>
            </a:r>
            <a:r>
              <a:rPr lang="en-US" sz="2000" dirty="0" smtClean="0"/>
              <a:t>manning of the vessel </a:t>
            </a:r>
            <a:r>
              <a:rPr lang="en-US" sz="2000" dirty="0"/>
              <a:t>in accordance to its Minimum Safe Manning Certificate, and </a:t>
            </a:r>
            <a:r>
              <a:rPr lang="en-US" sz="2000" dirty="0" smtClean="0"/>
              <a:t>compliance </a:t>
            </a:r>
            <a:r>
              <a:rPr lang="en-US" sz="2000" dirty="0"/>
              <a:t>to </a:t>
            </a:r>
            <a:r>
              <a:rPr lang="en-US" sz="2000" dirty="0" smtClean="0"/>
              <a:t>various </a:t>
            </a:r>
            <a:r>
              <a:rPr lang="en-US" sz="2000" dirty="0"/>
              <a:t>safety requirements.</a:t>
            </a:r>
          </a:p>
          <a:p>
            <a:endParaRPr lang="en-US" dirty="0"/>
          </a:p>
        </p:txBody>
      </p:sp>
    </p:spTree>
    <p:extLst>
      <p:ext uri="{BB962C8B-B14F-4D97-AF65-F5344CB8AC3E}">
        <p14:creationId xmlns:p14="http://schemas.microsoft.com/office/powerpoint/2010/main" val="182021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644</TotalTime>
  <Words>1822</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 Narrow</vt:lpstr>
      <vt:lpstr>Bernard MT Condensed</vt:lpstr>
      <vt:lpstr>Calibri</vt:lpstr>
      <vt:lpstr>Gill Sans MT</vt:lpstr>
      <vt:lpstr>Helvetica</vt:lpstr>
      <vt:lpstr>Lucida Handwriting</vt:lpstr>
      <vt:lpstr>Raleway</vt:lpstr>
      <vt:lpstr>Times New Roman</vt:lpstr>
      <vt:lpstr>Trebuchet MS</vt:lpstr>
      <vt:lpstr>Wingdings</vt:lpstr>
      <vt:lpstr>Wingdings 3</vt:lpstr>
      <vt:lpstr>Facet</vt:lpstr>
      <vt:lpstr>PowerPoint Presentation</vt:lpstr>
      <vt:lpstr>PowerPoint Presentation</vt:lpstr>
      <vt:lpstr>Topics of the Presentation</vt:lpstr>
      <vt:lpstr>PowerPoint Presentation</vt:lpstr>
      <vt:lpstr>PowerPoint Presentation</vt:lpstr>
      <vt:lpstr>PowerPoint Presentation</vt:lpstr>
      <vt:lpstr>PowerPoint Presentation</vt:lpstr>
      <vt:lpstr>PowerPoint Presentation</vt:lpstr>
      <vt:lpstr>NMSA STANDARDS &amp; REQUIREMENTS FOR A SAFER FISHING INDUSTRY</vt:lpstr>
      <vt:lpstr>                         </vt:lpstr>
      <vt:lpstr>PowerPoint Presentation</vt:lpstr>
      <vt:lpstr>PowerPoint Presentation</vt:lpstr>
      <vt:lpstr>PowerPoint Presentation</vt:lpstr>
      <vt:lpstr>PowerPoint Presentation</vt:lpstr>
      <vt:lpstr>PowerPoint Presentation</vt:lpstr>
      <vt:lpstr> NMSA INPUT INTO A SAFER FISHING INDUSTRY </vt:lpstr>
      <vt:lpstr> NMSA INPUT INTO A SAFER FISHING INDUSTRY </vt:lpstr>
      <vt:lpstr> NMSA INPUT INTO A SAFER FISHING INDUSTRY </vt:lpstr>
      <vt:lpstr>CMS - Coastal Monitoring Stations installed in Tuam and Jomard </vt:lpstr>
      <vt:lpstr>SARIMS (Search &amp; Rescue Information Management System) from Critical Software in Portugal   New type of dinghy with added buoyancy to prevent sinking.           Life Cell - life saving devices sponsored by TSSP </vt:lpstr>
      <vt:lpstr>Oil Spill Response Equipment from Lamor in Finland  Search and Rescue Vessels (2 already in operation, another 5 including 3 x 20m sponsored by Japan expected within the next 2 years)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Captain Krzysztof Orlowski</dc:creator>
  <cp:lastModifiedBy>Captain Krzysztof Orlowski</cp:lastModifiedBy>
  <cp:revision>76</cp:revision>
  <cp:lastPrinted>2022-02-23T23:12:00Z</cp:lastPrinted>
  <dcterms:created xsi:type="dcterms:W3CDTF">2022-02-22T04:28:29Z</dcterms:created>
  <dcterms:modified xsi:type="dcterms:W3CDTF">2022-02-23T23:14:14Z</dcterms:modified>
</cp:coreProperties>
</file>