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48" r:id="rId3"/>
    <p:sldId id="378" r:id="rId4"/>
    <p:sldId id="386" r:id="rId5"/>
    <p:sldId id="383" r:id="rId6"/>
    <p:sldId id="367" r:id="rId7"/>
    <p:sldId id="384" r:id="rId8"/>
    <p:sldId id="387" r:id="rId9"/>
    <p:sldId id="350" r:id="rId10"/>
    <p:sldId id="382" r:id="rId11"/>
    <p:sldId id="379" r:id="rId12"/>
    <p:sldId id="369" r:id="rId13"/>
    <p:sldId id="388" r:id="rId14"/>
    <p:sldId id="380" r:id="rId15"/>
    <p:sldId id="389" r:id="rId16"/>
    <p:sldId id="390" r:id="rId17"/>
    <p:sldId id="391" r:id="rId18"/>
    <p:sldId id="392" r:id="rId19"/>
    <p:sldId id="394" r:id="rId20"/>
    <p:sldId id="393"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ference"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E9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0" autoAdjust="0"/>
    <p:restoredTop sz="79565" autoAdjust="0"/>
  </p:normalViewPr>
  <p:slideViewPr>
    <p:cSldViewPr>
      <p:cViewPr varScale="1">
        <p:scale>
          <a:sx n="80" d="100"/>
          <a:sy n="80" d="100"/>
        </p:scale>
        <p:origin x="1284" y="8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notesViewPr>
    <p:cSldViewPr>
      <p:cViewPr varScale="1">
        <p:scale>
          <a:sx n="43" d="100"/>
          <a:sy n="43" d="100"/>
        </p:scale>
        <p:origin x="-2220"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2F52509-9A53-471F-8C12-22630ECEBA34}" type="datetimeFigureOut">
              <a:rPr lang="en-US" smtClean="0"/>
              <a:pPr/>
              <a:t>2/23/2022</a:t>
            </a:fld>
            <a:endParaRPr lang="en-AU"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4EFED90-A545-4A68-B7BA-01D2D2C8DB36}" type="slidenum">
              <a:rPr lang="en-AU" smtClean="0"/>
              <a:pPr/>
              <a:t>‹#›</a:t>
            </a:fld>
            <a:endParaRPr lang="en-AU" dirty="0"/>
          </a:p>
        </p:txBody>
      </p:sp>
    </p:spTree>
    <p:extLst>
      <p:ext uri="{BB962C8B-B14F-4D97-AF65-F5344CB8AC3E}">
        <p14:creationId xmlns:p14="http://schemas.microsoft.com/office/powerpoint/2010/main" val="15760812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7224632-A4A0-4D70-A9C2-94CDC328EF6E}" type="datetimeFigureOut">
              <a:rPr lang="en-AU" smtClean="0"/>
              <a:pPr/>
              <a:t>23/02/2022</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D8E0552-8241-481D-83F6-65D12DB5F7F5}" type="slidenum">
              <a:rPr lang="en-AU" smtClean="0"/>
              <a:pPr/>
              <a:t>‹#›</a:t>
            </a:fld>
            <a:endParaRPr lang="en-AU" dirty="0"/>
          </a:p>
        </p:txBody>
      </p:sp>
    </p:spTree>
    <p:extLst>
      <p:ext uri="{BB962C8B-B14F-4D97-AF65-F5344CB8AC3E}">
        <p14:creationId xmlns:p14="http://schemas.microsoft.com/office/powerpoint/2010/main" val="3151835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AD8E0552-8241-481D-83F6-65D12DB5F7F5}" type="slidenum">
              <a:rPr lang="en-AU" smtClean="0"/>
              <a:pPr/>
              <a:t>1</a:t>
            </a:fld>
            <a:endParaRPr lang="en-AU" dirty="0"/>
          </a:p>
        </p:txBody>
      </p:sp>
      <p:sp>
        <p:nvSpPr>
          <p:cNvPr id="5" name="Footer Placeholder 4"/>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60083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72066" y="571481"/>
            <a:ext cx="3386134" cy="3028970"/>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5357818" y="3886200"/>
            <a:ext cx="307183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a:xfrm>
            <a:off x="3071802" y="6286520"/>
            <a:ext cx="2133600" cy="365125"/>
          </a:xfrm>
        </p:spPr>
        <p:txBody>
          <a:bodyPr/>
          <a:lstStyle/>
          <a:p>
            <a:fld id="{E9775061-2914-4CEB-98F7-66BFAEF70361}" type="datetime1">
              <a:rPr lang="en-US" smtClean="0"/>
              <a:t>2/23/2022</a:t>
            </a:fld>
            <a:endParaRPr lang="en-AU" dirty="0"/>
          </a:p>
        </p:txBody>
      </p:sp>
      <p:sp>
        <p:nvSpPr>
          <p:cNvPr id="6" name="Slide Number Placeholder 5"/>
          <p:cNvSpPr>
            <a:spLocks noGrp="1"/>
          </p:cNvSpPr>
          <p:nvPr>
            <p:ph type="sldNum" sz="quarter" idx="12"/>
          </p:nvPr>
        </p:nvSpPr>
        <p:spPr>
          <a:xfrm>
            <a:off x="6715140" y="6286520"/>
            <a:ext cx="2133600" cy="365125"/>
          </a:xfrm>
        </p:spPr>
        <p:txBody>
          <a:bodyPr/>
          <a:lstStyle/>
          <a:p>
            <a:fld id="{7C807511-C95C-4AF5-AAD4-162FD03DEFCB}" type="slidenum">
              <a:rPr lang="en-AU" smtClean="0"/>
              <a:pPr/>
              <a:t>‹#›</a:t>
            </a:fld>
            <a:endParaRPr lang="en-AU" dirty="0"/>
          </a:p>
        </p:txBody>
      </p:sp>
      <p:graphicFrame>
        <p:nvGraphicFramePr>
          <p:cNvPr id="1026" name="Object 2"/>
          <p:cNvGraphicFramePr>
            <a:graphicFrameLocks noChangeAspect="1"/>
          </p:cNvGraphicFramePr>
          <p:nvPr/>
        </p:nvGraphicFramePr>
        <p:xfrm>
          <a:off x="285750" y="142875"/>
          <a:ext cx="785813" cy="936625"/>
        </p:xfrm>
        <a:graphic>
          <a:graphicData uri="http://schemas.openxmlformats.org/presentationml/2006/ole">
            <mc:AlternateContent xmlns:mc="http://schemas.openxmlformats.org/markup-compatibility/2006">
              <mc:Choice xmlns:v="urn:schemas-microsoft-com:vml" Requires="v">
                <p:oleObj spid="_x0000_s2049" r:id="rId3" imgW="14638095" imgH="15476190" progId="">
                  <p:embed/>
                </p:oleObj>
              </mc:Choice>
              <mc:Fallback>
                <p:oleObj r:id="rId3" imgW="14638095" imgH="15476190"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42875"/>
                        <a:ext cx="7858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42844" y="142852"/>
          <a:ext cx="4854760" cy="5000660"/>
        </p:xfrm>
        <a:graphic>
          <a:graphicData uri="http://schemas.openxmlformats.org/presentationml/2006/ole">
            <mc:AlternateContent xmlns:mc="http://schemas.openxmlformats.org/markup-compatibility/2006">
              <mc:Choice xmlns:v="urn:schemas-microsoft-com:vml" Requires="v">
                <p:oleObj spid="_x0000_s2050" r:id="rId5" imgW="14638095" imgH="15476190" progId="">
                  <p:embed/>
                </p:oleObj>
              </mc:Choice>
              <mc:Fallback>
                <p:oleObj r:id="rId5" imgW="14638095" imgH="15476190" progId="">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42852"/>
                        <a:ext cx="4854760" cy="5000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0F98F3-6D30-4FB1-9F50-C3C6B75069DE}" type="datetime1">
              <a:rPr lang="en-US" smtClean="0"/>
              <a:t>2/23/2022</a:t>
            </a:fld>
            <a:endParaRPr lang="en-AU" dirty="0"/>
          </a:p>
        </p:txBody>
      </p:sp>
      <p:sp>
        <p:nvSpPr>
          <p:cNvPr id="5" name="Footer Placeholder 4"/>
          <p:cNvSpPr>
            <a:spLocks noGrp="1"/>
          </p:cNvSpPr>
          <p:nvPr>
            <p:ph type="ftr" sz="quarter" idx="11"/>
          </p:nvPr>
        </p:nvSpPr>
        <p:spPr/>
        <p:txBody>
          <a:bodyPr/>
          <a:lstStyle/>
          <a:p>
            <a:r>
              <a:rPr lang="en-AU"/>
              <a:t>www.facebook.com/pages/PNG-Customs-Service</a:t>
            </a:r>
            <a:endParaRPr lang="en-AU" dirty="0"/>
          </a:p>
        </p:txBody>
      </p:sp>
      <p:sp>
        <p:nvSpPr>
          <p:cNvPr id="6" name="Slide Number Placeholder 5"/>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B891C51-F835-4D09-AAB7-AA03F9375041}" type="datetime1">
              <a:rPr lang="en-US" smtClean="0"/>
              <a:t>2/23/2022</a:t>
            </a:fld>
            <a:endParaRPr lang="en-AU" dirty="0"/>
          </a:p>
        </p:txBody>
      </p:sp>
      <p:sp>
        <p:nvSpPr>
          <p:cNvPr id="5" name="Footer Placeholder 4"/>
          <p:cNvSpPr>
            <a:spLocks noGrp="1"/>
          </p:cNvSpPr>
          <p:nvPr>
            <p:ph type="ftr" sz="quarter" idx="11"/>
          </p:nvPr>
        </p:nvSpPr>
        <p:spPr/>
        <p:txBody>
          <a:bodyPr/>
          <a:lstStyle/>
          <a:p>
            <a:r>
              <a:rPr lang="en-AU"/>
              <a:t>www.facebook.com/pages/PNG-Customs-Service</a:t>
            </a:r>
            <a:endParaRPr lang="en-AU" dirty="0"/>
          </a:p>
        </p:txBody>
      </p:sp>
      <p:sp>
        <p:nvSpPr>
          <p:cNvPr id="6" name="Slide Number Placeholder 5"/>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E6154E5-AE2A-4347-B218-1031E64DFBC6}" type="datetime1">
              <a:rPr lang="en-US" smtClean="0"/>
              <a:t>2/23/2022</a:t>
            </a:fld>
            <a:endParaRPr lang="en-AU" dirty="0"/>
          </a:p>
        </p:txBody>
      </p:sp>
      <p:sp>
        <p:nvSpPr>
          <p:cNvPr id="5" name="Footer Placeholder 4"/>
          <p:cNvSpPr>
            <a:spLocks noGrp="1"/>
          </p:cNvSpPr>
          <p:nvPr>
            <p:ph type="ftr" sz="quarter" idx="11"/>
          </p:nvPr>
        </p:nvSpPr>
        <p:spPr/>
        <p:txBody>
          <a:bodyPr/>
          <a:lstStyle/>
          <a:p>
            <a:r>
              <a:rPr lang="en-AU"/>
              <a:t>www.facebook.com/pages/PNG-Customs-Service</a:t>
            </a:r>
            <a:endParaRPr lang="en-AU" dirty="0"/>
          </a:p>
        </p:txBody>
      </p:sp>
      <p:sp>
        <p:nvSpPr>
          <p:cNvPr id="6" name="Slide Number Placeholder 5"/>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92C14-7340-4619-AAE8-53FF988CFF97}" type="datetime1">
              <a:rPr lang="en-US" smtClean="0"/>
              <a:t>2/23/2022</a:t>
            </a:fld>
            <a:endParaRPr lang="en-AU" dirty="0"/>
          </a:p>
        </p:txBody>
      </p:sp>
      <p:sp>
        <p:nvSpPr>
          <p:cNvPr id="5" name="Footer Placeholder 4"/>
          <p:cNvSpPr>
            <a:spLocks noGrp="1"/>
          </p:cNvSpPr>
          <p:nvPr>
            <p:ph type="ftr" sz="quarter" idx="11"/>
          </p:nvPr>
        </p:nvSpPr>
        <p:spPr/>
        <p:txBody>
          <a:bodyPr/>
          <a:lstStyle/>
          <a:p>
            <a:r>
              <a:rPr lang="en-AU"/>
              <a:t>www.facebook.com/pages/PNG-Customs-Service</a:t>
            </a:r>
            <a:endParaRPr lang="en-AU" dirty="0"/>
          </a:p>
        </p:txBody>
      </p:sp>
      <p:sp>
        <p:nvSpPr>
          <p:cNvPr id="6" name="Slide Number Placeholder 5"/>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1911EB5-E01A-4793-97E6-25832123118F}" type="datetime1">
              <a:rPr lang="en-US" smtClean="0"/>
              <a:t>2/23/2022</a:t>
            </a:fld>
            <a:endParaRPr lang="en-AU" dirty="0"/>
          </a:p>
        </p:txBody>
      </p:sp>
      <p:sp>
        <p:nvSpPr>
          <p:cNvPr id="6" name="Footer Placeholder 5"/>
          <p:cNvSpPr>
            <a:spLocks noGrp="1"/>
          </p:cNvSpPr>
          <p:nvPr>
            <p:ph type="ftr" sz="quarter" idx="11"/>
          </p:nvPr>
        </p:nvSpPr>
        <p:spPr/>
        <p:txBody>
          <a:bodyPr/>
          <a:lstStyle/>
          <a:p>
            <a:r>
              <a:rPr lang="en-AU"/>
              <a:t>www.facebook.com/pages/PNG-Customs-Service</a:t>
            </a:r>
            <a:endParaRPr lang="en-AU" dirty="0"/>
          </a:p>
        </p:txBody>
      </p:sp>
      <p:sp>
        <p:nvSpPr>
          <p:cNvPr id="7" name="Slide Number Placeholder 6"/>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7D64C92-ACEE-4D3A-99F5-C944D222CF17}" type="datetime1">
              <a:rPr lang="en-US" smtClean="0"/>
              <a:t>2/23/2022</a:t>
            </a:fld>
            <a:endParaRPr lang="en-AU" dirty="0"/>
          </a:p>
        </p:txBody>
      </p:sp>
      <p:sp>
        <p:nvSpPr>
          <p:cNvPr id="8" name="Footer Placeholder 7"/>
          <p:cNvSpPr>
            <a:spLocks noGrp="1"/>
          </p:cNvSpPr>
          <p:nvPr>
            <p:ph type="ftr" sz="quarter" idx="11"/>
          </p:nvPr>
        </p:nvSpPr>
        <p:spPr/>
        <p:txBody>
          <a:bodyPr/>
          <a:lstStyle/>
          <a:p>
            <a:r>
              <a:rPr lang="en-AU"/>
              <a:t>www.facebook.com/pages/PNG-Customs-Service</a:t>
            </a:r>
            <a:endParaRPr lang="en-AU" dirty="0"/>
          </a:p>
        </p:txBody>
      </p:sp>
      <p:sp>
        <p:nvSpPr>
          <p:cNvPr id="9" name="Slide Number Placeholder 8"/>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3E48FE6-80D4-49BF-93CD-1F1EBB4836F5}" type="datetime1">
              <a:rPr lang="en-US" smtClean="0"/>
              <a:t>2/23/2022</a:t>
            </a:fld>
            <a:endParaRPr lang="en-AU" dirty="0"/>
          </a:p>
        </p:txBody>
      </p:sp>
      <p:sp>
        <p:nvSpPr>
          <p:cNvPr id="4" name="Footer Placeholder 3"/>
          <p:cNvSpPr>
            <a:spLocks noGrp="1"/>
          </p:cNvSpPr>
          <p:nvPr>
            <p:ph type="ftr" sz="quarter" idx="11"/>
          </p:nvPr>
        </p:nvSpPr>
        <p:spPr/>
        <p:txBody>
          <a:bodyPr/>
          <a:lstStyle/>
          <a:p>
            <a:r>
              <a:rPr lang="en-AU"/>
              <a:t>www.facebook.com/pages/PNG-Customs-Service</a:t>
            </a:r>
            <a:endParaRPr lang="en-AU" dirty="0"/>
          </a:p>
        </p:txBody>
      </p:sp>
      <p:sp>
        <p:nvSpPr>
          <p:cNvPr id="5" name="Slide Number Placeholder 4"/>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41206-3A8B-4273-964C-1443FE901311}" type="datetime1">
              <a:rPr lang="en-US" smtClean="0"/>
              <a:t>2/23/2022</a:t>
            </a:fld>
            <a:endParaRPr lang="en-AU" dirty="0"/>
          </a:p>
        </p:txBody>
      </p:sp>
      <p:sp>
        <p:nvSpPr>
          <p:cNvPr id="3" name="Footer Placeholder 2"/>
          <p:cNvSpPr>
            <a:spLocks noGrp="1"/>
          </p:cNvSpPr>
          <p:nvPr>
            <p:ph type="ftr" sz="quarter" idx="11"/>
          </p:nvPr>
        </p:nvSpPr>
        <p:spPr/>
        <p:txBody>
          <a:bodyPr/>
          <a:lstStyle/>
          <a:p>
            <a:r>
              <a:rPr lang="en-AU"/>
              <a:t>www.facebook.com/pages/PNG-Customs-Service</a:t>
            </a:r>
            <a:endParaRPr lang="en-AU" dirty="0"/>
          </a:p>
        </p:txBody>
      </p:sp>
      <p:sp>
        <p:nvSpPr>
          <p:cNvPr id="4" name="Slide Number Placeholder 3"/>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7E2F23-771E-49C6-91FD-2940A6EB9967}" type="datetime1">
              <a:rPr lang="en-US" smtClean="0"/>
              <a:t>2/23/2022</a:t>
            </a:fld>
            <a:endParaRPr lang="en-AU" dirty="0"/>
          </a:p>
        </p:txBody>
      </p:sp>
      <p:sp>
        <p:nvSpPr>
          <p:cNvPr id="6" name="Footer Placeholder 5"/>
          <p:cNvSpPr>
            <a:spLocks noGrp="1"/>
          </p:cNvSpPr>
          <p:nvPr>
            <p:ph type="ftr" sz="quarter" idx="11"/>
          </p:nvPr>
        </p:nvSpPr>
        <p:spPr/>
        <p:txBody>
          <a:bodyPr/>
          <a:lstStyle/>
          <a:p>
            <a:r>
              <a:rPr lang="en-AU"/>
              <a:t>www.facebook.com/pages/PNG-Customs-Service</a:t>
            </a:r>
            <a:endParaRPr lang="en-AU" dirty="0"/>
          </a:p>
        </p:txBody>
      </p:sp>
      <p:sp>
        <p:nvSpPr>
          <p:cNvPr id="7" name="Slide Number Placeholder 6"/>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9E074-0B02-45D3-BC5B-5BF2E92391F1}" type="datetime1">
              <a:rPr lang="en-US" smtClean="0"/>
              <a:t>2/23/2022</a:t>
            </a:fld>
            <a:endParaRPr lang="en-AU" dirty="0"/>
          </a:p>
        </p:txBody>
      </p:sp>
      <p:sp>
        <p:nvSpPr>
          <p:cNvPr id="6" name="Footer Placeholder 5"/>
          <p:cNvSpPr>
            <a:spLocks noGrp="1"/>
          </p:cNvSpPr>
          <p:nvPr>
            <p:ph type="ftr" sz="quarter" idx="11"/>
          </p:nvPr>
        </p:nvSpPr>
        <p:spPr/>
        <p:txBody>
          <a:bodyPr/>
          <a:lstStyle/>
          <a:p>
            <a:r>
              <a:rPr lang="en-AU"/>
              <a:t>www.facebook.com/pages/PNG-Customs-Service</a:t>
            </a:r>
            <a:endParaRPr lang="en-AU" dirty="0"/>
          </a:p>
        </p:txBody>
      </p:sp>
      <p:sp>
        <p:nvSpPr>
          <p:cNvPr id="7" name="Slide Number Placeholder 6"/>
          <p:cNvSpPr>
            <a:spLocks noGrp="1"/>
          </p:cNvSpPr>
          <p:nvPr>
            <p:ph type="sldNum" sz="quarter" idx="12"/>
          </p:nvPr>
        </p:nvSpPr>
        <p:spPr/>
        <p:txBody>
          <a:bodyPr/>
          <a:lstStyle/>
          <a:p>
            <a:fld id="{7C807511-C95C-4AF5-AAD4-162FD03DEFCB}"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728" y="274638"/>
            <a:ext cx="7258072"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1"/>
            <a:ext cx="8229600" cy="4400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B09EB-BE15-4779-A191-83A724386F48}" type="datetime1">
              <a:rPr lang="en-US" smtClean="0"/>
              <a:t>2/23/2022</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www.facebook.com/pages/PNG-Customs-Service</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07511-C95C-4AF5-AAD4-162FD03DEFCB}" type="slidenum">
              <a:rPr lang="en-AU" smtClean="0"/>
              <a:pPr/>
              <a:t>‹#›</a:t>
            </a:fld>
            <a:endParaRPr lang="en-AU" dirty="0"/>
          </a:p>
        </p:txBody>
      </p:sp>
      <p:graphicFrame>
        <p:nvGraphicFramePr>
          <p:cNvPr id="2050" name="Object 2"/>
          <p:cNvGraphicFramePr>
            <a:graphicFrameLocks noChangeAspect="1"/>
          </p:cNvGraphicFramePr>
          <p:nvPr/>
        </p:nvGraphicFramePr>
        <p:xfrm>
          <a:off x="142844" y="142852"/>
          <a:ext cx="1214446" cy="1143008"/>
        </p:xfrm>
        <a:graphic>
          <a:graphicData uri="http://schemas.openxmlformats.org/presentationml/2006/ole">
            <mc:AlternateContent xmlns:mc="http://schemas.openxmlformats.org/markup-compatibility/2006">
              <mc:Choice xmlns:v="urn:schemas-microsoft-com:vml" Requires="v">
                <p:oleObj spid="_x0000_s1025" r:id="rId14" imgW="14638095" imgH="15476190" progId="">
                  <p:embed/>
                </p:oleObj>
              </mc:Choice>
              <mc:Fallback>
                <p:oleObj r:id="rId14" imgW="14638095" imgH="15476190" progId="">
                  <p:embed/>
                  <p:pic>
                    <p:nvPicPr>
                      <p:cNvPr id="205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844" y="142852"/>
                        <a:ext cx="1214446"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1"/>
          <p:cNvPicPr>
            <a:picLocks noChangeAspect="1" noChangeArrowheads="1"/>
          </p:cNvPicPr>
          <p:nvPr userDrawn="1"/>
        </p:nvPicPr>
        <p:blipFill>
          <a:blip r:embed="rId16"/>
          <a:srcRect/>
          <a:stretch>
            <a:fillRect/>
          </a:stretch>
        </p:blipFill>
        <p:spPr bwMode="auto">
          <a:xfrm>
            <a:off x="0" y="6072188"/>
            <a:ext cx="9144000" cy="785812"/>
          </a:xfrm>
          <a:prstGeom prst="rect">
            <a:avLst/>
          </a:prstGeom>
          <a:noFill/>
          <a:ln w="9525">
            <a:noFill/>
            <a:miter lim="800000"/>
            <a:headEnd/>
            <a:tailEnd/>
          </a:ln>
        </p:spPr>
      </p:pic>
      <p:graphicFrame>
        <p:nvGraphicFramePr>
          <p:cNvPr id="9" name="Table 8"/>
          <p:cNvGraphicFramePr>
            <a:graphicFrameLocks noGrp="1"/>
          </p:cNvGraphicFramePr>
          <p:nvPr userDrawn="1"/>
        </p:nvGraphicFramePr>
        <p:xfrm>
          <a:off x="6357938" y="6215063"/>
          <a:ext cx="2786050" cy="489966"/>
        </p:xfrm>
        <a:graphic>
          <a:graphicData uri="http://schemas.openxmlformats.org/drawingml/2006/table">
            <a:tbl>
              <a:tblPr/>
              <a:tblGrid>
                <a:gridCol w="2786050">
                  <a:extLst>
                    <a:ext uri="{9D8B030D-6E8A-4147-A177-3AD203B41FA5}">
                      <a16:colId xmlns:a16="http://schemas.microsoft.com/office/drawing/2014/main" val="20000"/>
                    </a:ext>
                  </a:extLst>
                </a:gridCol>
              </a:tblGrid>
              <a:tr h="447675">
                <a:tc>
                  <a:txBody>
                    <a:bodyPr/>
                    <a:lstStyle/>
                    <a:p>
                      <a:pPr algn="ctr">
                        <a:lnSpc>
                          <a:spcPts val="1270"/>
                        </a:lnSpc>
                        <a:spcAft>
                          <a:spcPts val="0"/>
                        </a:spcAft>
                      </a:pPr>
                      <a:endParaRPr lang="en-US" sz="1400" b="1" dirty="0">
                        <a:latin typeface="Arial Black"/>
                        <a:ea typeface="Times New Roman"/>
                      </a:endParaRPr>
                    </a:p>
                    <a:p>
                      <a:pPr algn="ctr">
                        <a:lnSpc>
                          <a:spcPts val="1270"/>
                        </a:lnSpc>
                        <a:spcAft>
                          <a:spcPts val="0"/>
                        </a:spcAft>
                      </a:pPr>
                      <a:r>
                        <a:rPr lang="en-US" sz="1400" b="1" dirty="0">
                          <a:latin typeface="Arial Black"/>
                          <a:ea typeface="Times New Roman"/>
                        </a:rPr>
                        <a:t>Protecting </a:t>
                      </a:r>
                      <a:r>
                        <a:rPr lang="en-US" sz="1200" b="1" dirty="0">
                          <a:latin typeface="Arial Black"/>
                          <a:ea typeface="Times New Roman"/>
                        </a:rPr>
                        <a:t>our Border</a:t>
                      </a:r>
                      <a:r>
                        <a:rPr lang="en-US" sz="1400" b="1" dirty="0">
                          <a:latin typeface="Arial Black"/>
                          <a:ea typeface="Times New Roman"/>
                        </a:rPr>
                        <a:t>  </a:t>
                      </a:r>
                    </a:p>
                    <a:p>
                      <a:pPr marL="457200" algn="ctr">
                        <a:lnSpc>
                          <a:spcPts val="1175"/>
                        </a:lnSpc>
                        <a:spcAft>
                          <a:spcPts val="0"/>
                        </a:spcAft>
                      </a:pPr>
                      <a:r>
                        <a:rPr lang="en-US" sz="1400" b="1" dirty="0">
                          <a:latin typeface="Arial Black"/>
                          <a:ea typeface="Times New Roman"/>
                        </a:rPr>
                        <a:t>      Securing </a:t>
                      </a:r>
                      <a:r>
                        <a:rPr lang="en-US" sz="1200" b="1" dirty="0">
                          <a:latin typeface="Arial Black"/>
                          <a:ea typeface="Times New Roman"/>
                        </a:rPr>
                        <a:t>our</a:t>
                      </a:r>
                      <a:r>
                        <a:rPr lang="en-US" sz="1400" b="1" dirty="0">
                          <a:latin typeface="Arial Black"/>
                          <a:ea typeface="Times New Roman"/>
                        </a:rPr>
                        <a:t> Future</a:t>
                      </a:r>
                      <a:endParaRPr lang="en-US" sz="1200" dirty="0">
                        <a:latin typeface="Arial"/>
                        <a:ea typeface="Times New Roman"/>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userDrawn="1"/>
        </p:nvGraphicFramePr>
        <p:xfrm>
          <a:off x="142844" y="6375400"/>
          <a:ext cx="2714644" cy="339748"/>
        </p:xfrm>
        <a:graphic>
          <a:graphicData uri="http://schemas.openxmlformats.org/drawingml/2006/table">
            <a:tbl>
              <a:tblPr/>
              <a:tblGrid>
                <a:gridCol w="2714644">
                  <a:extLst>
                    <a:ext uri="{9D8B030D-6E8A-4147-A177-3AD203B41FA5}">
                      <a16:colId xmlns:a16="http://schemas.microsoft.com/office/drawing/2014/main" val="20000"/>
                    </a:ext>
                  </a:extLst>
                </a:gridCol>
              </a:tblGrid>
              <a:tr h="339748">
                <a:tc>
                  <a:txBody>
                    <a:bodyPr/>
                    <a:lstStyle/>
                    <a:p>
                      <a:pPr algn="ctr">
                        <a:lnSpc>
                          <a:spcPts val="1270"/>
                        </a:lnSpc>
                        <a:spcAft>
                          <a:spcPts val="0"/>
                        </a:spcAft>
                      </a:pPr>
                      <a:r>
                        <a:rPr lang="en-US" sz="1400" b="1" dirty="0">
                          <a:latin typeface="Arial Black"/>
                          <a:ea typeface="Times New Roman"/>
                        </a:rPr>
                        <a:t>www.customs.gov.pg</a:t>
                      </a:r>
                    </a:p>
                    <a:p>
                      <a:pPr marL="457200" algn="ctr">
                        <a:lnSpc>
                          <a:spcPts val="1175"/>
                        </a:lnSpc>
                        <a:spcAft>
                          <a:spcPts val="0"/>
                        </a:spcAft>
                      </a:pPr>
                      <a:r>
                        <a:rPr lang="en-US" sz="1400" b="1" dirty="0">
                          <a:latin typeface="Arial Black"/>
                          <a:ea typeface="Times New Roman"/>
                        </a:rPr>
                        <a:t>      </a:t>
                      </a:r>
                      <a:endParaRPr lang="en-US" sz="1200" dirty="0">
                        <a:latin typeface="Arial"/>
                        <a:ea typeface="Times New Roman"/>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twitter.com/PapuaCustoms" TargetMode="External"/><Relationship Id="rId4" Type="http://schemas.openxmlformats.org/officeDocument/2006/relationships/hyperlink" Target="http://www.facebook.com/pages/PNG-Customs-Servic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hyperlink" Target="https://twitter.com/PapuaCustoms" TargetMode="External"/><Relationship Id="rId4" Type="http://schemas.openxmlformats.org/officeDocument/2006/relationships/hyperlink" Target="http://www.facebook.com/pages/PNG-Customs-Servi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PapuaCustoms" TargetMode="External"/><Relationship Id="rId2" Type="http://schemas.openxmlformats.org/officeDocument/2006/relationships/hyperlink" Target="http://www.facebook.com/pages/PNG-Customs-Servic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807511-C95C-4AF5-AAD4-162FD03DEFCB}" type="slidenum">
              <a:rPr lang="en-AU" smtClean="0"/>
              <a:pPr/>
              <a:t>1</a:t>
            </a:fld>
            <a:endParaRPr lang="en-AU" dirty="0"/>
          </a:p>
        </p:txBody>
      </p:sp>
      <p:pic>
        <p:nvPicPr>
          <p:cNvPr id="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627882"/>
            <a:ext cx="3559481" cy="138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4"/>
              </a:rPr>
              <a:t>www.facebook.com/pages/PNG-Customs-Service</a:t>
            </a:r>
            <a:endParaRPr lang="en-AU" sz="1200" b="1" dirty="0"/>
          </a:p>
          <a:p>
            <a:r>
              <a:rPr lang="en-AU" sz="1200" b="1" dirty="0">
                <a:hlinkClick r:id="rId5"/>
              </a:rPr>
              <a:t>https://twitter.com/PapuaCustoms</a:t>
            </a:r>
            <a:endParaRPr lang="en-AU" sz="1200" b="1" dirty="0"/>
          </a:p>
          <a:p>
            <a:endParaRPr lang="en-AU" sz="1200" b="1" dirty="0"/>
          </a:p>
        </p:txBody>
      </p:sp>
      <p:sp>
        <p:nvSpPr>
          <p:cNvPr id="14" name="Subtitle 2"/>
          <p:cNvSpPr txBox="1">
            <a:spLocks/>
          </p:cNvSpPr>
          <p:nvPr/>
        </p:nvSpPr>
        <p:spPr>
          <a:xfrm>
            <a:off x="4699080" y="1948211"/>
            <a:ext cx="4348811" cy="11943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4000" b="1" dirty="0">
                <a:latin typeface="Century Gothic" panose="020B0502020202020204" pitchFamily="34" charset="0"/>
              </a:rPr>
              <a:t>National Tuna Industry Consultation </a:t>
            </a:r>
          </a:p>
          <a:p>
            <a:r>
              <a:rPr lang="en-AU" sz="2000" b="1" dirty="0">
                <a:latin typeface="Century Gothic" panose="020B0502020202020204" pitchFamily="34" charset="0"/>
              </a:rPr>
              <a:t>Date: 23 -24/02/2022</a:t>
            </a:r>
          </a:p>
          <a:p>
            <a:endParaRPr lang="en-AU" sz="4000" dirty="0"/>
          </a:p>
        </p:txBody>
      </p:sp>
      <p:sp>
        <p:nvSpPr>
          <p:cNvPr id="8" name="Subtitle 2"/>
          <p:cNvSpPr txBox="1">
            <a:spLocks/>
          </p:cNvSpPr>
          <p:nvPr/>
        </p:nvSpPr>
        <p:spPr>
          <a:xfrm>
            <a:off x="4575831" y="332656"/>
            <a:ext cx="4348811" cy="1130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latin typeface="Century Gothic" panose="020B0502020202020204" pitchFamily="34" charset="0"/>
              </a:rPr>
              <a:t>PNG Customs Service</a:t>
            </a:r>
            <a:endParaRPr lang="en-AU" sz="2800" dirty="0">
              <a:latin typeface="Century Gothic" panose="020B0502020202020204" pitchFamily="34" charset="0"/>
            </a:endParaRPr>
          </a:p>
        </p:txBody>
      </p:sp>
      <p:sp>
        <p:nvSpPr>
          <p:cNvPr id="9" name="Title 1">
            <a:extLst>
              <a:ext uri="{FF2B5EF4-FFF2-40B4-BE49-F238E27FC236}">
                <a16:creationId xmlns:a16="http://schemas.microsoft.com/office/drawing/2014/main" id="{763F70B9-878A-4F60-9702-D22F38564BF3}"/>
              </a:ext>
            </a:extLst>
          </p:cNvPr>
          <p:cNvSpPr txBox="1">
            <a:spLocks/>
          </p:cNvSpPr>
          <p:nvPr/>
        </p:nvSpPr>
        <p:spPr>
          <a:xfrm>
            <a:off x="251520" y="5445224"/>
            <a:ext cx="2232248" cy="6123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IN" sz="1600" b="1" dirty="0">
                <a:latin typeface="Candara" panose="020E0502030303020204" pitchFamily="34" charset="0"/>
              </a:rPr>
              <a:t>		</a:t>
            </a:r>
          </a:p>
          <a:p>
            <a:pPr algn="l"/>
            <a:r>
              <a:rPr lang="en-IN" sz="1200" b="1" dirty="0">
                <a:latin typeface="Century Gothic" panose="020B0502020202020204" pitchFamily="34" charset="0"/>
              </a:rPr>
              <a:t>For National Tuna Industry Consultation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10</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2" name="Rectangle 2">
            <a:extLst>
              <a:ext uri="{FF2B5EF4-FFF2-40B4-BE49-F238E27FC236}">
                <a16:creationId xmlns:a16="http://schemas.microsoft.com/office/drawing/2014/main" id="{00479CEE-F2B1-4EDA-90FE-9457356C41B1}"/>
              </a:ext>
            </a:extLst>
          </p:cNvPr>
          <p:cNvSpPr>
            <a:spLocks noChangeArrowheads="1"/>
          </p:cNvSpPr>
          <p:nvPr/>
        </p:nvSpPr>
        <p:spPr bwMode="auto">
          <a:xfrm>
            <a:off x="1724025"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20" name="Title 1">
            <a:extLst>
              <a:ext uri="{FF2B5EF4-FFF2-40B4-BE49-F238E27FC236}">
                <a16:creationId xmlns:a16="http://schemas.microsoft.com/office/drawing/2014/main" id="{34E4B655-A8CA-47B8-9402-F0A560AF3779}"/>
              </a:ext>
            </a:extLst>
          </p:cNvPr>
          <p:cNvSpPr txBox="1">
            <a:spLocks/>
          </p:cNvSpPr>
          <p:nvPr/>
        </p:nvSpPr>
        <p:spPr>
          <a:xfrm>
            <a:off x="2803564" y="454528"/>
            <a:ext cx="5713949"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000" b="1" dirty="0">
                <a:latin typeface="Century Gothic" panose="020B0502020202020204" pitchFamily="34" charset="0"/>
              </a:rPr>
              <a:t>Continuation of </a:t>
            </a:r>
            <a:r>
              <a:rPr lang="en-US" sz="2000" b="1" dirty="0">
                <a:latin typeface="Century Gothic" panose="020B0502020202020204" pitchFamily="34" charset="0"/>
              </a:rPr>
              <a:t>The Customs environment topic</a:t>
            </a:r>
            <a:endParaRPr lang="en-US" sz="2000" dirty="0">
              <a:latin typeface="Century Gothic" panose="020B0502020202020204" pitchFamily="34" charset="0"/>
            </a:endParaRPr>
          </a:p>
          <a:p>
            <a:pPr algn="l"/>
            <a:r>
              <a:rPr lang="en-AU" sz="2000" b="1" dirty="0">
                <a:latin typeface="Century Gothic" panose="020B0502020202020204" pitchFamily="34" charset="0"/>
              </a:rPr>
              <a:t> </a:t>
            </a:r>
          </a:p>
          <a:p>
            <a:pPr algn="l"/>
            <a:endParaRPr lang="en-AU" sz="3200" b="1" i="1" dirty="0">
              <a:latin typeface="Candara" panose="020E0502030303020204" pitchFamily="34" charset="0"/>
            </a:endParaRPr>
          </a:p>
        </p:txBody>
      </p:sp>
      <p:sp>
        <p:nvSpPr>
          <p:cNvPr id="3" name="Rectangle 2"/>
          <p:cNvSpPr/>
          <p:nvPr/>
        </p:nvSpPr>
        <p:spPr>
          <a:xfrm>
            <a:off x="589039" y="1179868"/>
            <a:ext cx="8568952" cy="5113195"/>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en-US" sz="2000" b="1" dirty="0">
                <a:latin typeface="Century Gothic" panose="020B0502020202020204" pitchFamily="34" charset="0"/>
                <a:ea typeface="Calibri" panose="020F0502020204030204" pitchFamily="34" charset="0"/>
                <a:cs typeface="Times New Roman" panose="02020603050405020304" pitchFamily="18" charset="0"/>
              </a:rPr>
              <a:t>Growing international trade volumes. </a:t>
            </a:r>
          </a:p>
          <a:p>
            <a:pPr>
              <a:lnSpc>
                <a:spcPct val="107000"/>
              </a:lnSpc>
              <a:spcAft>
                <a:spcPts val="800"/>
              </a:spcAft>
            </a:pPr>
            <a:r>
              <a:rPr lang="en-US" sz="2000" dirty="0">
                <a:latin typeface="Century Gothic" panose="020B0502020202020204" pitchFamily="34" charset="0"/>
                <a:ea typeface="Calibri" panose="020F0502020204030204" pitchFamily="34" charset="0"/>
                <a:cs typeface="Times New Roman" panose="02020603050405020304" pitchFamily="18" charset="0"/>
              </a:rPr>
              <a:t> Following the global financial crisis, international trade is continuing to grow globally.  This growth means that PNG Customs have to process more transactions and the workload is increasing, usually with the same or less resources, especially in times of fiscal severity of this COVID-19,</a:t>
            </a:r>
          </a:p>
          <a:p>
            <a:pPr marL="342900" indent="-342900">
              <a:lnSpc>
                <a:spcPct val="107000"/>
              </a:lnSpc>
              <a:spcAft>
                <a:spcPts val="800"/>
              </a:spcAft>
              <a:buFont typeface="Wingdings" panose="05000000000000000000" pitchFamily="2" charset="2"/>
              <a:buChar char="§"/>
            </a:pPr>
            <a:r>
              <a:rPr lang="en-US" sz="2000" b="1" dirty="0">
                <a:latin typeface="Century Gothic" panose="020B0502020202020204" pitchFamily="34" charset="0"/>
              </a:rPr>
              <a:t>New trade rules are emerging.</a:t>
            </a:r>
            <a:r>
              <a:rPr lang="en-US" sz="2000" dirty="0">
                <a:latin typeface="Century Gothic" panose="020B0502020202020204" pitchFamily="34" charset="0"/>
              </a:rPr>
              <a:t> </a:t>
            </a:r>
          </a:p>
          <a:p>
            <a:pPr>
              <a:lnSpc>
                <a:spcPct val="107000"/>
              </a:lnSpc>
              <a:spcAft>
                <a:spcPts val="800"/>
              </a:spcAft>
            </a:pPr>
            <a:r>
              <a:rPr lang="en-US" sz="2000" dirty="0"/>
              <a:t> </a:t>
            </a:r>
            <a:r>
              <a:rPr lang="en-US" sz="2000" dirty="0">
                <a:latin typeface="Century Gothic" panose="020B0502020202020204" pitchFamily="34" charset="0"/>
              </a:rPr>
              <a:t>With the establishment of the World Trade Organization (WTO) in 1995, countries committed themselves to new international trade rules.  The ongoing efforts to conclude the Doha Round will result in additional trade rules and are also aimed to improve and deepen WTO rules on trade facilitation that Customs administrations will need to implement.</a:t>
            </a:r>
          </a:p>
          <a:p>
            <a:pPr>
              <a:lnSpc>
                <a:spcPct val="107000"/>
              </a:lnSpc>
              <a:spcAft>
                <a:spcPts val="800"/>
              </a:spcAft>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00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11</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619671" y="335124"/>
            <a:ext cx="7273305" cy="620688"/>
          </a:xfrm>
        </p:spPr>
        <p:txBody>
          <a:bodyPr>
            <a:noAutofit/>
          </a:bodyPr>
          <a:lstStyle/>
          <a:p>
            <a:pPr lvl="0">
              <a:spcBef>
                <a:spcPts val="0"/>
              </a:spcBef>
            </a:pPr>
            <a:r>
              <a:rPr lang="en-AU" dirty="0">
                <a:solidFill>
                  <a:prstClr val="black"/>
                </a:solidFill>
                <a:latin typeface="Century Gothic" panose="020B0502020202020204" pitchFamily="34" charset="0"/>
                <a:ea typeface="+mn-ea"/>
                <a:cs typeface="+mn-cs"/>
              </a:rPr>
              <a:t>Continuation of </a:t>
            </a:r>
            <a:r>
              <a:rPr lang="en-US" dirty="0">
                <a:solidFill>
                  <a:prstClr val="black"/>
                </a:solidFill>
                <a:latin typeface="Century Gothic" panose="020B0502020202020204" pitchFamily="34" charset="0"/>
                <a:ea typeface="+mn-ea"/>
                <a:cs typeface="+mn-cs"/>
              </a:rPr>
              <a:t>The Customs environment topic</a:t>
            </a:r>
            <a:br>
              <a:rPr lang="en-US" b="0" dirty="0">
                <a:solidFill>
                  <a:prstClr val="black"/>
                </a:solidFill>
                <a:latin typeface="Century Gothic" panose="020B0502020202020204" pitchFamily="34" charset="0"/>
                <a:ea typeface="+mn-ea"/>
                <a:cs typeface="+mn-cs"/>
              </a:rPr>
            </a:br>
            <a:endParaRPr lang="en-US" altLang="en-US" sz="3700" i="1" dirty="0">
              <a:latin typeface="Candara" panose="020E0502030303020204" pitchFamily="34" charset="0"/>
            </a:endParaRPr>
          </a:p>
        </p:txBody>
      </p:sp>
      <p:sp>
        <p:nvSpPr>
          <p:cNvPr id="9" name="Rectangle 3"/>
          <p:cNvSpPr txBox="1">
            <a:spLocks noChangeArrowheads="1"/>
          </p:cNvSpPr>
          <p:nvPr/>
        </p:nvSpPr>
        <p:spPr bwMode="auto">
          <a:xfrm>
            <a:off x="882245" y="836712"/>
            <a:ext cx="7804555" cy="6021288"/>
          </a:xfrm>
          <a:prstGeom prst="rect">
            <a:avLst/>
          </a:prstGeom>
          <a:noFill/>
          <a:ln w="9525">
            <a:noFill/>
            <a:miter lim="800000"/>
            <a:headEnd/>
            <a:tailEnd/>
          </a:ln>
        </p:spPr>
        <p:txBody>
          <a:bodyPr/>
          <a:lstStyle/>
          <a:p>
            <a:pPr marL="342900" indent="-342900">
              <a:spcBef>
                <a:spcPct val="20000"/>
              </a:spcBef>
              <a:buSzPct val="90000"/>
              <a:buFont typeface="Wingdings" panose="05000000000000000000" pitchFamily="2" charset="2"/>
              <a:buChar char="§"/>
              <a:defRPr/>
            </a:pPr>
            <a:r>
              <a:rPr lang="en-US" altLang="en-US" sz="2000" kern="0" dirty="0"/>
              <a:t> </a:t>
            </a:r>
            <a:r>
              <a:rPr lang="en-US" sz="2000" b="1" dirty="0">
                <a:latin typeface="Century Gothic" panose="020B0502020202020204" pitchFamily="34" charset="0"/>
              </a:rPr>
              <a:t>Proliferation of Regional Trade Agreements (RTAs).  </a:t>
            </a:r>
          </a:p>
          <a:p>
            <a:pPr>
              <a:spcBef>
                <a:spcPct val="20000"/>
              </a:spcBef>
              <a:buSzPct val="90000"/>
              <a:defRPr/>
            </a:pPr>
            <a:r>
              <a:rPr lang="en-US" sz="2000" dirty="0">
                <a:latin typeface="Century Gothic" panose="020B0502020202020204" pitchFamily="34" charset="0"/>
              </a:rPr>
              <a:t>According to a recent WTO report, some 220 RTAs are estimated to be operational and nearly all WTO Members belong to at least one RTA, with an average of six RTAs per Member.  The proliferation of RTAs means that trade is subject to complex preferential rules of origin in addition to rules that are already administered by Customs,</a:t>
            </a:r>
          </a:p>
          <a:p>
            <a:pPr marL="342900" indent="-342900">
              <a:spcBef>
                <a:spcPct val="20000"/>
              </a:spcBef>
              <a:buSzPct val="90000"/>
              <a:buFont typeface="Wingdings" panose="05000000000000000000" pitchFamily="2" charset="2"/>
              <a:buChar char="§"/>
              <a:defRPr/>
            </a:pPr>
            <a:r>
              <a:rPr lang="en-US" sz="2000" b="1" dirty="0">
                <a:latin typeface="Century Gothic" panose="020B0502020202020204" pitchFamily="34" charset="0"/>
              </a:rPr>
              <a:t>Emergence of transnational organized crime and terrorist networks</a:t>
            </a:r>
            <a:r>
              <a:rPr lang="en-US" sz="2000" b="1" i="1" dirty="0">
                <a:latin typeface="Century Gothic" panose="020B0502020202020204" pitchFamily="34" charset="0"/>
              </a:rPr>
              <a:t>. </a:t>
            </a:r>
          </a:p>
          <a:p>
            <a:pPr>
              <a:spcBef>
                <a:spcPct val="20000"/>
              </a:spcBef>
              <a:buSzPct val="90000"/>
              <a:defRPr/>
            </a:pPr>
            <a:r>
              <a:rPr lang="en-US" dirty="0">
                <a:latin typeface="Century Gothic" panose="020B0502020202020204" pitchFamily="34" charset="0"/>
              </a:rPr>
              <a:t>Transnational organized crime and terrorism facilitate many of the serious threats to international peace and security. According to the UN, corruption and illicit trade contributes to state weakness, impede economic growth and undermine democracy.  These activities take the form of smuggling of </a:t>
            </a:r>
            <a:r>
              <a:rPr lang="en-US" u="sng" dirty="0">
                <a:latin typeface="Century Gothic" panose="020B0502020202020204" pitchFamily="34" charset="0"/>
              </a:rPr>
              <a:t>commercial goods; drugs, counterfeits, dangerous and harmful goods; cross-border money laundering; and commercial fraud such as under-invoicing and misclassification that impedes the collection of state revenue. </a:t>
            </a:r>
          </a:p>
          <a:p>
            <a:pPr>
              <a:spcBef>
                <a:spcPct val="20000"/>
              </a:spcBef>
              <a:buSzPct val="90000"/>
              <a:defRPr/>
            </a:pPr>
            <a:endParaRPr lang="en-US" sz="2000" dirty="0"/>
          </a:p>
          <a:p>
            <a:pPr marL="342900" indent="-342900" eaLnBrk="1" fontAlgn="auto" hangingPunct="1">
              <a:spcBef>
                <a:spcPct val="20000"/>
              </a:spcBef>
              <a:spcAft>
                <a:spcPts val="0"/>
              </a:spcAft>
              <a:buSzPct val="90000"/>
              <a:buFont typeface="Wingdings" panose="05000000000000000000" pitchFamily="2" charset="2"/>
              <a:buChar char="§"/>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a:spcBef>
                <a:spcPct val="20000"/>
              </a:spcBef>
              <a:buClr>
                <a:srgbClr val="00B050"/>
              </a:buClr>
              <a:buSzPct val="90000"/>
              <a:defRPr/>
            </a:pPr>
            <a:endParaRPr lang="en-US" altLang="en-US" sz="2000" kern="0" dirty="0"/>
          </a:p>
          <a:p>
            <a:pPr>
              <a:spcBef>
                <a:spcPct val="20000"/>
              </a:spcBef>
              <a:buClr>
                <a:srgbClr val="00B050"/>
              </a:buClr>
              <a:buSzPct val="90000"/>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285750" indent="-285750" eaLnBrk="1" fontAlgn="auto" hangingPunct="1">
              <a:spcBef>
                <a:spcPct val="20000"/>
              </a:spcBef>
              <a:spcAft>
                <a:spcPts val="0"/>
              </a:spcAft>
              <a:buClr>
                <a:schemeClr val="folHlink"/>
              </a:buClr>
              <a:buSzPct val="90000"/>
              <a:buFont typeface="Wingdings" pitchFamily="2" charset="2"/>
              <a:buChar char="§"/>
              <a:defRPr/>
            </a:pPr>
            <a:endParaRPr lang="en-US" altLang="en-US" sz="1400" kern="0" dirty="0">
              <a:latin typeface="+mn-lt"/>
            </a:endParaRPr>
          </a:p>
        </p:txBody>
      </p:sp>
    </p:spTree>
    <p:extLst>
      <p:ext uri="{BB962C8B-B14F-4D97-AF65-F5344CB8AC3E}">
        <p14:creationId xmlns:p14="http://schemas.microsoft.com/office/powerpoint/2010/main" val="323279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12</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476672"/>
            <a:ext cx="6552728" cy="1008112"/>
          </a:xfrm>
        </p:spPr>
        <p:txBody>
          <a:bodyPr>
            <a:noAutofit/>
          </a:bodyPr>
          <a:lstStyle/>
          <a:p>
            <a:br>
              <a:rPr lang="en-AU" sz="2400" dirty="0">
                <a:latin typeface="Century Gothic" panose="020B0502020202020204" pitchFamily="34" charset="0"/>
              </a:rPr>
            </a:br>
            <a:br>
              <a:rPr lang="en-AU" sz="2400" dirty="0">
                <a:latin typeface="Century Gothic" panose="020B0502020202020204" pitchFamily="34" charset="0"/>
              </a:rPr>
            </a:br>
            <a:br>
              <a:rPr lang="en-AU" sz="2400" dirty="0">
                <a:latin typeface="Century Gothic" panose="020B0502020202020204" pitchFamily="34" charset="0"/>
              </a:rPr>
            </a:br>
            <a:br>
              <a:rPr lang="en-AU" sz="2400" dirty="0">
                <a:latin typeface="Century Gothic" panose="020B0502020202020204" pitchFamily="34" charset="0"/>
              </a:rPr>
            </a:br>
            <a:br>
              <a:rPr lang="en-AU" sz="2400" dirty="0">
                <a:latin typeface="Century Gothic" panose="020B0502020202020204" pitchFamily="34" charset="0"/>
              </a:rPr>
            </a:br>
            <a:br>
              <a:rPr lang="en-AU" sz="2400" dirty="0">
                <a:latin typeface="Century Gothic" panose="020B0502020202020204" pitchFamily="34" charset="0"/>
              </a:rPr>
            </a:br>
            <a:br>
              <a:rPr lang="en-AU" sz="2400" dirty="0">
                <a:latin typeface="Century Gothic" panose="020B0502020202020204" pitchFamily="34" charset="0"/>
              </a:rPr>
            </a:br>
            <a:br>
              <a:rPr lang="en-AU" sz="2400" dirty="0">
                <a:latin typeface="Century Gothic" panose="020B0502020202020204" pitchFamily="34" charset="0"/>
              </a:rPr>
            </a:br>
            <a:br>
              <a:rPr lang="en-US" sz="2400" dirty="0">
                <a:latin typeface="Century Gothic" panose="020B0502020202020204" pitchFamily="34" charset="0"/>
              </a:rPr>
            </a:br>
            <a:r>
              <a:rPr lang="en-AU" sz="2400" dirty="0">
                <a:latin typeface="Century Gothic" panose="020B0502020202020204" pitchFamily="34" charset="0"/>
              </a:rPr>
              <a:t>Continuation of </a:t>
            </a:r>
            <a:r>
              <a:rPr lang="en-US" sz="2400" dirty="0">
                <a:latin typeface="Century Gothic" panose="020B0502020202020204" pitchFamily="34" charset="0"/>
              </a:rPr>
              <a:t>The Customs environment topic</a:t>
            </a:r>
            <a:endParaRPr lang="en-US" altLang="en-US" sz="2400" b="1" i="1" dirty="0"/>
          </a:p>
        </p:txBody>
      </p:sp>
      <p:sp>
        <p:nvSpPr>
          <p:cNvPr id="10" name="Rectangle 9"/>
          <p:cNvSpPr/>
          <p:nvPr/>
        </p:nvSpPr>
        <p:spPr>
          <a:xfrm>
            <a:off x="211682" y="1352565"/>
            <a:ext cx="8475118" cy="2215991"/>
          </a:xfrm>
          <a:prstGeom prst="rect">
            <a:avLst/>
          </a:prstGeom>
        </p:spPr>
        <p:txBody>
          <a:bodyPr wrap="square">
            <a:spAutoFit/>
          </a:bodyPr>
          <a:lstStyle/>
          <a:p>
            <a:pPr eaLnBrk="1" fontAlgn="auto" hangingPunct="1">
              <a:spcBef>
                <a:spcPct val="20000"/>
              </a:spcBef>
              <a:spcAft>
                <a:spcPts val="0"/>
              </a:spcAft>
              <a:buClr>
                <a:srgbClr val="00B050"/>
              </a:buClr>
              <a:buSzPct val="90000"/>
              <a:defRPr/>
            </a:pPr>
            <a:endParaRPr lang="en-US" altLang="en-US" kern="0" dirty="0"/>
          </a:p>
          <a:p>
            <a:pPr marL="342900" indent="-342900">
              <a:spcBef>
                <a:spcPct val="20000"/>
              </a:spcBef>
              <a:buClr>
                <a:srgbClr val="00B050"/>
              </a:buClr>
              <a:buSzPct val="90000"/>
              <a:buFont typeface="Wingdings" panose="05000000000000000000" pitchFamily="2" charset="2"/>
              <a:buChar char="q"/>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eaLnBrk="1" fontAlgn="auto" hangingPunct="1">
              <a:spcBef>
                <a:spcPct val="20000"/>
              </a:spcBef>
              <a:spcAft>
                <a:spcPts val="0"/>
              </a:spcAft>
              <a:buClr>
                <a:srgbClr val="00B050"/>
              </a:buClr>
              <a:buSzPct val="90000"/>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
        <p:nvSpPr>
          <p:cNvPr id="2" name="Rectangle 1"/>
          <p:cNvSpPr/>
          <p:nvPr/>
        </p:nvSpPr>
        <p:spPr>
          <a:xfrm>
            <a:off x="539552" y="1752836"/>
            <a:ext cx="8496944" cy="2602828"/>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US" sz="2000" b="1" dirty="0">
                <a:latin typeface="Century Gothic" panose="020B0502020202020204" pitchFamily="34" charset="0"/>
                <a:ea typeface="Calibri" panose="020F0502020204030204" pitchFamily="34" charset="0"/>
                <a:cs typeface="Times New Roman" panose="02020603050405020304" pitchFamily="18" charset="0"/>
              </a:rPr>
              <a:t>Traditional trade patterns are changing and participants are increasing. </a:t>
            </a:r>
          </a:p>
          <a:p>
            <a:pPr>
              <a:lnSpc>
                <a:spcPct val="107000"/>
              </a:lnSpc>
              <a:spcAft>
                <a:spcPts val="800"/>
              </a:spcAft>
            </a:pPr>
            <a:r>
              <a:rPr lang="en-US" sz="1600" dirty="0">
                <a:latin typeface="Century Gothic" panose="020B0502020202020204" pitchFamily="34" charset="0"/>
                <a:ea typeface="Calibri" panose="020F0502020204030204" pitchFamily="34" charset="0"/>
                <a:cs typeface="Times New Roman" panose="02020603050405020304" pitchFamily="18" charset="0"/>
              </a:rPr>
              <a:t>The share of developing countries in world merchandise trade is increasing.  At the same time, global production specialization has advanced, in particular in manufactured goods.  The share of parts and components exports within total merchandise exports has greatly increased.  This changing structure impacts on the types of transactions handled by many Customs Administrations.</a:t>
            </a:r>
          </a:p>
          <a:p>
            <a:pPr>
              <a:lnSpc>
                <a:spcPct val="107000"/>
              </a:lnSpc>
              <a:spcAft>
                <a:spcPts val="800"/>
              </a:spcAft>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86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13</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232878"/>
            <a:ext cx="5760640" cy="747850"/>
          </a:xfrm>
        </p:spPr>
        <p:txBody>
          <a:bodyPr>
            <a:noAutofit/>
          </a:bodyPr>
          <a:lstStyle/>
          <a:p>
            <a:r>
              <a:rPr lang="en-AU" dirty="0">
                <a:latin typeface="Century Gothic" panose="020B0502020202020204" pitchFamily="34" charset="0"/>
              </a:rPr>
              <a:t>Continuation of </a:t>
            </a:r>
            <a:r>
              <a:rPr lang="en-US" dirty="0">
                <a:latin typeface="Century Gothic" panose="020B0502020202020204" pitchFamily="34" charset="0"/>
              </a:rPr>
              <a:t>The Customs environment topic</a:t>
            </a:r>
            <a:endParaRPr lang="en-US" altLang="en-US" b="1" i="1" dirty="0"/>
          </a:p>
        </p:txBody>
      </p:sp>
      <p:sp>
        <p:nvSpPr>
          <p:cNvPr id="10" name="Rectangle 9"/>
          <p:cNvSpPr/>
          <p:nvPr/>
        </p:nvSpPr>
        <p:spPr>
          <a:xfrm>
            <a:off x="323528" y="1340768"/>
            <a:ext cx="8640960" cy="4093428"/>
          </a:xfrm>
          <a:prstGeom prst="rect">
            <a:avLst/>
          </a:prstGeom>
        </p:spPr>
        <p:txBody>
          <a:bodyPr wrap="square">
            <a:spAutoFit/>
          </a:bodyPr>
          <a:lstStyle/>
          <a:p>
            <a:endParaRPr lang="en-US" sz="1600" dirty="0">
              <a:latin typeface="Century Gothic" panose="020B0502020202020204" pitchFamily="34" charset="0"/>
            </a:endParaRPr>
          </a:p>
          <a:p>
            <a:pPr marL="342900" indent="-342900">
              <a:buFont typeface="Wingdings" panose="05000000000000000000" pitchFamily="2" charset="2"/>
              <a:buChar char="§"/>
            </a:pPr>
            <a:r>
              <a:rPr lang="en-US" sz="2000" b="1" dirty="0">
                <a:latin typeface="Century Gothic" panose="020B0502020202020204" pitchFamily="34" charset="0"/>
              </a:rPr>
              <a:t>Growing concerns regarding public health and the environment</a:t>
            </a:r>
            <a:r>
              <a:rPr lang="en-US" sz="2000" b="1" i="1" dirty="0">
                <a:latin typeface="Century Gothic" panose="020B0502020202020204" pitchFamily="34" charset="0"/>
              </a:rPr>
              <a:t>.</a:t>
            </a:r>
            <a:r>
              <a:rPr lang="en-US" sz="1600" dirty="0">
                <a:latin typeface="Century Gothic" panose="020B0502020202020204" pitchFamily="34" charset="0"/>
              </a:rPr>
              <a:t>  </a:t>
            </a:r>
          </a:p>
          <a:p>
            <a:endParaRPr lang="en-US" sz="1600" dirty="0">
              <a:latin typeface="Century Gothic" panose="020B0502020202020204" pitchFamily="34" charset="0"/>
            </a:endParaRPr>
          </a:p>
          <a:p>
            <a:r>
              <a:rPr lang="en-US" sz="1600" dirty="0">
                <a:latin typeface="Century Gothic" panose="020B0502020202020204" pitchFamily="34" charset="0"/>
              </a:rPr>
              <a:t>The international community has adopted a number of international instruments aimed at controlling the international movement of harmful and dangerous goods.  </a:t>
            </a:r>
          </a:p>
          <a:p>
            <a:endParaRPr lang="en-US" sz="1600" dirty="0">
              <a:latin typeface="Century Gothic" panose="020B0502020202020204" pitchFamily="34" charset="0"/>
            </a:endParaRPr>
          </a:p>
          <a:p>
            <a:r>
              <a:rPr lang="en-US" sz="1600" dirty="0">
                <a:latin typeface="Century Gothic" panose="020B0502020202020204" pitchFamily="34" charset="0"/>
              </a:rPr>
              <a:t>These international instruments are implemented by Customs administrations at national borders.  Growing concerns regarding the environment are also likely to result in new environmental treaties with a subsequent impact on the controls applied by Customs.</a:t>
            </a: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Tree>
    <p:extLst>
      <p:ext uri="{BB962C8B-B14F-4D97-AF65-F5344CB8AC3E}">
        <p14:creationId xmlns:p14="http://schemas.microsoft.com/office/powerpoint/2010/main" val="243571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14</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188640"/>
            <a:ext cx="5760640" cy="1117213"/>
          </a:xfrm>
        </p:spPr>
        <p:txBody>
          <a:bodyPr>
            <a:noAutofit/>
          </a:bodyPr>
          <a:lstStyle/>
          <a:p>
            <a:pPr lvl="0"/>
            <a:r>
              <a:rPr lang="en-US" dirty="0">
                <a:latin typeface="Century Gothic" panose="020B0502020202020204" pitchFamily="34" charset="0"/>
              </a:rPr>
              <a:t>OUTLINE OF REFORM AND MODERNIZATION OF CUSTOMS : CUSTOMS OF THE FUTURE </a:t>
            </a:r>
            <a:br>
              <a:rPr lang="en-US" dirty="0">
                <a:latin typeface="Century Gothic" panose="020B0502020202020204" pitchFamily="34" charset="0"/>
              </a:rPr>
            </a:br>
            <a:endParaRPr lang="en-US" altLang="en-US" b="1" i="1" dirty="0">
              <a:latin typeface="Century Gothic" panose="020B0502020202020204" pitchFamily="34" charset="0"/>
            </a:endParaRPr>
          </a:p>
        </p:txBody>
      </p:sp>
      <p:sp>
        <p:nvSpPr>
          <p:cNvPr id="10" name="Rectangle 9"/>
          <p:cNvSpPr/>
          <p:nvPr/>
        </p:nvSpPr>
        <p:spPr>
          <a:xfrm>
            <a:off x="323528" y="1340768"/>
            <a:ext cx="8640960" cy="5786199"/>
          </a:xfrm>
          <a:prstGeom prst="rect">
            <a:avLst/>
          </a:prstGeom>
        </p:spPr>
        <p:txBody>
          <a:bodyPr wrap="square">
            <a:spAutoFit/>
          </a:bodyPr>
          <a:lstStyle/>
          <a:p>
            <a:pPr marL="342900" indent="-342900">
              <a:buFont typeface="Wingdings" panose="05000000000000000000" pitchFamily="2" charset="2"/>
              <a:buChar char="§"/>
            </a:pPr>
            <a:endParaRPr lang="en-US" sz="1600" dirty="0">
              <a:latin typeface="Century Gothic" panose="020B0502020202020204" pitchFamily="34" charset="0"/>
            </a:endParaRPr>
          </a:p>
          <a:p>
            <a:pPr marL="342900" indent="-342900">
              <a:buFont typeface="Wingdings" panose="05000000000000000000" pitchFamily="2" charset="2"/>
              <a:buChar char="§"/>
            </a:pPr>
            <a:r>
              <a:rPr lang="en-US" sz="1600" dirty="0">
                <a:latin typeface="Century Gothic" panose="020B0502020202020204" pitchFamily="34" charset="0"/>
              </a:rPr>
              <a:t>In order to be responsive to the challenges facing states and societies through international instruments, it is clear that a strong and effective PNG Customs Service is vital to economic and social development.  Competent administration and enforcement also increases confidence in the quality and integrity of PNGCS and other government institutions. </a:t>
            </a:r>
          </a:p>
          <a:p>
            <a:pPr marL="342900" indent="-34290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 The common PNG Customs Service accepted mission is to develop and implement an integrated set of policies and procedures that ensure increased safety and security, as well as effective trade facilitation and revenue collection. </a:t>
            </a:r>
          </a:p>
          <a:p>
            <a:endParaRPr lang="en-US" sz="1600" dirty="0">
              <a:latin typeface="Century Gothic" panose="020B0502020202020204" pitchFamily="34" charset="0"/>
            </a:endParaRPr>
          </a:p>
          <a:p>
            <a:r>
              <a:rPr lang="en-US" sz="1600" dirty="0">
                <a:latin typeface="Century Gothic" panose="020B0502020202020204" pitchFamily="34" charset="0"/>
              </a:rPr>
              <a:t>This can only be achieved through efficient and effective use of tools and information in dealing with the international movement of goods, conveyances and people connected with trade-in goods. </a:t>
            </a:r>
          </a:p>
          <a:p>
            <a:pPr marL="342900" indent="-342900">
              <a:buFont typeface="Wingdings" panose="05000000000000000000" pitchFamily="2" charset="2"/>
              <a:buChar char="§"/>
            </a:pPr>
            <a:endParaRPr lang="en-US" dirty="0">
              <a:latin typeface="Century Gothic" panose="020B0502020202020204" pitchFamily="34" charset="0"/>
            </a:endParaRPr>
          </a:p>
          <a:p>
            <a:endParaRPr lang="en-US" sz="1600" dirty="0">
              <a:latin typeface="Century Gothic" panose="020B0502020202020204" pitchFamily="34" charset="0"/>
            </a:endParaRP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Tree>
    <p:extLst>
      <p:ext uri="{BB962C8B-B14F-4D97-AF65-F5344CB8AC3E}">
        <p14:creationId xmlns:p14="http://schemas.microsoft.com/office/powerpoint/2010/main" val="160441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15</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188640"/>
            <a:ext cx="5760640" cy="1117213"/>
          </a:xfrm>
        </p:spPr>
        <p:txBody>
          <a:bodyPr>
            <a:noAutofit/>
          </a:bodyPr>
          <a:lstStyle/>
          <a:p>
            <a:pPr lvl="0"/>
            <a:r>
              <a:rPr lang="en-US" dirty="0">
                <a:latin typeface="Century Gothic" panose="020B0502020202020204" pitchFamily="34" charset="0"/>
              </a:rPr>
              <a:t>OUTLINE OF REFORM AND MODERNIZATION OF CUSTOMS : CUSTOMS OF THE FUTURE </a:t>
            </a:r>
            <a:br>
              <a:rPr lang="en-US" dirty="0">
                <a:latin typeface="Century Gothic" panose="020B0502020202020204" pitchFamily="34" charset="0"/>
              </a:rPr>
            </a:br>
            <a:endParaRPr lang="en-US" altLang="en-US" b="1" i="1" dirty="0">
              <a:latin typeface="Century Gothic" panose="020B0502020202020204" pitchFamily="34" charset="0"/>
            </a:endParaRPr>
          </a:p>
        </p:txBody>
      </p:sp>
      <p:sp>
        <p:nvSpPr>
          <p:cNvPr id="10" name="Rectangle 9"/>
          <p:cNvSpPr/>
          <p:nvPr/>
        </p:nvSpPr>
        <p:spPr>
          <a:xfrm>
            <a:off x="323528" y="1340768"/>
            <a:ext cx="8640960" cy="7048083"/>
          </a:xfrm>
          <a:prstGeom prst="rect">
            <a:avLst/>
          </a:prstGeom>
        </p:spPr>
        <p:txBody>
          <a:bodyPr wrap="square">
            <a:spAutoFit/>
          </a:bodyPr>
          <a:lstStyle/>
          <a:p>
            <a:pPr marL="285750" indent="-285750">
              <a:buFont typeface="Wingdings" panose="05000000000000000000" pitchFamily="2" charset="2"/>
              <a:buChar char="§"/>
            </a:pPr>
            <a:r>
              <a:rPr lang="en-US" sz="1600" dirty="0">
                <a:latin typeface="Century Gothic" panose="020B0502020202020204" pitchFamily="34" charset="0"/>
              </a:rPr>
              <a:t>Secondly, how is it possible for mitigating these globally challenges? PNGCS true view is that </a:t>
            </a:r>
            <a:r>
              <a:rPr lang="en-US" sz="1600" b="1" dirty="0">
                <a:latin typeface="Century Gothic" panose="020B0502020202020204" pitchFamily="34" charset="0"/>
              </a:rPr>
              <a:t>“the emphasis in shifting to automation and intelligence-based risk management is the key to facilitate the movement of legitimate goods and to focus resources on high-risk areas” </a:t>
            </a:r>
            <a:r>
              <a:rPr lang="en-US" sz="1600" dirty="0">
                <a:latin typeface="Century Gothic" panose="020B0502020202020204" pitchFamily="34" charset="0"/>
              </a:rPr>
              <a:t>is the way forward. The expanding mandate and workload of Customs requires a sharper ability to identify which goods or travellers should be allowed free passage and which should be stopped and checked. </a:t>
            </a:r>
          </a:p>
          <a:p>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 again scarce resources need to be targeted on high-risk, non-compliant traders.  PNGCS is introducing many measures to obtain as much information as possible in advance, </a:t>
            </a:r>
            <a:r>
              <a:rPr lang="en-US" sz="1600" b="1" dirty="0">
                <a:latin typeface="Century Gothic" panose="020B0502020202020204" pitchFamily="34" charset="0"/>
              </a:rPr>
              <a:t>and prior to the arrival of goods to make timely and effective risk-based decisions. </a:t>
            </a:r>
            <a:r>
              <a:rPr lang="en-US" sz="1600" dirty="0">
                <a:latin typeface="Century Gothic" panose="020B0502020202020204" pitchFamily="34" charset="0"/>
              </a:rPr>
              <a:t> This, in turn, has resulted in the introduction of modern information technology that enables the secure, real-time exchange and receipt of information, risk profiling and processing of declarations.  As a result, enhanced Customs-to-Customs cooperation, Customs-to-Business partnerships and coordinated border management arrangements with other government agencies is required. </a:t>
            </a: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 This can only be achieved through a professional and dedicated workforce.</a:t>
            </a:r>
          </a:p>
          <a:p>
            <a:endParaRPr lang="en-US" sz="1600" dirty="0">
              <a:latin typeface="Century Gothic" panose="020B0502020202020204" pitchFamily="34" charset="0"/>
            </a:endParaRPr>
          </a:p>
          <a:p>
            <a:pPr marL="342900" indent="-342900">
              <a:buFont typeface="Wingdings" panose="05000000000000000000" pitchFamily="2" charset="2"/>
              <a:buChar char="§"/>
            </a:pPr>
            <a:endParaRPr lang="en-US" sz="2000" b="1" dirty="0">
              <a:latin typeface="Century Gothic" panose="020B0502020202020204" pitchFamily="34" charset="0"/>
            </a:endParaRPr>
          </a:p>
          <a:p>
            <a:endParaRPr lang="en-US" sz="1600" dirty="0">
              <a:latin typeface="Century Gothic" panose="020B0502020202020204" pitchFamily="34" charset="0"/>
            </a:endParaRP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Tree>
    <p:extLst>
      <p:ext uri="{BB962C8B-B14F-4D97-AF65-F5344CB8AC3E}">
        <p14:creationId xmlns:p14="http://schemas.microsoft.com/office/powerpoint/2010/main" val="48461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16</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188640"/>
            <a:ext cx="5760640" cy="1008112"/>
          </a:xfrm>
        </p:spPr>
        <p:txBody>
          <a:bodyPr>
            <a:noAutofit/>
          </a:bodyPr>
          <a:lstStyle/>
          <a:p>
            <a:r>
              <a:rPr lang="en-US" dirty="0">
                <a:latin typeface="Century Gothic" panose="020B0502020202020204" pitchFamily="34" charset="0"/>
              </a:rPr>
              <a:t> </a:t>
            </a:r>
            <a:r>
              <a:rPr lang="en-US" dirty="0"/>
              <a:t>IMPACT ON STAKEHOLDERS </a:t>
            </a:r>
            <a:br>
              <a:rPr lang="en-US" dirty="0"/>
            </a:br>
            <a:br>
              <a:rPr lang="en-US" dirty="0">
                <a:latin typeface="Century Gothic" panose="020B0502020202020204" pitchFamily="34" charset="0"/>
              </a:rPr>
            </a:br>
            <a:endParaRPr lang="en-US" altLang="en-US" b="1" i="1" dirty="0">
              <a:latin typeface="Century Gothic" panose="020B0502020202020204" pitchFamily="34" charset="0"/>
            </a:endParaRPr>
          </a:p>
        </p:txBody>
      </p:sp>
      <p:sp>
        <p:nvSpPr>
          <p:cNvPr id="10" name="Rectangle 9"/>
          <p:cNvSpPr/>
          <p:nvPr/>
        </p:nvSpPr>
        <p:spPr>
          <a:xfrm>
            <a:off x="323528" y="1340768"/>
            <a:ext cx="8640960" cy="7048083"/>
          </a:xfrm>
          <a:prstGeom prst="rect">
            <a:avLst/>
          </a:prstGeom>
        </p:spPr>
        <p:txBody>
          <a:bodyPr wrap="square">
            <a:spAutoFit/>
          </a:bodyPr>
          <a:lstStyle/>
          <a:p>
            <a:endParaRPr lang="en-US" sz="1600" dirty="0"/>
          </a:p>
          <a:p>
            <a:pPr marL="285750" indent="-285750">
              <a:buFont typeface="Wingdings" panose="05000000000000000000" pitchFamily="2" charset="2"/>
              <a:buChar char="§"/>
            </a:pPr>
            <a:r>
              <a:rPr lang="en-US" sz="1600" dirty="0">
                <a:latin typeface="Century Gothic" panose="020B0502020202020204" pitchFamily="34" charset="0"/>
              </a:rPr>
              <a:t>A well-performing Customs administration impacts positively on a wide range of stakeholders.  At a national level, these include the Government and other state agencies, society and the private sector.  At an international level, Customs contributes to key objectives of the international community, especially those related to economic growth and development as well as security. </a:t>
            </a:r>
          </a:p>
          <a:p>
            <a:endParaRPr lang="en-US" sz="1600" b="1"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 Given PNGCS close connection to globalization and administering international trade, it is well-positioned to support stakeholders as follows : </a:t>
            </a:r>
          </a:p>
          <a:p>
            <a:endParaRPr lang="en-US" sz="1600" dirty="0">
              <a:latin typeface="Century Gothic" panose="020B0502020202020204" pitchFamily="34" charset="0"/>
            </a:endParaRPr>
          </a:p>
          <a:p>
            <a:r>
              <a:rPr lang="en-US" sz="1600" dirty="0">
                <a:latin typeface="Century Gothic" panose="020B0502020202020204" pitchFamily="34" charset="0"/>
              </a:rPr>
              <a:t>1.	Customs is a central part of the globalization process and a catalyst for the 	competitiveness of country and companies.  It is no longer only a collector 	of state revenues at the border but is responsible for administering 	international trade, securing the economy and society with respect to 	the cross-border movement of goods and people. This includes facilitating 	of legitimate trade and working in close partnership with the business 	community. </a:t>
            </a:r>
          </a:p>
          <a:p>
            <a:pPr lvl="3"/>
            <a:r>
              <a:rPr lang="en-US" sz="1600" dirty="0"/>
              <a:t>			</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342900" indent="-342900">
              <a:buFont typeface="Wingdings" panose="05000000000000000000" pitchFamily="2" charset="2"/>
              <a:buChar char="§"/>
            </a:pPr>
            <a:endParaRPr lang="en-US" sz="2000" b="1" dirty="0">
              <a:latin typeface="Century Gothic" panose="020B0502020202020204" pitchFamily="34" charset="0"/>
            </a:endParaRPr>
          </a:p>
          <a:p>
            <a:endParaRPr lang="en-US" sz="1600" dirty="0">
              <a:latin typeface="Century Gothic" panose="020B0502020202020204" pitchFamily="34" charset="0"/>
            </a:endParaRP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Tree>
    <p:extLst>
      <p:ext uri="{BB962C8B-B14F-4D97-AF65-F5344CB8AC3E}">
        <p14:creationId xmlns:p14="http://schemas.microsoft.com/office/powerpoint/2010/main" val="355185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17</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188640"/>
            <a:ext cx="5760640" cy="1008112"/>
          </a:xfrm>
        </p:spPr>
        <p:txBody>
          <a:bodyPr>
            <a:noAutofit/>
          </a:bodyPr>
          <a:lstStyle/>
          <a:p>
            <a:r>
              <a:rPr lang="en-US" dirty="0">
                <a:latin typeface="Century Gothic" panose="020B0502020202020204" pitchFamily="34" charset="0"/>
              </a:rPr>
              <a:t> </a:t>
            </a:r>
            <a:r>
              <a:rPr lang="en-US" dirty="0"/>
              <a:t>IMPACT ON STAKEHOLDERS </a:t>
            </a:r>
            <a:br>
              <a:rPr lang="en-US" dirty="0"/>
            </a:br>
            <a:br>
              <a:rPr lang="en-US" dirty="0">
                <a:latin typeface="Century Gothic" panose="020B0502020202020204" pitchFamily="34" charset="0"/>
              </a:rPr>
            </a:br>
            <a:endParaRPr lang="en-US" altLang="en-US" b="1" i="1" dirty="0">
              <a:latin typeface="Century Gothic" panose="020B0502020202020204" pitchFamily="34" charset="0"/>
            </a:endParaRPr>
          </a:p>
        </p:txBody>
      </p:sp>
      <p:sp>
        <p:nvSpPr>
          <p:cNvPr id="10" name="Rectangle 9"/>
          <p:cNvSpPr/>
          <p:nvPr/>
        </p:nvSpPr>
        <p:spPr>
          <a:xfrm>
            <a:off x="323528" y="1340768"/>
            <a:ext cx="8640960" cy="7048083"/>
          </a:xfrm>
          <a:prstGeom prst="rect">
            <a:avLst/>
          </a:prstGeom>
        </p:spPr>
        <p:txBody>
          <a:bodyPr wrap="square">
            <a:spAutoFit/>
          </a:bodyPr>
          <a:lstStyle/>
          <a:p>
            <a:endParaRPr lang="en-US" sz="1600" dirty="0">
              <a:latin typeface="Century Gothic" panose="020B0502020202020204" pitchFamily="34" charset="0"/>
            </a:endParaRPr>
          </a:p>
          <a:p>
            <a:pPr marL="285750" indent="-285750">
              <a:buFont typeface="Wingdings" panose="05000000000000000000" pitchFamily="2" charset="2"/>
              <a:buChar char="§"/>
            </a:pPr>
            <a:endParaRPr lang="en-US" sz="1600" dirty="0">
              <a:latin typeface="Century Gothic" panose="020B0502020202020204" pitchFamily="34" charset="0"/>
            </a:endParaRPr>
          </a:p>
          <a:p>
            <a:pPr marL="400050" indent="-400050">
              <a:buAutoNum type="romanUcPeriod" startAt="2"/>
            </a:pPr>
            <a:r>
              <a:rPr lang="en-US" sz="1600" b="1" dirty="0">
                <a:latin typeface="Century Gothic" panose="020B0502020202020204" pitchFamily="34" charset="0"/>
              </a:rPr>
              <a:t>The role of Customs at the border has expanded. </a:t>
            </a:r>
            <a:r>
              <a:rPr lang="en-US" sz="1600" dirty="0">
                <a:latin typeface="Century Gothic" panose="020B0502020202020204" pitchFamily="34" charset="0"/>
              </a:rPr>
              <a:t> </a:t>
            </a:r>
          </a:p>
          <a:p>
            <a:endParaRPr lang="en-US" sz="1600" dirty="0">
              <a:latin typeface="Century Gothic" panose="020B0502020202020204" pitchFamily="34" charset="0"/>
            </a:endParaRPr>
          </a:p>
          <a:p>
            <a:r>
              <a:rPr lang="en-US" sz="1600" dirty="0">
                <a:latin typeface="Century Gothic" panose="020B0502020202020204" pitchFamily="34" charset="0"/>
              </a:rPr>
              <a:t>Customs 	is the key border agency responsible for all international trade transactions and for undertaking functions on behalf of other national administrations. </a:t>
            </a:r>
          </a:p>
          <a:p>
            <a:endParaRPr lang="en-US" sz="1600" dirty="0">
              <a:latin typeface="Century Gothic" panose="020B0502020202020204" pitchFamily="34" charset="0"/>
            </a:endParaRPr>
          </a:p>
          <a:p>
            <a:r>
              <a:rPr lang="en-US" sz="1600" dirty="0">
                <a:latin typeface="Century Gothic" panose="020B0502020202020204" pitchFamily="34" charset="0"/>
              </a:rPr>
              <a:t> Coordinated border management (CBM) is now recognized by the Customs community as a potential solution to the challenges that the 21st Century presents, especially with respect to border control and administration.  A coordinated approach by border management agencies lies at the heart of the CBM concept.  </a:t>
            </a:r>
          </a:p>
          <a:p>
            <a:endParaRPr lang="en-US" sz="1600" dirty="0">
              <a:latin typeface="Century Gothic" panose="020B0502020202020204" pitchFamily="34" charset="0"/>
            </a:endParaRPr>
          </a:p>
          <a:p>
            <a:r>
              <a:rPr lang="en-US" sz="1600" dirty="0">
                <a:latin typeface="Century Gothic" panose="020B0502020202020204" pitchFamily="34" charset="0"/>
              </a:rPr>
              <a:t>The term gives prominence to the general principle of coordination of policies, programmes and delivery among cross-border regulatory agencies, rather than favouring any single solution. PNG Customs is well positioned to support a whole-of-government approach to border management.</a:t>
            </a:r>
          </a:p>
          <a:p>
            <a:pPr lvl="3"/>
            <a:r>
              <a:rPr lang="en-US" sz="1600" dirty="0">
                <a:latin typeface="Century Gothic" panose="020B0502020202020204" pitchFamily="34" charset="0"/>
              </a:rPr>
              <a:t> </a:t>
            </a:r>
          </a:p>
          <a:p>
            <a:pPr lvl="3"/>
            <a:r>
              <a:rPr lang="en-US" sz="1600" dirty="0"/>
              <a:t>			</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342900" indent="-342900">
              <a:buFont typeface="Wingdings" panose="05000000000000000000" pitchFamily="2" charset="2"/>
              <a:buChar char="§"/>
            </a:pPr>
            <a:endParaRPr lang="en-US" sz="2000" b="1" dirty="0">
              <a:latin typeface="Century Gothic" panose="020B0502020202020204" pitchFamily="34" charset="0"/>
            </a:endParaRPr>
          </a:p>
          <a:p>
            <a:endParaRPr lang="en-US" sz="1600" dirty="0">
              <a:latin typeface="Century Gothic" panose="020B0502020202020204" pitchFamily="34" charset="0"/>
            </a:endParaRP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Tree>
    <p:extLst>
      <p:ext uri="{BB962C8B-B14F-4D97-AF65-F5344CB8AC3E}">
        <p14:creationId xmlns:p14="http://schemas.microsoft.com/office/powerpoint/2010/main" val="401979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18</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188640"/>
            <a:ext cx="5760640" cy="1008112"/>
          </a:xfrm>
        </p:spPr>
        <p:txBody>
          <a:bodyPr>
            <a:noAutofit/>
          </a:bodyPr>
          <a:lstStyle/>
          <a:p>
            <a:r>
              <a:rPr lang="en-US" dirty="0">
                <a:latin typeface="Century Gothic" panose="020B0502020202020204" pitchFamily="34" charset="0"/>
              </a:rPr>
              <a:t> </a:t>
            </a:r>
            <a:r>
              <a:rPr lang="en-US" dirty="0"/>
              <a:t>IMPACT ON STAKEHOLDERS </a:t>
            </a:r>
            <a:br>
              <a:rPr lang="en-US" dirty="0"/>
            </a:br>
            <a:br>
              <a:rPr lang="en-US" dirty="0">
                <a:latin typeface="Century Gothic" panose="020B0502020202020204" pitchFamily="34" charset="0"/>
              </a:rPr>
            </a:br>
            <a:endParaRPr lang="en-US" altLang="en-US" b="1" i="1" dirty="0">
              <a:latin typeface="Century Gothic" panose="020B0502020202020204" pitchFamily="34" charset="0"/>
            </a:endParaRPr>
          </a:p>
        </p:txBody>
      </p:sp>
      <p:sp>
        <p:nvSpPr>
          <p:cNvPr id="10" name="Rectangle 9"/>
          <p:cNvSpPr/>
          <p:nvPr/>
        </p:nvSpPr>
        <p:spPr>
          <a:xfrm>
            <a:off x="323528" y="1340768"/>
            <a:ext cx="8640960" cy="8525411"/>
          </a:xfrm>
          <a:prstGeom prst="rect">
            <a:avLst/>
          </a:prstGeom>
        </p:spPr>
        <p:txBody>
          <a:bodyPr wrap="square">
            <a:spAutoFit/>
          </a:bodyPr>
          <a:lstStyle/>
          <a:p>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1600" b="1" dirty="0">
                <a:latin typeface="Century Gothic" panose="020B0502020202020204" pitchFamily="34" charset="0"/>
              </a:rPr>
              <a:t>III.	Customs plays an important role in administering international trade.</a:t>
            </a:r>
            <a:r>
              <a:rPr lang="en-US" sz="1600" dirty="0">
                <a:latin typeface="Century Gothic" panose="020B0502020202020204" pitchFamily="34" charset="0"/>
              </a:rPr>
              <a:t> </a:t>
            </a:r>
          </a:p>
          <a:p>
            <a:r>
              <a:rPr lang="en-US" sz="1600" dirty="0">
                <a:latin typeface="Century Gothic" panose="020B0502020202020204" pitchFamily="34" charset="0"/>
              </a:rPr>
              <a:t>With the advent of trade liberalization, more trade rules and the proliferation of trade agreements, this is becoming more complex.  In addition, countries make use of trade remedies to protect local industry from unfair international competition and these remedies are administered by Customs.</a:t>
            </a:r>
          </a:p>
          <a:p>
            <a:endParaRPr lang="en-US" sz="1600" b="1" dirty="0">
              <a:latin typeface="Century Gothic" panose="020B0502020202020204" pitchFamily="34" charset="0"/>
            </a:endParaRPr>
          </a:p>
          <a:p>
            <a:pPr marL="400050" indent="-400050">
              <a:buAutoNum type="romanUcPeriod" startAt="4"/>
            </a:pPr>
            <a:r>
              <a:rPr lang="en-US" sz="1600" b="1" dirty="0">
                <a:latin typeface="Century Gothic" panose="020B0502020202020204" pitchFamily="34" charset="0"/>
              </a:rPr>
              <a:t>Customs confronts illicit trade and new and emerging threats.</a:t>
            </a:r>
            <a:r>
              <a:rPr lang="en-US" sz="1600" dirty="0">
                <a:latin typeface="Century Gothic" panose="020B0502020202020204" pitchFamily="34" charset="0"/>
              </a:rPr>
              <a:t>  </a:t>
            </a:r>
          </a:p>
          <a:p>
            <a:r>
              <a:rPr lang="en-US" sz="1600" dirty="0">
                <a:latin typeface="Century Gothic" panose="020B0502020202020204" pitchFamily="34" charset="0"/>
              </a:rPr>
              <a:t>Customs is required to protect society against the importation of dangerous and harmful goods.  </a:t>
            </a:r>
          </a:p>
          <a:p>
            <a:endParaRPr lang="en-US" sz="1600" b="1" dirty="0">
              <a:latin typeface="Century Gothic" panose="020B0502020202020204" pitchFamily="34" charset="0"/>
            </a:endParaRPr>
          </a:p>
          <a:p>
            <a:r>
              <a:rPr lang="en-US" sz="1600" b="1" dirty="0">
                <a:latin typeface="Century Gothic" panose="020B0502020202020204" pitchFamily="34" charset="0"/>
              </a:rPr>
              <a:t>V. </a:t>
            </a:r>
            <a:r>
              <a:rPr lang="en-US" sz="1600" dirty="0">
                <a:latin typeface="Century Gothic" panose="020B0502020202020204" pitchFamily="34" charset="0"/>
              </a:rPr>
              <a:t>Without an efficient and effective national Customs administration, governments will not be able to meet their policy objectives in respect to revenue collection, trade facilitation, trade statistics and protection of society.  The private sector will be confronted by increased costs in doing business and society will be exposed to dangerous goods such as narcotics, 	illicit weapons and unsafe consumer products.  A professional and proud Customs service that is able to meet the demands of the modern trading environment is a true asset to states, societies and the business community.</a:t>
            </a:r>
          </a:p>
          <a:p>
            <a:endParaRPr lang="en-US" sz="1600" b="1" dirty="0"/>
          </a:p>
          <a:p>
            <a:endParaRPr lang="en-US" sz="1600" dirty="0">
              <a:latin typeface="Century Gothic" panose="020B0502020202020204" pitchFamily="34" charset="0"/>
            </a:endParaRPr>
          </a:p>
          <a:p>
            <a:pPr lvl="3"/>
            <a:r>
              <a:rPr lang="en-US" sz="1600" dirty="0">
                <a:latin typeface="Century Gothic" panose="020B0502020202020204" pitchFamily="34" charset="0"/>
              </a:rPr>
              <a:t> </a:t>
            </a:r>
          </a:p>
          <a:p>
            <a:pPr lvl="3"/>
            <a:r>
              <a:rPr lang="en-US" sz="1600" dirty="0"/>
              <a:t>			</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342900" indent="-342900">
              <a:buFont typeface="Wingdings" panose="05000000000000000000" pitchFamily="2" charset="2"/>
              <a:buChar char="§"/>
            </a:pPr>
            <a:endParaRPr lang="en-US" sz="2000" b="1" dirty="0">
              <a:latin typeface="Century Gothic" panose="020B0502020202020204" pitchFamily="34" charset="0"/>
            </a:endParaRPr>
          </a:p>
          <a:p>
            <a:endParaRPr lang="en-US" sz="1600" dirty="0">
              <a:latin typeface="Century Gothic" panose="020B0502020202020204" pitchFamily="34" charset="0"/>
            </a:endParaRP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spTree>
    <p:extLst>
      <p:ext uri="{BB962C8B-B14F-4D97-AF65-F5344CB8AC3E}">
        <p14:creationId xmlns:p14="http://schemas.microsoft.com/office/powerpoint/2010/main" val="172953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19</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a:spLocks noGrp="1" noChangeArrowheads="1"/>
          </p:cNvSpPr>
          <p:nvPr>
            <p:ph type="title"/>
          </p:nvPr>
        </p:nvSpPr>
        <p:spPr>
          <a:xfrm>
            <a:off x="1547664" y="188640"/>
            <a:ext cx="5760640" cy="1008112"/>
          </a:xfrm>
        </p:spPr>
        <p:txBody>
          <a:bodyPr>
            <a:noAutofit/>
          </a:bodyPr>
          <a:lstStyle/>
          <a:p>
            <a:pPr algn="ctr"/>
            <a:r>
              <a:rPr lang="en-US" dirty="0">
                <a:latin typeface="Century Gothic" panose="020B0502020202020204" pitchFamily="34" charset="0"/>
              </a:rPr>
              <a:t> </a:t>
            </a:r>
            <a:r>
              <a:rPr lang="en-US" dirty="0"/>
              <a:t>Conclusion</a:t>
            </a:r>
            <a:br>
              <a:rPr lang="en-US" dirty="0"/>
            </a:br>
            <a:br>
              <a:rPr lang="en-US" dirty="0">
                <a:latin typeface="Century Gothic" panose="020B0502020202020204" pitchFamily="34" charset="0"/>
              </a:rPr>
            </a:br>
            <a:endParaRPr lang="en-US" altLang="en-US" b="1" i="1" dirty="0">
              <a:latin typeface="Century Gothic" panose="020B0502020202020204" pitchFamily="34" charset="0"/>
            </a:endParaRPr>
          </a:p>
        </p:txBody>
      </p:sp>
      <p:sp>
        <p:nvSpPr>
          <p:cNvPr id="10" name="Rectangle 9"/>
          <p:cNvSpPr/>
          <p:nvPr/>
        </p:nvSpPr>
        <p:spPr>
          <a:xfrm>
            <a:off x="323528" y="1340768"/>
            <a:ext cx="8640960" cy="3600986"/>
          </a:xfrm>
          <a:prstGeom prst="rect">
            <a:avLst/>
          </a:prstGeom>
        </p:spPr>
        <p:txBody>
          <a:bodyPr wrap="square">
            <a:spAutoFit/>
          </a:bodyPr>
          <a:lstStyle/>
          <a:p>
            <a:endParaRPr lang="en-US" sz="1600" b="1" dirty="0"/>
          </a:p>
          <a:p>
            <a:endParaRPr lang="en-US" sz="1600" dirty="0">
              <a:latin typeface="Century Gothic" panose="020B0502020202020204" pitchFamily="34" charset="0"/>
            </a:endParaRPr>
          </a:p>
          <a:p>
            <a:pPr lvl="3"/>
            <a:r>
              <a:rPr lang="en-US" sz="1600" dirty="0">
                <a:latin typeface="Century Gothic" panose="020B0502020202020204" pitchFamily="34" charset="0"/>
              </a:rPr>
              <a:t> </a:t>
            </a:r>
          </a:p>
          <a:p>
            <a:pPr lvl="3"/>
            <a:r>
              <a:rPr lang="en-US" sz="1600" dirty="0"/>
              <a:t>			</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342900" indent="-342900">
              <a:buFont typeface="Wingdings" panose="05000000000000000000" pitchFamily="2" charset="2"/>
              <a:buChar char="§"/>
            </a:pPr>
            <a:endParaRPr lang="en-US" sz="2000" b="1" dirty="0">
              <a:latin typeface="Century Gothic" panose="020B0502020202020204" pitchFamily="34" charset="0"/>
            </a:endParaRPr>
          </a:p>
          <a:p>
            <a:endParaRPr lang="en-US" sz="1600" dirty="0">
              <a:latin typeface="Century Gothic" panose="020B0502020202020204" pitchFamily="34" charset="0"/>
            </a:endParaRPr>
          </a:p>
          <a:p>
            <a:pPr marL="342900" indent="-342900">
              <a:spcBef>
                <a:spcPct val="20000"/>
              </a:spcBef>
              <a:buSzPct val="90000"/>
              <a:buFont typeface="Calibri" panose="020F0502020204030204" pitchFamily="34" charset="0"/>
              <a:buChar char="•"/>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p:txBody>
      </p:sp>
      <p:pic>
        <p:nvPicPr>
          <p:cNvPr id="6" name="Picture 5" descr="http://www.wcoomd.org/-/media/wco/public/images/topics/capacity-building/capacitybuilding/custom_21st_century_en.jpg?la=en"/>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6582"/>
            <a:ext cx="7488832" cy="4585712"/>
          </a:xfrm>
          <a:prstGeom prst="rect">
            <a:avLst/>
          </a:prstGeom>
          <a:noFill/>
          <a:ln>
            <a:noFill/>
          </a:ln>
        </p:spPr>
      </p:pic>
      <p:sp>
        <p:nvSpPr>
          <p:cNvPr id="3" name="Striped Right Arrow 2"/>
          <p:cNvSpPr/>
          <p:nvPr/>
        </p:nvSpPr>
        <p:spPr>
          <a:xfrm>
            <a:off x="4788024" y="1197636"/>
            <a:ext cx="2952328" cy="48463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6566964" y="1846001"/>
            <a:ext cx="1173388" cy="48463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a:off x="7452320" y="3645024"/>
            <a:ext cx="288032" cy="48463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352" y="832356"/>
            <a:ext cx="2232247" cy="3676764"/>
          </a:xfrm>
          <a:prstGeom prst="rect">
            <a:avLst/>
          </a:prstGeom>
          <a:solidFill>
            <a:srgbClr val="00B050"/>
          </a:solidFill>
        </p:spPr>
      </p:pic>
    </p:spTree>
    <p:extLst>
      <p:ext uri="{BB962C8B-B14F-4D97-AF65-F5344CB8AC3E}">
        <p14:creationId xmlns:p14="http://schemas.microsoft.com/office/powerpoint/2010/main" val="82136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2</a:t>
            </a:fld>
            <a:endParaRPr lang="en-AU" dirty="0"/>
          </a:p>
        </p:txBody>
      </p:sp>
      <p:sp>
        <p:nvSpPr>
          <p:cNvPr id="14"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16" name="Title 1"/>
          <p:cNvSpPr txBox="1">
            <a:spLocks/>
          </p:cNvSpPr>
          <p:nvPr/>
        </p:nvSpPr>
        <p:spPr>
          <a:xfrm>
            <a:off x="1043608" y="118475"/>
            <a:ext cx="5664199" cy="62543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300" b="1" dirty="0">
                <a:latin typeface="Century Gothic" panose="020B0502020202020204" pitchFamily="34" charset="0"/>
              </a:rPr>
              <a:t>Presentation</a:t>
            </a:r>
            <a:r>
              <a:rPr lang="en-AU" sz="4000" b="1" dirty="0">
                <a:latin typeface="Century Gothic" panose="020B0502020202020204" pitchFamily="34" charset="0"/>
              </a:rPr>
              <a:t> Outline</a:t>
            </a:r>
          </a:p>
        </p:txBody>
      </p:sp>
      <p:sp>
        <p:nvSpPr>
          <p:cNvPr id="13" name="TextBox 12"/>
          <p:cNvSpPr txBox="1"/>
          <p:nvPr/>
        </p:nvSpPr>
        <p:spPr>
          <a:xfrm>
            <a:off x="1043608" y="1069707"/>
            <a:ext cx="7848872" cy="7355860"/>
          </a:xfrm>
          <a:prstGeom prst="rect">
            <a:avLst/>
          </a:prstGeom>
          <a:noFill/>
        </p:spPr>
        <p:txBody>
          <a:bodyPr wrap="square">
            <a:spAutoFit/>
          </a:bodyPr>
          <a:lstStyle/>
          <a:p>
            <a:pPr marL="342900" indent="-342900">
              <a:buFont typeface="Wingdings" panose="05000000000000000000" pitchFamily="2" charset="2"/>
              <a:buChar char="§"/>
              <a:defRPr/>
            </a:pPr>
            <a:r>
              <a:rPr lang="en-US" altLang="en-US" sz="2500" dirty="0">
                <a:latin typeface="Century Gothic" panose="020B0502020202020204" pitchFamily="34" charset="0"/>
              </a:rPr>
              <a:t>Introduction </a:t>
            </a:r>
          </a:p>
          <a:p>
            <a:pPr>
              <a:defRPr/>
            </a:pPr>
            <a:endParaRPr lang="en-US" altLang="en-US" sz="2500" dirty="0">
              <a:latin typeface="Century Gothic" panose="020B0502020202020204" pitchFamily="34" charset="0"/>
            </a:endParaRPr>
          </a:p>
          <a:p>
            <a:pPr marL="342900" lvl="0" indent="-342900">
              <a:buFont typeface="Wingdings" panose="05000000000000000000" pitchFamily="2" charset="2"/>
              <a:buChar char="§"/>
              <a:defRPr/>
            </a:pPr>
            <a:r>
              <a:rPr lang="en-US" sz="2400" dirty="0">
                <a:latin typeface="Century Gothic" panose="020B0502020202020204" pitchFamily="34" charset="0"/>
              </a:rPr>
              <a:t>Main Targets and objectives of Government,</a:t>
            </a:r>
          </a:p>
          <a:p>
            <a:pPr lvl="0">
              <a:defRPr/>
            </a:pPr>
            <a:endParaRPr lang="en-US" sz="2400" dirty="0">
              <a:latin typeface="Century Gothic" panose="020B0502020202020204" pitchFamily="34" charset="0"/>
            </a:endParaRPr>
          </a:p>
          <a:p>
            <a:pPr marL="342900" lvl="0" indent="-342900">
              <a:buFont typeface="Wingdings" panose="05000000000000000000" pitchFamily="2" charset="2"/>
              <a:buChar char="§"/>
              <a:defRPr/>
            </a:pPr>
            <a:r>
              <a:rPr lang="en-US" sz="2400" dirty="0">
                <a:latin typeface="Century Gothic" panose="020B0502020202020204" pitchFamily="34" charset="0"/>
              </a:rPr>
              <a:t>Role of PNG Customs and its environment,</a:t>
            </a:r>
          </a:p>
          <a:p>
            <a:pPr lvl="0">
              <a:defRPr/>
            </a:pPr>
            <a:endParaRPr lang="en-US" sz="2400" dirty="0">
              <a:latin typeface="Century Gothic" panose="020B0502020202020204" pitchFamily="34" charset="0"/>
            </a:endParaRPr>
          </a:p>
          <a:p>
            <a:pPr marL="342900" lvl="0" indent="-342900">
              <a:buFont typeface="Wingdings" panose="05000000000000000000" pitchFamily="2" charset="2"/>
              <a:buChar char="§"/>
              <a:defRPr/>
            </a:pPr>
            <a:r>
              <a:rPr lang="en-US" sz="2400" dirty="0">
                <a:latin typeface="Century Gothic" panose="020B0502020202020204" pitchFamily="34" charset="0"/>
              </a:rPr>
              <a:t>Outline of Customs Reform and Modernization of Customs (call Customs of the Future),</a:t>
            </a:r>
          </a:p>
          <a:p>
            <a:pPr lvl="0">
              <a:defRPr/>
            </a:pPr>
            <a:endParaRPr lang="en-US" sz="2400" dirty="0">
              <a:latin typeface="Century Gothic" panose="020B0502020202020204" pitchFamily="34" charset="0"/>
            </a:endParaRPr>
          </a:p>
          <a:p>
            <a:pPr marL="342900" lvl="0" indent="-342900">
              <a:buFont typeface="Wingdings" panose="05000000000000000000" pitchFamily="2" charset="2"/>
              <a:buChar char="§"/>
              <a:defRPr/>
            </a:pPr>
            <a:r>
              <a:rPr lang="en-US" sz="2400" dirty="0">
                <a:latin typeface="Century Gothic" panose="020B0502020202020204" pitchFamily="34" charset="0"/>
              </a:rPr>
              <a:t>Impact on the stakeholders, and</a:t>
            </a:r>
          </a:p>
          <a:p>
            <a:pPr lvl="0">
              <a:defRPr/>
            </a:pPr>
            <a:endParaRPr lang="en-US" sz="2400" dirty="0">
              <a:latin typeface="Century Gothic" panose="020B0502020202020204" pitchFamily="34" charset="0"/>
            </a:endParaRPr>
          </a:p>
          <a:p>
            <a:pPr marL="342900" lvl="0" indent="-342900">
              <a:buFont typeface="Wingdings" panose="05000000000000000000" pitchFamily="2" charset="2"/>
              <a:buChar char="§"/>
              <a:defRPr/>
            </a:pPr>
            <a:r>
              <a:rPr lang="en-US" sz="2400" dirty="0">
                <a:latin typeface="Century Gothic" panose="020B0502020202020204" pitchFamily="34" charset="0"/>
              </a:rPr>
              <a:t>Conclusion.</a:t>
            </a:r>
          </a:p>
          <a:p>
            <a:pPr marL="342900" lvl="0" indent="-342900">
              <a:buFont typeface="Wingdings" panose="05000000000000000000" pitchFamily="2" charset="2"/>
              <a:buChar char="§"/>
              <a:defRPr/>
            </a:pPr>
            <a:endParaRPr lang="en-US" sz="2400" b="1" dirty="0">
              <a:latin typeface="Century Gothic" panose="020B0502020202020204" pitchFamily="34" charset="0"/>
            </a:endParaRPr>
          </a:p>
          <a:p>
            <a:pPr marL="342900" indent="-342900">
              <a:buFont typeface="Wingdings" panose="05000000000000000000" pitchFamily="2" charset="2"/>
              <a:buChar char="§"/>
              <a:defRPr/>
            </a:pPr>
            <a:endParaRPr lang="en-US" altLang="en-US" sz="2500" dirty="0">
              <a:latin typeface="Century Gothic" panose="020B0502020202020204" pitchFamily="34" charset="0"/>
            </a:endParaRPr>
          </a:p>
          <a:p>
            <a:pPr>
              <a:buClr>
                <a:srgbClr val="00B050"/>
              </a:buClr>
              <a:defRPr/>
            </a:pPr>
            <a:endParaRPr lang="en-US" altLang="en-US" sz="2500" dirty="0"/>
          </a:p>
          <a:p>
            <a:pPr marL="285750" indent="-285750">
              <a:buFont typeface="Wingdings" pitchFamily="2" charset="2"/>
              <a:buChar char="ü"/>
              <a:defRPr/>
            </a:pPr>
            <a:endParaRPr lang="en-US" sz="3600" dirty="0"/>
          </a:p>
          <a:p>
            <a:pPr>
              <a:defRPr/>
            </a:pPr>
            <a:endParaRPr lang="en-US" sz="3600" dirty="0"/>
          </a:p>
          <a:p>
            <a:pPr marL="285750" indent="-285750">
              <a:buFont typeface="Wingdings" pitchFamily="2" charset="2"/>
              <a:buChar char="ü"/>
              <a:defRPr/>
            </a:pP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20</a:t>
            </a:fld>
            <a:endParaRPr lang="en-AU" dirty="0"/>
          </a:p>
        </p:txBody>
      </p:sp>
      <p:sp>
        <p:nvSpPr>
          <p:cNvPr id="11" name="Footer Placeholder 1">
            <a:extLst>
              <a:ext uri="{FF2B5EF4-FFF2-40B4-BE49-F238E27FC236}">
                <a16:creationId xmlns:a16="http://schemas.microsoft.com/office/drawing/2014/main" id="{A06C0FB9-CDF7-4624-8122-B97B3A2814A4}"/>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4"/>
              </a:rPr>
              <a:t>www.facebook.com/pages/PNG-Customs-Service</a:t>
            </a:r>
            <a:endParaRPr lang="en-AU" sz="1200" b="1" dirty="0"/>
          </a:p>
          <a:p>
            <a:r>
              <a:rPr lang="en-AU" sz="1200" b="1" dirty="0">
                <a:hlinkClick r:id="rId5"/>
              </a:rPr>
              <a:t>https://twitter.com/PapuaCustoms</a:t>
            </a:r>
            <a:endParaRPr lang="en-AU" sz="1200" b="1" dirty="0"/>
          </a:p>
          <a:p>
            <a:endParaRPr lang="en-AU" sz="1200" b="1" dirty="0"/>
          </a:p>
        </p:txBody>
      </p:sp>
      <p:pic>
        <p:nvPicPr>
          <p:cNvPr id="13" name="Picture 3">
            <a:extLst>
              <a:ext uri="{FF2B5EF4-FFF2-40B4-BE49-F238E27FC236}">
                <a16:creationId xmlns:a16="http://schemas.microsoft.com/office/drawing/2014/main" id="{B1E5D912-A847-4353-88B2-6C3A55E1FB6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26205" y="2276872"/>
            <a:ext cx="30384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42470007905246580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712622" y="272311"/>
            <a:ext cx="3864472" cy="1723328"/>
          </a:xfrm>
          <a:prstGeom prst="rect">
            <a:avLst/>
          </a:prstGeom>
        </p:spPr>
      </p:pic>
    </p:spTree>
    <p:extLst>
      <p:ext uri="{BB962C8B-B14F-4D97-AF65-F5344CB8AC3E}">
        <p14:creationId xmlns:p14="http://schemas.microsoft.com/office/powerpoint/2010/main" val="38622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3</a:t>
            </a:fld>
            <a:endParaRPr lang="en-AU" dirty="0"/>
          </a:p>
        </p:txBody>
      </p:sp>
      <p:sp>
        <p:nvSpPr>
          <p:cNvPr id="21" name="Footer Placeholder 1">
            <a:extLst>
              <a:ext uri="{FF2B5EF4-FFF2-40B4-BE49-F238E27FC236}">
                <a16:creationId xmlns:a16="http://schemas.microsoft.com/office/drawing/2014/main" id="{4B19AF68-398D-43A6-9B93-946B1317A62E}"/>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txBox="1">
            <a:spLocks/>
          </p:cNvSpPr>
          <p:nvPr/>
        </p:nvSpPr>
        <p:spPr>
          <a:xfrm>
            <a:off x="1578409" y="677960"/>
            <a:ext cx="5976664"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b="1" dirty="0">
                <a:latin typeface="Century Gothic" panose="020B0502020202020204" pitchFamily="34" charset="0"/>
              </a:rPr>
              <a:t>Introduction</a:t>
            </a:r>
            <a:r>
              <a:rPr lang="en-AU" sz="3200" b="1" dirty="0">
                <a:latin typeface="Candara" panose="020E0502030303020204" pitchFamily="34" charset="0"/>
              </a:rPr>
              <a:t> </a:t>
            </a:r>
          </a:p>
          <a:p>
            <a:pPr algn="l"/>
            <a:endParaRPr lang="en-AU" sz="3200" b="1" i="1" dirty="0">
              <a:latin typeface="Candara" panose="020E0502030303020204" pitchFamily="34" charset="0"/>
            </a:endParaRPr>
          </a:p>
        </p:txBody>
      </p:sp>
      <p:sp>
        <p:nvSpPr>
          <p:cNvPr id="7" name="Rectangle 3"/>
          <p:cNvSpPr txBox="1">
            <a:spLocks noChangeArrowheads="1"/>
          </p:cNvSpPr>
          <p:nvPr/>
        </p:nvSpPr>
        <p:spPr bwMode="auto">
          <a:xfrm>
            <a:off x="179512" y="1158752"/>
            <a:ext cx="8964488" cy="4921359"/>
          </a:xfrm>
          <a:prstGeom prst="rect">
            <a:avLst/>
          </a:prstGeom>
          <a:noFill/>
          <a:ln w="9525">
            <a:noFill/>
            <a:miter lim="800000"/>
            <a:headEnd/>
            <a:tailEnd/>
          </a:ln>
        </p:spPr>
        <p:txBody>
          <a:bodyPr/>
          <a:lstStyle/>
          <a:p>
            <a:pPr>
              <a:spcBef>
                <a:spcPct val="20000"/>
              </a:spcBef>
              <a:buSzPct val="90000"/>
              <a:defRPr/>
            </a:pPr>
            <a:endParaRPr lang="en-US" altLang="en-US" sz="2000" kern="0" dirty="0"/>
          </a:p>
          <a:p>
            <a:pPr marL="342900" indent="-342900">
              <a:spcBef>
                <a:spcPct val="20000"/>
              </a:spcBef>
              <a:buSzPct val="90000"/>
              <a:buFont typeface="Wingdings" panose="05000000000000000000" pitchFamily="2" charset="2"/>
              <a:buChar char="§"/>
              <a:defRPr/>
            </a:pPr>
            <a:r>
              <a:rPr lang="en-US" altLang="en-US" sz="2000" kern="0" dirty="0">
                <a:latin typeface="Century Gothic" panose="020B0502020202020204" pitchFamily="34" charset="0"/>
              </a:rPr>
              <a:t>In this 21st century, Customs is an integral part of the global trade framework and an important driver of economic and trade policy,</a:t>
            </a:r>
          </a:p>
          <a:p>
            <a:pPr marL="342900" indent="-342900">
              <a:spcBef>
                <a:spcPct val="20000"/>
              </a:spcBef>
              <a:buSzPct val="90000"/>
              <a:buFont typeface="Wingdings" panose="05000000000000000000" pitchFamily="2" charset="2"/>
              <a:buChar char="§"/>
              <a:defRPr/>
            </a:pPr>
            <a:endParaRPr lang="en-US" altLang="en-US" sz="2000" kern="0" dirty="0">
              <a:latin typeface="Century Gothic" panose="020B0502020202020204" pitchFamily="34" charset="0"/>
            </a:endParaRPr>
          </a:p>
          <a:p>
            <a:pPr marL="342900" indent="-342900">
              <a:spcBef>
                <a:spcPct val="20000"/>
              </a:spcBef>
              <a:buSzPct val="90000"/>
              <a:buFont typeface="Wingdings" panose="05000000000000000000" pitchFamily="2" charset="2"/>
              <a:buChar char="§"/>
              <a:defRPr/>
            </a:pPr>
            <a:r>
              <a:rPr lang="en-US" altLang="en-US" sz="2000" kern="0" dirty="0">
                <a:latin typeface="Century Gothic" panose="020B0502020202020204" pitchFamily="34" charset="0"/>
              </a:rPr>
              <a:t>Trade is the engine room that drives the global economy. The global supply chain consists of the traders, transport companies, insurance firms, banks, forwarders, agents, and others that participate in international trade, and</a:t>
            </a:r>
          </a:p>
          <a:p>
            <a:pPr marL="342900" indent="-342900">
              <a:spcBef>
                <a:spcPct val="20000"/>
              </a:spcBef>
              <a:buSzPct val="90000"/>
              <a:buFont typeface="Wingdings" panose="05000000000000000000" pitchFamily="2" charset="2"/>
              <a:buChar char="§"/>
              <a:defRPr/>
            </a:pPr>
            <a:endParaRPr lang="en-US" altLang="en-US" sz="2000" kern="0" dirty="0">
              <a:latin typeface="Century Gothic" panose="020B0502020202020204" pitchFamily="34" charset="0"/>
            </a:endParaRPr>
          </a:p>
          <a:p>
            <a:pPr marL="342900" indent="-342900">
              <a:spcBef>
                <a:spcPct val="20000"/>
              </a:spcBef>
              <a:buSzPct val="90000"/>
              <a:buFont typeface="Wingdings" panose="05000000000000000000" pitchFamily="2" charset="2"/>
              <a:buChar char="§"/>
              <a:defRPr/>
            </a:pPr>
            <a:r>
              <a:rPr lang="en-US" altLang="en-US" sz="2000" kern="0" dirty="0">
                <a:latin typeface="Century Gothic" panose="020B0502020202020204" pitchFamily="34" charset="0"/>
              </a:rPr>
              <a:t>PNG Customs Service is a key government agency established to apply international, regional and national policies and laws to goods crossing our borders.</a:t>
            </a:r>
          </a:p>
          <a:p>
            <a:pPr>
              <a:spcBef>
                <a:spcPct val="20000"/>
              </a:spcBef>
              <a:buClr>
                <a:srgbClr val="00B050"/>
              </a:buClr>
              <a:buSzPct val="90000"/>
              <a:defRPr/>
            </a:pPr>
            <a:r>
              <a:rPr lang="en-US" sz="2000" dirty="0">
                <a:latin typeface="Century Gothic" panose="020B0502020202020204" pitchFamily="34" charset="0"/>
              </a:rPr>
              <a:t> </a:t>
            </a:r>
            <a:endParaRPr lang="en-US" altLang="en-US" sz="1400" kern="0" dirty="0">
              <a:latin typeface="+mn-lt"/>
            </a:endParaRPr>
          </a:p>
        </p:txBody>
      </p:sp>
    </p:spTree>
    <p:extLst>
      <p:ext uri="{BB962C8B-B14F-4D97-AF65-F5344CB8AC3E}">
        <p14:creationId xmlns:p14="http://schemas.microsoft.com/office/powerpoint/2010/main" val="6319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4</a:t>
            </a:fld>
            <a:endParaRPr lang="en-AU" dirty="0"/>
          </a:p>
        </p:txBody>
      </p:sp>
      <p:sp>
        <p:nvSpPr>
          <p:cNvPr id="21" name="Footer Placeholder 1">
            <a:extLst>
              <a:ext uri="{FF2B5EF4-FFF2-40B4-BE49-F238E27FC236}">
                <a16:creationId xmlns:a16="http://schemas.microsoft.com/office/drawing/2014/main" id="{4B19AF68-398D-43A6-9B93-946B1317A62E}"/>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txBox="1">
            <a:spLocks/>
          </p:cNvSpPr>
          <p:nvPr/>
        </p:nvSpPr>
        <p:spPr>
          <a:xfrm>
            <a:off x="1578409" y="677960"/>
            <a:ext cx="5976664"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b="1" dirty="0">
                <a:latin typeface="Century Gothic" panose="020B0502020202020204" pitchFamily="34" charset="0"/>
              </a:rPr>
              <a:t>Introduction</a:t>
            </a:r>
            <a:r>
              <a:rPr lang="en-AU" sz="3200" b="1" dirty="0">
                <a:latin typeface="Candara" panose="020E0502030303020204" pitchFamily="34" charset="0"/>
              </a:rPr>
              <a:t> </a:t>
            </a:r>
          </a:p>
          <a:p>
            <a:pPr algn="l"/>
            <a:endParaRPr lang="en-AU" sz="3200" b="1" i="1" dirty="0">
              <a:latin typeface="Candara" panose="020E0502030303020204" pitchFamily="34" charset="0"/>
            </a:endParaRPr>
          </a:p>
        </p:txBody>
      </p:sp>
      <p:sp>
        <p:nvSpPr>
          <p:cNvPr id="7" name="Rectangle 3"/>
          <p:cNvSpPr txBox="1">
            <a:spLocks noChangeArrowheads="1"/>
          </p:cNvSpPr>
          <p:nvPr/>
        </p:nvSpPr>
        <p:spPr bwMode="auto">
          <a:xfrm>
            <a:off x="179512" y="1158752"/>
            <a:ext cx="8964488" cy="4921359"/>
          </a:xfrm>
          <a:prstGeom prst="rect">
            <a:avLst/>
          </a:prstGeom>
          <a:noFill/>
          <a:ln w="9525">
            <a:noFill/>
            <a:miter lim="800000"/>
            <a:headEnd/>
            <a:tailEnd/>
          </a:ln>
        </p:spPr>
        <p:txBody>
          <a:bodyPr/>
          <a:lstStyle/>
          <a:p>
            <a:pPr marL="342900" indent="-342900">
              <a:spcBef>
                <a:spcPct val="20000"/>
              </a:spcBef>
              <a:buSzPct val="90000"/>
              <a:buFont typeface="Wingdings" panose="05000000000000000000" pitchFamily="2" charset="2"/>
              <a:buChar char="§"/>
              <a:defRPr/>
            </a:pPr>
            <a:endParaRPr lang="en-US" altLang="en-US" sz="2000" kern="0" dirty="0"/>
          </a:p>
          <a:p>
            <a:pPr marL="342900" indent="-342900">
              <a:spcBef>
                <a:spcPct val="20000"/>
              </a:spcBef>
              <a:buSzPct val="90000"/>
              <a:buFont typeface="Wingdings" panose="05000000000000000000" pitchFamily="2" charset="2"/>
              <a:buChar char="§"/>
              <a:defRPr/>
            </a:pPr>
            <a:endParaRPr lang="en-US" altLang="en-US" sz="2000" kern="0" dirty="0">
              <a:latin typeface="Century Gothic" panose="020B0502020202020204" pitchFamily="34" charset="0"/>
            </a:endParaRPr>
          </a:p>
          <a:p>
            <a:pPr marL="342900" indent="-342900">
              <a:spcBef>
                <a:spcPct val="20000"/>
              </a:spcBef>
              <a:buSzPct val="90000"/>
              <a:buFont typeface="Wingdings" panose="05000000000000000000" pitchFamily="2" charset="2"/>
              <a:buChar char="§"/>
              <a:defRPr/>
            </a:pPr>
            <a:r>
              <a:rPr lang="en-US" sz="2000" dirty="0">
                <a:latin typeface="Century Gothic" panose="020B0502020202020204" pitchFamily="34" charset="0"/>
              </a:rPr>
              <a:t> The new global trade landscape consequently brings a new set of challenges. It has also resulted in the growth of the range and complexity of risks that have to be managed at the border.  The lack of effective controls presents risks to any economy and society and can undermine gains for any economy. </a:t>
            </a:r>
          </a:p>
          <a:p>
            <a:pPr>
              <a:spcBef>
                <a:spcPct val="20000"/>
              </a:spcBef>
              <a:buSzPct val="90000"/>
              <a:defRPr/>
            </a:pPr>
            <a:endParaRPr lang="en-US" sz="2000" dirty="0">
              <a:latin typeface="Century Gothic" panose="020B0502020202020204" pitchFamily="34" charset="0"/>
            </a:endParaRPr>
          </a:p>
          <a:p>
            <a:pPr marL="342900" indent="-342900">
              <a:spcBef>
                <a:spcPct val="20000"/>
              </a:spcBef>
              <a:buSzPct val="90000"/>
              <a:buFont typeface="Wingdings" panose="05000000000000000000" pitchFamily="2" charset="2"/>
              <a:buChar char="§"/>
              <a:defRPr/>
            </a:pPr>
            <a:r>
              <a:rPr lang="en-US" sz="2000" dirty="0">
                <a:latin typeface="Century Gothic" panose="020B0502020202020204" pitchFamily="34" charset="0"/>
              </a:rPr>
              <a:t> </a:t>
            </a:r>
            <a:r>
              <a:rPr lang="en-US" sz="2000">
                <a:latin typeface="Century Gothic" panose="020B0502020202020204" pitchFamily="34" charset="0"/>
              </a:rPr>
              <a:t>Additionally, PNG </a:t>
            </a:r>
            <a:r>
              <a:rPr lang="en-US" sz="2000" dirty="0">
                <a:latin typeface="Century Gothic" panose="020B0502020202020204" pitchFamily="34" charset="0"/>
              </a:rPr>
              <a:t>Customs is mandated to contribute to socio-economic development by, on the one hand, facilitating legitimate trade and, on the other, protecting national economies and societies against the threats posed by, amongst others, organized criminal syndicates and terrorists.</a:t>
            </a:r>
          </a:p>
          <a:p>
            <a:pPr>
              <a:spcBef>
                <a:spcPct val="20000"/>
              </a:spcBef>
              <a:buSzPct val="90000"/>
              <a:defRPr/>
            </a:pPr>
            <a:endParaRPr lang="en-US" altLang="en-US" sz="1400" kern="0" dirty="0">
              <a:latin typeface="+mn-lt"/>
            </a:endParaRPr>
          </a:p>
        </p:txBody>
      </p:sp>
    </p:spTree>
    <p:extLst>
      <p:ext uri="{BB962C8B-B14F-4D97-AF65-F5344CB8AC3E}">
        <p14:creationId xmlns:p14="http://schemas.microsoft.com/office/powerpoint/2010/main" val="428447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5</a:t>
            </a:fld>
            <a:endParaRPr lang="en-AU" dirty="0"/>
          </a:p>
        </p:txBody>
      </p:sp>
      <p:sp>
        <p:nvSpPr>
          <p:cNvPr id="21" name="Footer Placeholder 1">
            <a:extLst>
              <a:ext uri="{FF2B5EF4-FFF2-40B4-BE49-F238E27FC236}">
                <a16:creationId xmlns:a16="http://schemas.microsoft.com/office/drawing/2014/main" id="{4B19AF68-398D-43A6-9B93-946B1317A62E}"/>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txBox="1">
            <a:spLocks/>
          </p:cNvSpPr>
          <p:nvPr/>
        </p:nvSpPr>
        <p:spPr>
          <a:xfrm>
            <a:off x="1576497" y="438572"/>
            <a:ext cx="6961112"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2400" b="1" dirty="0">
                <a:latin typeface="Century Gothic" panose="020B0502020202020204" pitchFamily="34" charset="0"/>
              </a:rPr>
              <a:t>Main Targets and objectives of Government</a:t>
            </a:r>
            <a:endParaRPr lang="en-US" sz="3200" b="1" dirty="0">
              <a:latin typeface="Century Gothic" panose="020B0502020202020204" pitchFamily="34" charset="0"/>
            </a:endParaRPr>
          </a:p>
        </p:txBody>
      </p:sp>
      <p:sp>
        <p:nvSpPr>
          <p:cNvPr id="7" name="Rectangle 3"/>
          <p:cNvSpPr txBox="1">
            <a:spLocks noChangeArrowheads="1"/>
          </p:cNvSpPr>
          <p:nvPr/>
        </p:nvSpPr>
        <p:spPr bwMode="auto">
          <a:xfrm>
            <a:off x="251520" y="1412776"/>
            <a:ext cx="8784976" cy="4887730"/>
          </a:xfrm>
          <a:prstGeom prst="rect">
            <a:avLst/>
          </a:prstGeom>
          <a:noFill/>
          <a:ln w="9525">
            <a:noFill/>
            <a:miter lim="800000"/>
            <a:headEnd/>
            <a:tailEnd/>
          </a:ln>
        </p:spPr>
        <p:txBody>
          <a:bodyPr/>
          <a:lstStyle/>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a:latin typeface="Century Gothic" panose="020B0502020202020204" pitchFamily="34" charset="0"/>
              </a:rPr>
              <a:t>Customs of the 21</a:t>
            </a:r>
            <a:r>
              <a:rPr lang="en-US" sz="2000" baseline="30000" dirty="0">
                <a:latin typeface="Century Gothic" panose="020B0502020202020204" pitchFamily="34" charset="0"/>
              </a:rPr>
              <a:t>st</a:t>
            </a:r>
            <a:r>
              <a:rPr lang="en-US" sz="2000" dirty="0">
                <a:latin typeface="Century Gothic" panose="020B0502020202020204" pitchFamily="34" charset="0"/>
              </a:rPr>
              <a:t> Century strategy document, recently developed have created new demands and perspectives on the role of the Customs in a modern state.  The strategic drivers and new trans-national and national challenges have increased the demands on Customs responsibilities to the Government,</a:t>
            </a:r>
          </a:p>
          <a:p>
            <a:pPr marL="342900" indent="-342900">
              <a:buFont typeface="Wingdings" panose="05000000000000000000" pitchFamily="2" charset="2"/>
              <a:buChar char="§"/>
            </a:pPr>
            <a:endParaRPr lang="en-US" sz="2000" dirty="0">
              <a:latin typeface="Century Gothic" panose="020B0502020202020204" pitchFamily="34" charset="0"/>
            </a:endParaRPr>
          </a:p>
          <a:p>
            <a:pPr marL="342900" indent="-342900">
              <a:buFont typeface="Wingdings" panose="05000000000000000000" pitchFamily="2" charset="2"/>
              <a:buChar char="§"/>
            </a:pPr>
            <a:r>
              <a:rPr lang="en-US" sz="2000" dirty="0">
                <a:latin typeface="Century Gothic" panose="020B0502020202020204" pitchFamily="34" charset="0"/>
              </a:rPr>
              <a:t>Governments require agencies of the state, including Customs, to be service-oriented and meet the expectations of societies and businesses, </a:t>
            </a:r>
          </a:p>
          <a:p>
            <a:r>
              <a:rPr lang="en-US" sz="2000" dirty="0">
                <a:latin typeface="Century Gothic" panose="020B0502020202020204" pitchFamily="34" charset="0"/>
              </a:rPr>
              <a:t> </a:t>
            </a:r>
          </a:p>
          <a:p>
            <a:pPr marL="342900" indent="-342900">
              <a:buFont typeface="Wingdings" panose="05000000000000000000" pitchFamily="2" charset="2"/>
              <a:buChar char="§"/>
            </a:pPr>
            <a:r>
              <a:rPr lang="en-US" sz="2000" dirty="0">
                <a:latin typeface="Century Gothic" panose="020B0502020202020204" pitchFamily="34" charset="0"/>
              </a:rPr>
              <a:t>As a result, PNG Customs main role and responsibility is to implement and facilitate the government main objectives through set targets with Key outcomes shown on the next slide.</a:t>
            </a:r>
          </a:p>
          <a:p>
            <a:pPr eaLnBrk="1" fontAlgn="auto" hangingPunct="1">
              <a:spcBef>
                <a:spcPct val="20000"/>
              </a:spcBef>
              <a:spcAft>
                <a:spcPts val="0"/>
              </a:spcAft>
              <a:buClr>
                <a:srgbClr val="00B050"/>
              </a:buClr>
              <a:buSzPct val="90000"/>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342900" indent="-342900" eaLnBrk="1" fontAlgn="auto" hangingPunct="1">
              <a:spcBef>
                <a:spcPct val="20000"/>
              </a:spcBef>
              <a:spcAft>
                <a:spcPts val="0"/>
              </a:spcAft>
              <a:buClr>
                <a:srgbClr val="00B050"/>
              </a:buClr>
              <a:buSzPct val="90000"/>
              <a:buFont typeface="Wingdings" panose="05000000000000000000" pitchFamily="2" charset="2"/>
              <a:buChar char="q"/>
              <a:defRPr/>
            </a:pPr>
            <a:endParaRPr lang="en-US" altLang="en-US" sz="2000" kern="0" dirty="0"/>
          </a:p>
          <a:p>
            <a:pPr marL="285750" indent="-285750" eaLnBrk="1" fontAlgn="auto" hangingPunct="1">
              <a:spcBef>
                <a:spcPct val="20000"/>
              </a:spcBef>
              <a:spcAft>
                <a:spcPts val="0"/>
              </a:spcAft>
              <a:buClr>
                <a:schemeClr val="folHlink"/>
              </a:buClr>
              <a:buSzPct val="90000"/>
              <a:buFont typeface="Wingdings" pitchFamily="2" charset="2"/>
              <a:buChar char="§"/>
              <a:defRPr/>
            </a:pPr>
            <a:endParaRPr lang="en-US" altLang="en-US" sz="1400" kern="0" dirty="0">
              <a:latin typeface="+mn-lt"/>
            </a:endParaRPr>
          </a:p>
        </p:txBody>
      </p:sp>
    </p:spTree>
    <p:extLst>
      <p:ext uri="{BB962C8B-B14F-4D97-AF65-F5344CB8AC3E}">
        <p14:creationId xmlns:p14="http://schemas.microsoft.com/office/powerpoint/2010/main" val="191393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807511-C95C-4AF5-AAD4-162FD03DEFCB}" type="slidenum">
              <a:rPr lang="en-AU" smtClean="0"/>
              <a:pPr/>
              <a:t>6</a:t>
            </a:fld>
            <a:endParaRPr lang="en-AU" dirty="0"/>
          </a:p>
        </p:txBody>
      </p:sp>
      <p:sp>
        <p:nvSpPr>
          <p:cNvPr id="11" name="Footer Placeholder 1"/>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graphicFrame>
        <p:nvGraphicFramePr>
          <p:cNvPr id="5" name="Table 4"/>
          <p:cNvGraphicFramePr>
            <a:graphicFrameLocks noGrp="1"/>
          </p:cNvGraphicFramePr>
          <p:nvPr>
            <p:extLst>
              <p:ext uri="{D42A27DB-BD31-4B8C-83A1-F6EECF244321}">
                <p14:modId xmlns:p14="http://schemas.microsoft.com/office/powerpoint/2010/main" val="4002806228"/>
              </p:ext>
            </p:extLst>
          </p:nvPr>
        </p:nvGraphicFramePr>
        <p:xfrm>
          <a:off x="0" y="188640"/>
          <a:ext cx="9144000" cy="11085708"/>
        </p:xfrm>
        <a:graphic>
          <a:graphicData uri="http://schemas.openxmlformats.org/drawingml/2006/table">
            <a:tbl>
              <a:tblPr firstRow="1" bandRow="1">
                <a:tableStyleId>{5C22544A-7EE6-4342-B048-85BDC9FD1C3A}</a:tableStyleId>
              </a:tblPr>
              <a:tblGrid>
                <a:gridCol w="5285753">
                  <a:extLst>
                    <a:ext uri="{9D8B030D-6E8A-4147-A177-3AD203B41FA5}">
                      <a16:colId xmlns:a16="http://schemas.microsoft.com/office/drawing/2014/main" val="20000"/>
                    </a:ext>
                  </a:extLst>
                </a:gridCol>
                <a:gridCol w="3858247">
                  <a:extLst>
                    <a:ext uri="{9D8B030D-6E8A-4147-A177-3AD203B41FA5}">
                      <a16:colId xmlns:a16="http://schemas.microsoft.com/office/drawing/2014/main" val="20001"/>
                    </a:ext>
                  </a:extLst>
                </a:gridCol>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altLang="en-US" sz="2700" b="1" dirty="0">
                          <a:latin typeface="Calibri" panose="020F0502020204030204" pitchFamily="34" charset="0"/>
                        </a:rPr>
                        <a:t>Vision, Mission, Value, </a:t>
                      </a:r>
                    </a:p>
                    <a:p>
                      <a:endParaRPr lang="en-AU" dirty="0"/>
                    </a:p>
                  </a:txBody>
                  <a:tcPr>
                    <a:solidFill>
                      <a:srgbClr val="92D050"/>
                    </a:solidFill>
                  </a:tcPr>
                </a:tc>
                <a:tc>
                  <a:txBody>
                    <a:bodyPr/>
                    <a:lstStyle/>
                    <a:p>
                      <a:pPr algn="ctr"/>
                      <a:r>
                        <a:rPr lang="en-US" altLang="en-US" sz="2700" b="1" dirty="0">
                          <a:latin typeface="Calibri" panose="020F0502020204030204" pitchFamily="34" charset="0"/>
                        </a:rPr>
                        <a:t>Key Outcome</a:t>
                      </a:r>
                      <a:endParaRPr lang="en-AU" sz="2700" dirty="0"/>
                    </a:p>
                  </a:txBody>
                  <a:tcPr>
                    <a:solidFill>
                      <a:srgbClr val="92D050"/>
                    </a:solidFill>
                  </a:tcPr>
                </a:tc>
                <a:extLst>
                  <a:ext uri="{0D108BD9-81ED-4DB2-BD59-A6C34878D82A}">
                    <a16:rowId xmlns:a16="http://schemas.microsoft.com/office/drawing/2014/main" val="10000"/>
                  </a:ext>
                </a:extLst>
              </a:tr>
              <a:tr h="4883028">
                <a:tc>
                  <a:txBody>
                    <a:bodyPr/>
                    <a:lstStyle/>
                    <a:p>
                      <a:pPr marL="285750" indent="-285750">
                        <a:buClr>
                          <a:srgbClr val="00B050"/>
                        </a:buClr>
                        <a:buFont typeface="Wingdings" panose="05000000000000000000" pitchFamily="2" charset="2"/>
                        <a:buChar char="q"/>
                        <a:defRPr/>
                      </a:pPr>
                      <a:r>
                        <a:rPr lang="en-AU" sz="1400" b="1" dirty="0">
                          <a:latin typeface="Century Gothic" panose="020B0502020202020204" pitchFamily="34" charset="0"/>
                        </a:rPr>
                        <a:t>Our Vision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400" b="1" i="1" kern="1200" dirty="0">
                          <a:solidFill>
                            <a:schemeClr val="dk1"/>
                          </a:solidFill>
                          <a:effectLst/>
                          <a:latin typeface="Century Gothic" panose="020B0502020202020204" pitchFamily="34" charset="0"/>
                          <a:ea typeface="+mn-ea"/>
                          <a:cs typeface="+mn-cs"/>
                        </a:rPr>
                        <a:t>Have a human capital that is professional, innovative and competent, and one which embraces international best practice.</a:t>
                      </a:r>
                    </a:p>
                    <a:p>
                      <a:pPr marL="0" indent="0">
                        <a:buFont typeface="Wingdings" panose="05000000000000000000" pitchFamily="2" charset="2"/>
                        <a:buNone/>
                        <a:defRPr/>
                      </a:pPr>
                      <a:endParaRPr lang="en-AU" sz="1400" dirty="0">
                        <a:latin typeface="Century Gothic" panose="020B0502020202020204" pitchFamily="34" charset="0"/>
                      </a:endParaRPr>
                    </a:p>
                    <a:p>
                      <a:pPr marL="285750" indent="-285750">
                        <a:buClr>
                          <a:srgbClr val="00B050"/>
                        </a:buClr>
                        <a:buFont typeface="Wingdings" panose="05000000000000000000" pitchFamily="2" charset="2"/>
                        <a:buChar char="q"/>
                        <a:defRPr/>
                      </a:pPr>
                      <a:r>
                        <a:rPr lang="en-AU" sz="1400" b="1" dirty="0">
                          <a:latin typeface="Century Gothic" panose="020B0502020202020204" pitchFamily="34" charset="0"/>
                        </a:rPr>
                        <a:t>Our Mission</a:t>
                      </a:r>
                    </a:p>
                    <a:p>
                      <a:r>
                        <a:rPr lang="en-AU" sz="1400" b="1" i="1" kern="1200" dirty="0">
                          <a:solidFill>
                            <a:schemeClr val="dk1"/>
                          </a:solidFill>
                          <a:effectLst/>
                          <a:latin typeface="Century Gothic" panose="020B0502020202020204" pitchFamily="34" charset="0"/>
                          <a:ea typeface="+mn-ea"/>
                          <a:cs typeface="+mn-cs"/>
                        </a:rPr>
                        <a:t>Ensure that all Customs Officers have a tertiary education by offering tertiary level programs, creating a pathway for them to further their education, encouraging research and innovation in the workplace and building capacity to enhance compliance.</a:t>
                      </a:r>
                    </a:p>
                    <a:p>
                      <a:pPr marL="0" indent="0">
                        <a:buFont typeface="Wingdings" panose="05000000000000000000" pitchFamily="2" charset="2"/>
                        <a:buNone/>
                        <a:defRPr/>
                      </a:pPr>
                      <a:endParaRPr lang="en-AU" sz="1400" b="1" dirty="0">
                        <a:latin typeface="Century Gothic" panose="020B0502020202020204" pitchFamily="34" charset="0"/>
                      </a:endParaRPr>
                    </a:p>
                    <a:p>
                      <a:pPr marL="285750" indent="-285750">
                        <a:buClr>
                          <a:srgbClr val="00B050"/>
                        </a:buClr>
                        <a:buFont typeface="Wingdings" panose="05000000000000000000" pitchFamily="2" charset="2"/>
                        <a:buChar char="q"/>
                        <a:defRPr/>
                      </a:pPr>
                      <a:r>
                        <a:rPr lang="en-AU" sz="1400" b="1" dirty="0">
                          <a:latin typeface="Century Gothic" panose="020B0502020202020204" pitchFamily="34" charset="0"/>
                        </a:rPr>
                        <a:t>Our Values</a:t>
                      </a:r>
                      <a:endParaRPr lang="en-US" altLang="en-US" sz="1400" i="1" dirty="0">
                        <a:latin typeface="Century Gothic" panose="020B0502020202020204" pitchFamily="34" charset="0"/>
                      </a:endParaRPr>
                    </a:p>
                    <a:p>
                      <a:pPr marL="0" indent="0">
                        <a:buFont typeface="Wingdings" panose="05000000000000000000" pitchFamily="2" charset="2"/>
                        <a:buNone/>
                        <a:defRPr/>
                      </a:pPr>
                      <a:r>
                        <a:rPr lang="en-AU" sz="1400" b="1" i="1" dirty="0">
                          <a:latin typeface="Century Gothic" panose="020B0502020202020204" pitchFamily="34" charset="0"/>
                        </a:rPr>
                        <a:t>Commitment, Professionalism, Service and Integrity.</a:t>
                      </a:r>
                      <a:r>
                        <a:rPr lang="en-AU" sz="1400" i="1" dirty="0">
                          <a:latin typeface="Century Gothic" panose="020B0502020202020204" pitchFamily="34" charset="0"/>
                        </a:rPr>
                        <a:t> </a:t>
                      </a:r>
                    </a:p>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US" sz="1800" kern="1200" dirty="0">
                          <a:solidFill>
                            <a:schemeClr val="dk1"/>
                          </a:solidFill>
                          <a:effectLst/>
                          <a:latin typeface="+mn-lt"/>
                          <a:ea typeface="+mn-ea"/>
                          <a:cs typeface="+mn-cs"/>
                        </a:rPr>
                        <a:t>  </a:t>
                      </a:r>
                      <a:endParaRPr lang="en-AU" sz="1400" dirty="0">
                        <a:latin typeface="Century Gothic" panose="020B0502020202020204" pitchFamily="34" charset="0"/>
                      </a:endParaRPr>
                    </a:p>
                    <a:p>
                      <a:endParaRPr lang="en-AU" sz="1400" dirty="0">
                        <a:latin typeface="Century Gothic" panose="020B0502020202020204" pitchFamily="34" charset="0"/>
                      </a:endParaRPr>
                    </a:p>
                  </a:txBody>
                  <a:tcPr>
                    <a:solidFill>
                      <a:schemeClr val="bg1"/>
                    </a:solidFill>
                  </a:tcPr>
                </a:tc>
                <a:tc>
                  <a:txBody>
                    <a:bodyPr/>
                    <a:lstStyle/>
                    <a:p>
                      <a:pPr marL="285750" indent="-285750">
                        <a:buClr>
                          <a:srgbClr val="00B050"/>
                        </a:buClr>
                        <a:buFont typeface="Wingdings" panose="05000000000000000000" pitchFamily="2" charset="2"/>
                        <a:buChar char="q"/>
                        <a:defRPr/>
                      </a:pPr>
                      <a:r>
                        <a:rPr lang="en-AU" sz="1400" b="1" kern="0" dirty="0">
                          <a:latin typeface="Century Gothic" panose="020B0502020202020204" pitchFamily="34" charset="0"/>
                        </a:rPr>
                        <a:t>Border Security &amp; Trade</a:t>
                      </a:r>
                    </a:p>
                    <a:p>
                      <a:pPr marL="0" indent="0">
                        <a:buFont typeface="Wingdings" panose="05000000000000000000" pitchFamily="2" charset="2"/>
                        <a:buNone/>
                        <a:defRPr/>
                      </a:pPr>
                      <a:r>
                        <a:rPr lang="en-AU" sz="1400" b="1" i="1" kern="0" dirty="0">
                          <a:latin typeface="Century Gothic" panose="020B0502020202020204" pitchFamily="34" charset="0"/>
                        </a:rPr>
                        <a:t>Facilitate Legitimate Movement of people,  goods and trade across borders, whilst protecting integrity. </a:t>
                      </a:r>
                    </a:p>
                    <a:p>
                      <a:pPr marL="0" indent="0">
                        <a:buFont typeface="Wingdings" panose="05000000000000000000" pitchFamily="2" charset="2"/>
                        <a:buNone/>
                        <a:defRPr/>
                      </a:pPr>
                      <a:endParaRPr lang="en-AU" sz="1400" b="1" kern="0" dirty="0">
                        <a:latin typeface="Century Gothic" panose="020B0502020202020204" pitchFamily="34" charset="0"/>
                      </a:endParaRPr>
                    </a:p>
                    <a:p>
                      <a:pPr marL="285750" indent="-285750">
                        <a:buClr>
                          <a:srgbClr val="00B050"/>
                        </a:buClr>
                        <a:buFont typeface="Wingdings" panose="05000000000000000000" pitchFamily="2" charset="2"/>
                        <a:buChar char="q"/>
                        <a:defRPr/>
                      </a:pPr>
                      <a:r>
                        <a:rPr lang="en-AU" sz="1400" b="1" kern="0" dirty="0">
                          <a:latin typeface="Century Gothic" panose="020B0502020202020204" pitchFamily="34" charset="0"/>
                        </a:rPr>
                        <a:t>Revenue Collection</a:t>
                      </a:r>
                    </a:p>
                    <a:p>
                      <a:pPr marL="0" indent="0">
                        <a:buFont typeface="Wingdings" panose="05000000000000000000" pitchFamily="2" charset="2"/>
                        <a:buNone/>
                        <a:defRPr/>
                      </a:pPr>
                      <a:r>
                        <a:rPr lang="en-AU" sz="1400" b="1" i="1" kern="0" dirty="0">
                          <a:latin typeface="Century Gothic" panose="020B0502020202020204" pitchFamily="34" charset="0"/>
                        </a:rPr>
                        <a:t>Promote fair, efficient and effective revenue collection.</a:t>
                      </a:r>
                    </a:p>
                    <a:p>
                      <a:pPr marL="0" indent="0">
                        <a:buFont typeface="Wingdings" panose="05000000000000000000" pitchFamily="2" charset="2"/>
                        <a:buNone/>
                        <a:defRPr/>
                      </a:pPr>
                      <a:endParaRPr lang="en-AU" sz="1400" b="1" kern="0" dirty="0">
                        <a:latin typeface="Century Gothic" panose="020B0502020202020204" pitchFamily="34" charset="0"/>
                      </a:endParaRPr>
                    </a:p>
                    <a:p>
                      <a:pPr marL="285750" indent="-285750">
                        <a:buClr>
                          <a:srgbClr val="00B050"/>
                        </a:buClr>
                        <a:buFont typeface="Wingdings" panose="05000000000000000000" pitchFamily="2" charset="2"/>
                        <a:buChar char="q"/>
                        <a:defRPr/>
                      </a:pPr>
                      <a:r>
                        <a:rPr lang="en-AU" sz="1400" b="1" kern="0" dirty="0">
                          <a:latin typeface="Century Gothic" panose="020B0502020202020204" pitchFamily="34" charset="0"/>
                        </a:rPr>
                        <a:t>Community Protection</a:t>
                      </a:r>
                    </a:p>
                    <a:p>
                      <a:pPr marL="0" indent="0">
                        <a:buFont typeface="Wingdings" panose="05000000000000000000" pitchFamily="2" charset="2"/>
                        <a:buNone/>
                        <a:defRPr/>
                      </a:pPr>
                      <a:r>
                        <a:rPr lang="en-AU" sz="1400" b="1" i="1" kern="0" dirty="0">
                          <a:latin typeface="Century Gothic" panose="020B0502020202020204" pitchFamily="34" charset="0"/>
                        </a:rPr>
                        <a:t>Protect Society, public Health and safety and contribute to combating transitional crimes and terrorism.</a:t>
                      </a:r>
                    </a:p>
                    <a:p>
                      <a:pPr marL="0" indent="0">
                        <a:buFont typeface="Wingdings" panose="05000000000000000000" pitchFamily="2" charset="2"/>
                        <a:buNone/>
                        <a:defRPr/>
                      </a:pPr>
                      <a:endParaRPr lang="en-AU" sz="1400" b="1" kern="0" dirty="0">
                        <a:latin typeface="Century Gothic" panose="020B0502020202020204" pitchFamily="34" charset="0"/>
                      </a:endParaRPr>
                    </a:p>
                    <a:p>
                      <a:pPr marL="285750" indent="-285750">
                        <a:buClr>
                          <a:srgbClr val="00B050"/>
                        </a:buClr>
                        <a:buFont typeface="Wingdings" panose="05000000000000000000" pitchFamily="2" charset="2"/>
                        <a:buChar char="q"/>
                        <a:defRPr/>
                      </a:pPr>
                      <a:r>
                        <a:rPr lang="en-US" altLang="en-US" sz="1400" b="1" kern="0" dirty="0">
                          <a:latin typeface="Century Gothic" panose="020B0502020202020204" pitchFamily="34" charset="0"/>
                        </a:rPr>
                        <a:t>Enabling and Implementation</a:t>
                      </a:r>
                    </a:p>
                    <a:p>
                      <a:pPr marL="0" indent="0">
                        <a:buFont typeface="Wingdings" panose="05000000000000000000" pitchFamily="2" charset="2"/>
                        <a:buNone/>
                        <a:defRPr/>
                      </a:pPr>
                      <a:r>
                        <a:rPr lang="en-US" altLang="en-US" sz="1400" b="1" i="1" kern="0" dirty="0">
                          <a:latin typeface="Century Gothic" panose="020B0502020202020204" pitchFamily="34" charset="0"/>
                        </a:rPr>
                        <a:t>Strengthen capacity building and implementation to support achievements of the core mandated outcomes and deliverables envisaged in the Service Plan. </a:t>
                      </a:r>
                    </a:p>
                    <a:p>
                      <a:pPr marL="0" indent="0">
                        <a:buFont typeface="Wingdings" panose="05000000000000000000" pitchFamily="2" charset="2"/>
                        <a:buNone/>
                        <a:defRPr/>
                      </a:pPr>
                      <a:endParaRPr lang="en-US" altLang="en-US" sz="1400" b="1" i="1" kern="0" dirty="0">
                        <a:latin typeface="Century Gothic" panose="020B0502020202020204" pitchFamily="34" charset="0"/>
                      </a:endParaRPr>
                    </a:p>
                    <a:p>
                      <a:pPr marL="0" indent="0">
                        <a:buFont typeface="Wingdings" panose="05000000000000000000" pitchFamily="2" charset="2"/>
                        <a:buNone/>
                        <a:defRPr/>
                      </a:pPr>
                      <a:endParaRPr lang="en-US" altLang="en-US" sz="1400" b="1" i="1" kern="0" dirty="0">
                        <a:latin typeface="Century Gothic" panose="020B0502020202020204" pitchFamily="34" charset="0"/>
                      </a:endParaRPr>
                    </a:p>
                    <a:p>
                      <a:pPr marL="0" indent="0">
                        <a:buFont typeface="Wingdings" panose="05000000000000000000" pitchFamily="2" charset="2"/>
                        <a:buNone/>
                        <a:defRPr/>
                      </a:pPr>
                      <a:endParaRPr lang="en-US" altLang="en-US" sz="1400" b="1" i="1" kern="0" dirty="0">
                        <a:latin typeface="Century Gothic" panose="020B0502020202020204" pitchFamily="34" charset="0"/>
                      </a:endParaRPr>
                    </a:p>
                    <a:p>
                      <a:pPr marL="0" indent="0">
                        <a:buFont typeface="Wingdings" panose="05000000000000000000" pitchFamily="2" charset="2"/>
                        <a:buNone/>
                        <a:defRPr/>
                      </a:pPr>
                      <a:endParaRPr lang="en-US" altLang="en-US" sz="1400" b="1" i="1" kern="0" dirty="0">
                        <a:latin typeface="Century Gothic" panose="020B0502020202020204" pitchFamily="34" charset="0"/>
                      </a:endParaRPr>
                    </a:p>
                    <a:p>
                      <a:endParaRPr lang="en-AU" sz="1400" b="1"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10001"/>
                  </a:ext>
                </a:extLst>
              </a:tr>
              <a:tr h="4883028">
                <a:tc>
                  <a:txBody>
                    <a:bodyPr/>
                    <a:lstStyle/>
                    <a:p>
                      <a:endParaRPr lang="en-AU" sz="1400" dirty="0">
                        <a:latin typeface="Century Gothic" panose="020B0502020202020204" pitchFamily="34" charset="0"/>
                      </a:endParaRPr>
                    </a:p>
                  </a:txBody>
                  <a:tcPr>
                    <a:solidFill>
                      <a:schemeClr val="bg1"/>
                    </a:solidFill>
                  </a:tcPr>
                </a:tc>
                <a:tc>
                  <a:txBody>
                    <a:bodyPr/>
                    <a:lstStyle/>
                    <a:p>
                      <a:endParaRPr lang="en-AU" sz="1400" b="1"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447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7</a:t>
            </a:fld>
            <a:endParaRPr lang="en-AU" dirty="0"/>
          </a:p>
        </p:txBody>
      </p:sp>
      <p:sp>
        <p:nvSpPr>
          <p:cNvPr id="21" name="Footer Placeholder 1">
            <a:extLst>
              <a:ext uri="{FF2B5EF4-FFF2-40B4-BE49-F238E27FC236}">
                <a16:creationId xmlns:a16="http://schemas.microsoft.com/office/drawing/2014/main" id="{4B19AF68-398D-43A6-9B93-946B1317A62E}"/>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txBox="1">
            <a:spLocks/>
          </p:cNvSpPr>
          <p:nvPr/>
        </p:nvSpPr>
        <p:spPr>
          <a:xfrm>
            <a:off x="1576497" y="438572"/>
            <a:ext cx="6961112"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2400" b="1">
                <a:latin typeface="Century Gothic" panose="020B0502020202020204" pitchFamily="34" charset="0"/>
              </a:rPr>
              <a:t>Main Targets and objectives of Government</a:t>
            </a:r>
            <a:endParaRPr lang="en-US" sz="3200" b="1" dirty="0">
              <a:latin typeface="Century Gothic" panose="020B0502020202020204" pitchFamily="34" charset="0"/>
            </a:endParaRPr>
          </a:p>
        </p:txBody>
      </p:sp>
      <p:sp>
        <p:nvSpPr>
          <p:cNvPr id="7" name="Rectangle 3"/>
          <p:cNvSpPr txBox="1">
            <a:spLocks noChangeArrowheads="1"/>
          </p:cNvSpPr>
          <p:nvPr/>
        </p:nvSpPr>
        <p:spPr bwMode="auto">
          <a:xfrm>
            <a:off x="251520" y="1484784"/>
            <a:ext cx="8712968" cy="3744416"/>
          </a:xfrm>
          <a:prstGeom prst="rect">
            <a:avLst/>
          </a:prstGeom>
          <a:noFill/>
          <a:ln w="9525">
            <a:noFill/>
            <a:miter lim="800000"/>
            <a:headEnd/>
            <a:tailEnd/>
          </a:ln>
        </p:spPr>
        <p:txBody>
          <a:bodyPr/>
          <a:lstStyle/>
          <a:p>
            <a:pPr>
              <a:spcBef>
                <a:spcPct val="20000"/>
              </a:spcBef>
              <a:buSzPct val="90000"/>
              <a:defRPr/>
            </a:pPr>
            <a:endParaRPr lang="en-US" sz="2000" dirty="0"/>
          </a:p>
          <a:p>
            <a:pPr>
              <a:spcBef>
                <a:spcPct val="20000"/>
              </a:spcBef>
              <a:buSzPct val="90000"/>
              <a:defRPr/>
            </a:pPr>
            <a:r>
              <a:rPr lang="en-US" sz="2000" dirty="0">
                <a:latin typeface="Century Gothic" panose="020B0502020202020204" pitchFamily="34" charset="0"/>
              </a:rPr>
              <a:t>Note:</a:t>
            </a:r>
          </a:p>
          <a:p>
            <a:pPr marL="285750" indent="-285750">
              <a:spcBef>
                <a:spcPct val="20000"/>
              </a:spcBef>
              <a:buSzPct val="90000"/>
              <a:buFont typeface="Wingdings" panose="05000000000000000000" pitchFamily="2" charset="2"/>
              <a:buChar char="§"/>
              <a:defRPr/>
            </a:pPr>
            <a:endParaRPr lang="en-US" sz="2000" dirty="0"/>
          </a:p>
          <a:p>
            <a:pPr marL="285750" indent="-285750">
              <a:spcBef>
                <a:spcPct val="20000"/>
              </a:spcBef>
              <a:buSzPct val="90000"/>
              <a:buFont typeface="Wingdings" panose="05000000000000000000" pitchFamily="2" charset="2"/>
              <a:buChar char="§"/>
              <a:defRPr/>
            </a:pPr>
            <a:r>
              <a:rPr lang="en-US" sz="2000" dirty="0">
                <a:latin typeface="Century Gothic" panose="020B0502020202020204" pitchFamily="34" charset="0"/>
              </a:rPr>
              <a:t>This section is aimed at linking the targets and objectives of the Government with the contribution made by Customs in support of such targets and objectives.  It is therefore advisable that recent Government policy and strategy papers should be consulted to identify these targets and objectives and to clearly indicate how Customs is supporting or intends to support the achievement of them.  </a:t>
            </a:r>
            <a:endParaRPr lang="en-US" altLang="en-US" sz="2000" kern="0" dirty="0">
              <a:latin typeface="Century Gothic" panose="020B0502020202020204" pitchFamily="34" charset="0"/>
            </a:endParaRPr>
          </a:p>
        </p:txBody>
      </p:sp>
    </p:spTree>
    <p:extLst>
      <p:ext uri="{BB962C8B-B14F-4D97-AF65-F5344CB8AC3E}">
        <p14:creationId xmlns:p14="http://schemas.microsoft.com/office/powerpoint/2010/main" val="351370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8</a:t>
            </a:fld>
            <a:endParaRPr lang="en-AU" dirty="0"/>
          </a:p>
        </p:txBody>
      </p:sp>
      <p:sp>
        <p:nvSpPr>
          <p:cNvPr id="21" name="Footer Placeholder 1">
            <a:extLst>
              <a:ext uri="{FF2B5EF4-FFF2-40B4-BE49-F238E27FC236}">
                <a16:creationId xmlns:a16="http://schemas.microsoft.com/office/drawing/2014/main" id="{4B19AF68-398D-43A6-9B93-946B1317A62E}"/>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txBox="1">
            <a:spLocks/>
          </p:cNvSpPr>
          <p:nvPr/>
        </p:nvSpPr>
        <p:spPr>
          <a:xfrm>
            <a:off x="1576497" y="438572"/>
            <a:ext cx="6961112"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Century Gothic" panose="020B0502020202020204" pitchFamily="34" charset="0"/>
              </a:rPr>
              <a:t>ROLE OF CUSTOMS AND ITS ENVIRONMENT </a:t>
            </a:r>
            <a:endParaRPr lang="en-AU" sz="2400" b="1" i="1" dirty="0">
              <a:latin typeface="Century Gothic" panose="020B0502020202020204" pitchFamily="34" charset="0"/>
            </a:endParaRPr>
          </a:p>
        </p:txBody>
      </p:sp>
      <p:sp>
        <p:nvSpPr>
          <p:cNvPr id="7" name="Rectangle 3"/>
          <p:cNvSpPr txBox="1">
            <a:spLocks noChangeArrowheads="1"/>
          </p:cNvSpPr>
          <p:nvPr/>
        </p:nvSpPr>
        <p:spPr bwMode="auto">
          <a:xfrm>
            <a:off x="251520" y="1484784"/>
            <a:ext cx="8712968" cy="4871566"/>
          </a:xfrm>
          <a:prstGeom prst="rect">
            <a:avLst/>
          </a:prstGeom>
          <a:noFill/>
          <a:ln w="9525">
            <a:noFill/>
            <a:miter lim="800000"/>
            <a:headEnd/>
            <a:tailEnd/>
          </a:ln>
        </p:spPr>
        <p:txBody>
          <a:bodyPr/>
          <a:lstStyle/>
          <a:p>
            <a:pPr marL="285750" indent="-285750">
              <a:spcBef>
                <a:spcPct val="20000"/>
              </a:spcBef>
              <a:buSzPct val="90000"/>
              <a:buFont typeface="Wingdings" panose="05000000000000000000" pitchFamily="2" charset="2"/>
              <a:buChar char="§"/>
              <a:defRPr/>
            </a:pPr>
            <a:r>
              <a:rPr lang="en-US" altLang="en-US" sz="2000" kern="0" dirty="0">
                <a:latin typeface="Century Gothic" panose="020B0502020202020204" pitchFamily="34" charset="0"/>
              </a:rPr>
              <a:t>The “Customs Role in the 21st Century” strategy document world-wide confirms the role of Customs to :</a:t>
            </a:r>
          </a:p>
          <a:p>
            <a:pPr>
              <a:spcBef>
                <a:spcPct val="20000"/>
              </a:spcBef>
              <a:buSzPct val="90000"/>
              <a:defRPr/>
            </a:pPr>
            <a:r>
              <a:rPr lang="en-US" altLang="en-US" sz="2000" kern="0" dirty="0">
                <a:latin typeface="Century Gothic" panose="020B0502020202020204" pitchFamily="34" charset="0"/>
              </a:rPr>
              <a:t>“... control the movement of goods and thereby secure the state’s interests and safeguard revenue collection.  The key aims here to ensure compliance with state policies and laws applicable to the cross-border movement of goods, to combat smuggling, and to secure borders, whilst ensuring the facilitation of legitimate trade.”</a:t>
            </a:r>
          </a:p>
          <a:p>
            <a:pPr>
              <a:spcBef>
                <a:spcPct val="20000"/>
              </a:spcBef>
              <a:buSzPct val="90000"/>
              <a:defRPr/>
            </a:pPr>
            <a:endParaRPr lang="en-US" altLang="en-US" sz="2000" kern="0" dirty="0">
              <a:latin typeface="Century Gothic" panose="020B0502020202020204" pitchFamily="34" charset="0"/>
            </a:endParaRPr>
          </a:p>
          <a:p>
            <a:pPr marL="342900" indent="-342900">
              <a:spcBef>
                <a:spcPct val="20000"/>
              </a:spcBef>
              <a:buSzPct val="90000"/>
              <a:buFont typeface="Wingdings" panose="05000000000000000000" pitchFamily="2" charset="2"/>
              <a:buChar char="§"/>
              <a:defRPr/>
            </a:pPr>
            <a:r>
              <a:rPr lang="en-US" altLang="en-US" sz="2000" kern="0" dirty="0">
                <a:latin typeface="Century Gothic" panose="020B0502020202020204" pitchFamily="34" charset="0"/>
              </a:rPr>
              <a:t>Secondly,  customs administrations in many countries are experiencing a sharply expanding scope and complexity of work.  The responsibilities of Customs in relation to international trade have broadened from the traditional role of collecting duties and taxes on international trade, including execution of controls and other activities that serve a wider set of Government objectives such as the protection of society and the environment.  </a:t>
            </a:r>
          </a:p>
        </p:txBody>
      </p:sp>
    </p:spTree>
    <p:extLst>
      <p:ext uri="{BB962C8B-B14F-4D97-AF65-F5344CB8AC3E}">
        <p14:creationId xmlns:p14="http://schemas.microsoft.com/office/powerpoint/2010/main" val="282329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807511-C95C-4AF5-AAD4-162FD03DEFCB}" type="slidenum">
              <a:rPr lang="en-AU" smtClean="0"/>
              <a:pPr/>
              <a:t>9</a:t>
            </a:fld>
            <a:endParaRPr lang="en-AU" dirty="0"/>
          </a:p>
        </p:txBody>
      </p:sp>
      <p:sp>
        <p:nvSpPr>
          <p:cNvPr id="21" name="Footer Placeholder 1">
            <a:extLst>
              <a:ext uri="{FF2B5EF4-FFF2-40B4-BE49-F238E27FC236}">
                <a16:creationId xmlns:a16="http://schemas.microsoft.com/office/drawing/2014/main" id="{4B19AF68-398D-43A6-9B93-946B1317A62E}"/>
              </a:ext>
            </a:extLst>
          </p:cNvPr>
          <p:cNvSpPr txBox="1">
            <a:spLocks/>
          </p:cNvSpPr>
          <p:nvPr/>
        </p:nvSpPr>
        <p:spPr>
          <a:xfrm>
            <a:off x="3002154" y="6286520"/>
            <a:ext cx="3871332" cy="4907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hlinkClick r:id="rId2"/>
              </a:rPr>
              <a:t>www.facebook.com/pages/PNG-Customs-Service</a:t>
            </a:r>
            <a:endParaRPr lang="en-AU" sz="1200" b="1" dirty="0"/>
          </a:p>
          <a:p>
            <a:r>
              <a:rPr lang="en-AU" sz="1200" b="1" dirty="0">
                <a:hlinkClick r:id="rId3"/>
              </a:rPr>
              <a:t>https://twitter.com/PapuaCustoms</a:t>
            </a:r>
            <a:endParaRPr lang="en-AU" sz="1200" b="1" dirty="0"/>
          </a:p>
          <a:p>
            <a:endParaRPr lang="en-AU" sz="1200" b="1" dirty="0"/>
          </a:p>
        </p:txBody>
      </p:sp>
      <p:sp>
        <p:nvSpPr>
          <p:cNvPr id="8" name="Title 1"/>
          <p:cNvSpPr txBox="1">
            <a:spLocks/>
          </p:cNvSpPr>
          <p:nvPr/>
        </p:nvSpPr>
        <p:spPr>
          <a:xfrm>
            <a:off x="2267744" y="260648"/>
            <a:ext cx="5976664" cy="625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Century Gothic" panose="020B0502020202020204" pitchFamily="34" charset="0"/>
              </a:rPr>
              <a:t>The Customs environment</a:t>
            </a:r>
            <a:endParaRPr lang="en-US" sz="2400" dirty="0">
              <a:latin typeface="Century Gothic" panose="020B0502020202020204" pitchFamily="34" charset="0"/>
            </a:endParaRPr>
          </a:p>
        </p:txBody>
      </p:sp>
      <p:sp>
        <p:nvSpPr>
          <p:cNvPr id="3" name="Rectangle 2"/>
          <p:cNvSpPr/>
          <p:nvPr/>
        </p:nvSpPr>
        <p:spPr>
          <a:xfrm>
            <a:off x="549896" y="985988"/>
            <a:ext cx="8136904" cy="5274201"/>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As a result of the dynamic and rapidly changing environment in which they operate, it is necessary for Customs administration to identify and understand the key international, regional and national strategic drivers in order to be more responsive.  Some of the key strategic drivers that are impacting on PNG Customs include : </a:t>
            </a:r>
          </a:p>
          <a:p>
            <a:pPr marL="514350" indent="-514350">
              <a:lnSpc>
                <a:spcPct val="107000"/>
              </a:lnSpc>
              <a:spcAft>
                <a:spcPts val="800"/>
              </a:spcAft>
              <a:buFont typeface="+mj-lt"/>
              <a:buAutoNum type="romanUcPeriod"/>
            </a:pPr>
            <a:r>
              <a:rPr lang="en-US" sz="1200" b="1" dirty="0">
                <a:latin typeface="Century Gothic" panose="020B0502020202020204" pitchFamily="34" charset="0"/>
                <a:ea typeface="Calibri" panose="020F0502020204030204" pitchFamily="34" charset="0"/>
                <a:cs typeface="Times New Roman" panose="02020603050405020304" pitchFamily="18" charset="0"/>
              </a:rPr>
              <a:t>New and ongoing economic realities</a:t>
            </a:r>
            <a:r>
              <a:rPr lang="en-US" sz="1200" dirty="0">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dirty="0">
                <a:latin typeface="Century Gothic" panose="020B0502020202020204" pitchFamily="34" charset="0"/>
                <a:ea typeface="Calibri" panose="020F0502020204030204" pitchFamily="34" charset="0"/>
                <a:cs typeface="Times New Roman" panose="02020603050405020304" pitchFamily="18" charset="0"/>
              </a:rPr>
              <a:t>Following the global financial crisis, there is new pressure on states to protect and create jobs, secure public finances and ensure that revenues due to the state are collected.  At the same time, the global community is still grappling to overcome developmental challenges such as poverty, hunger and disease, through the targets in the Millennium Development Goals.  This is true for all countries but certainly for developing countries in particular, where domestic resource mobilization is a significant priority.  Customs administrations play a critical role in assisting states to pursue these goals by ensuring compliance with the laws governing international trade. </a:t>
            </a:r>
          </a:p>
          <a:p>
            <a:pPr marL="285750" indent="-285750">
              <a:lnSpc>
                <a:spcPct val="107000"/>
              </a:lnSpc>
              <a:spcAft>
                <a:spcPts val="800"/>
              </a:spcAft>
              <a:buFont typeface="Wingdings" panose="05000000000000000000" pitchFamily="2" charset="2"/>
              <a:buChar char="§"/>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601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14203</TotalTime>
  <Words>919</Words>
  <Application>Microsoft Office PowerPoint</Application>
  <PresentationFormat>On-screen Show (4:3)</PresentationFormat>
  <Paragraphs>277</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Continuation of The Customs environment topic </vt:lpstr>
      <vt:lpstr>         Continuation of The Customs environment topic</vt:lpstr>
      <vt:lpstr>Continuation of The Customs environment topic</vt:lpstr>
      <vt:lpstr>OUTLINE OF REFORM AND MODERNIZATION OF CUSTOMS : CUSTOMS OF THE FUTURE  </vt:lpstr>
      <vt:lpstr>OUTLINE OF REFORM AND MODERNIZATION OF CUSTOMS : CUSTOMS OF THE FUTURE  </vt:lpstr>
      <vt:lpstr> IMPACT ON STAKEHOLDERS   </vt:lpstr>
      <vt:lpstr> IMPACT ON STAKEHOLDERS   </vt:lpstr>
      <vt:lpstr> IMPACT ON STAKEHOLDERS   </vt:lpstr>
      <vt:lpstr>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B. Vere</dc:creator>
  <cp:lastModifiedBy>William Sapak</cp:lastModifiedBy>
  <cp:revision>999</cp:revision>
  <cp:lastPrinted>2021-02-16T02:03:16Z</cp:lastPrinted>
  <dcterms:created xsi:type="dcterms:W3CDTF">2011-11-02T06:24:24Z</dcterms:created>
  <dcterms:modified xsi:type="dcterms:W3CDTF">2022-02-24T00:07:51Z</dcterms:modified>
</cp:coreProperties>
</file>