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85" r:id="rId3"/>
    <p:sldId id="270" r:id="rId4"/>
    <p:sldId id="257" r:id="rId5"/>
    <p:sldId id="258" r:id="rId6"/>
    <p:sldId id="279" r:id="rId7"/>
    <p:sldId id="273" r:id="rId8"/>
    <p:sldId id="274" r:id="rId9"/>
    <p:sldId id="280" r:id="rId10"/>
    <p:sldId id="276" r:id="rId11"/>
    <p:sldId id="277" r:id="rId12"/>
    <p:sldId id="278" r:id="rId13"/>
    <p:sldId id="283" r:id="rId14"/>
    <p:sldId id="284" r:id="rId15"/>
    <p:sldId id="281" r:id="rId16"/>
    <p:sldId id="261" r:id="rId17"/>
    <p:sldId id="271" r:id="rId18"/>
    <p:sldId id="266" r:id="rId19"/>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a:srgbClr val="0042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3E51D062-8505-4716-B02C-1334276B31DA}" type="datetimeFigureOut">
              <a:rPr lang="en-US" smtClean="0"/>
              <a:t>2/23/2022</a:t>
            </a:fld>
            <a:endParaRPr lang="en-US"/>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51F73768-17BB-4528-8E45-E14C9FE2FA30}" type="slidenum">
              <a:rPr lang="en-US" smtClean="0"/>
              <a:t>‹#›</a:t>
            </a:fld>
            <a:endParaRPr lang="en-US"/>
          </a:p>
        </p:txBody>
      </p:sp>
    </p:spTree>
    <p:extLst>
      <p:ext uri="{BB962C8B-B14F-4D97-AF65-F5344CB8AC3E}">
        <p14:creationId xmlns:p14="http://schemas.microsoft.com/office/powerpoint/2010/main" val="1162518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Wingdings" panose="05000000000000000000" pitchFamily="2" charset="2"/>
              <a:buChar char=""/>
            </a:pPr>
            <a:r>
              <a:rPr lang="en-US" sz="1200" dirty="0">
                <a:effectLst/>
                <a:latin typeface="Arial Narrow" panose="020B0606020202030204" pitchFamily="34" charset="0"/>
                <a:ea typeface="Batang" panose="020B0503020000020004" pitchFamily="18" charset="-127"/>
              </a:rPr>
              <a:t>THANK YOU, CEREMONY FACILITATOR (MR NOAN PAKOP), AND NFA FOR GIVING THE DEPARTMENT THIS OPPORTUNITY TO PARTAKE IN THIS CONSULTATIVE MEETING</a:t>
            </a:r>
            <a:endParaRPr lang="en-US" sz="1200" dirty="0">
              <a:effectLst/>
              <a:latin typeface="Times New Roman" panose="02020603050405020304" pitchFamily="18" charset="0"/>
              <a:ea typeface="Batang" panose="020B0503020000020004" pitchFamily="18" charset="-127"/>
            </a:endParaRPr>
          </a:p>
          <a:p>
            <a:pPr marL="342900" marR="0" indent="-342900" algn="just">
              <a:spcBef>
                <a:spcPts val="0"/>
              </a:spcBef>
              <a:spcAft>
                <a:spcPts val="0"/>
              </a:spcAft>
            </a:pPr>
            <a:r>
              <a:rPr lang="en-US" sz="1200" dirty="0">
                <a:effectLst/>
                <a:latin typeface="Arial Narrow" panose="020B0606020202030204" pitchFamily="34" charset="0"/>
                <a:ea typeface="Batang" panose="020B0503020000020004" pitchFamily="18" charset="-127"/>
              </a:rPr>
              <a:t> </a:t>
            </a:r>
            <a:endParaRPr lang="en-US" sz="1200" dirty="0">
              <a:effectLst/>
              <a:latin typeface="Times New Roman" panose="02020603050405020304" pitchFamily="18" charset="0"/>
              <a:ea typeface="Batang" panose="020B0503020000020004" pitchFamily="18" charset="-127"/>
            </a:endParaRPr>
          </a:p>
          <a:p>
            <a:pPr marL="342900" marR="0" lvl="0" indent="-342900" algn="just">
              <a:spcBef>
                <a:spcPts val="0"/>
              </a:spcBef>
              <a:spcAft>
                <a:spcPts val="0"/>
              </a:spcAft>
              <a:buFont typeface="Wingdings" panose="05000000000000000000" pitchFamily="2" charset="2"/>
              <a:buChar char=""/>
            </a:pPr>
            <a:r>
              <a:rPr lang="en-US" sz="1200" dirty="0">
                <a:effectLst/>
                <a:latin typeface="Arial Narrow" panose="020B0606020202030204" pitchFamily="34" charset="0"/>
                <a:ea typeface="Batang" panose="020B0503020000020004" pitchFamily="18" charset="-127"/>
              </a:rPr>
              <a:t>FIRSTLY, I’D LIKE TO CONVEY TO THIS MEETING ‘APOLOGIES FROM MY BOSS ACTING SECRETARY DAVID GANAII </a:t>
            </a:r>
            <a:endParaRPr lang="en-US" sz="1200" dirty="0">
              <a:effectLst/>
              <a:latin typeface="Times New Roman" panose="02020603050405020304" pitchFamily="18" charset="0"/>
              <a:ea typeface="Batang" panose="020B0503020000020004" pitchFamily="18" charset="-127"/>
            </a:endParaRPr>
          </a:p>
          <a:p>
            <a:pPr marL="457200" marR="0" algn="just">
              <a:spcBef>
                <a:spcPts val="0"/>
              </a:spcBef>
              <a:spcAft>
                <a:spcPts val="0"/>
              </a:spcAft>
            </a:pPr>
            <a:r>
              <a:rPr lang="en-US" sz="1200" dirty="0">
                <a:effectLst/>
                <a:latin typeface="Arial Narrow" panose="020B0606020202030204" pitchFamily="34" charset="0"/>
                <a:ea typeface="Batang" panose="020B0503020000020004" pitchFamily="18" charset="-127"/>
              </a:rPr>
              <a:t> </a:t>
            </a:r>
            <a:endParaRPr lang="en-US" sz="1200" dirty="0">
              <a:effectLst/>
              <a:latin typeface="Times New Roman" panose="02020603050405020304" pitchFamily="18" charset="0"/>
              <a:ea typeface="Batang" panose="020B0503020000020004" pitchFamily="18" charset="-127"/>
            </a:endParaRPr>
          </a:p>
          <a:p>
            <a:pPr marL="342900" marR="0" lvl="0" indent="-342900" algn="just">
              <a:spcBef>
                <a:spcPts val="0"/>
              </a:spcBef>
              <a:spcAft>
                <a:spcPts val="0"/>
              </a:spcAft>
              <a:buFont typeface="Wingdings" panose="05000000000000000000" pitchFamily="2" charset="2"/>
              <a:buChar char=""/>
            </a:pPr>
            <a:r>
              <a:rPr lang="en-US" sz="1200" dirty="0">
                <a:effectLst/>
                <a:latin typeface="Arial Narrow" panose="020B0606020202030204" pitchFamily="34" charset="0"/>
                <a:ea typeface="Batang" panose="020B0503020000020004" pitchFamily="18" charset="-127"/>
              </a:rPr>
              <a:t>HE CAN’T MAKE IT TO THIS MEETING DUE TO OTHER WORK COMMITMENTS</a:t>
            </a:r>
            <a:endParaRPr lang="en-US" sz="1200" dirty="0">
              <a:effectLst/>
              <a:latin typeface="Times New Roman" panose="02020603050405020304" pitchFamily="18" charset="0"/>
              <a:ea typeface="Batang" panose="020B0503020000020004" pitchFamily="18" charset="-127"/>
            </a:endParaRPr>
          </a:p>
          <a:p>
            <a:pPr marL="342900" marR="0" indent="-342900">
              <a:lnSpc>
                <a:spcPct val="115000"/>
              </a:lnSpc>
              <a:spcBef>
                <a:spcPts val="0"/>
              </a:spcBef>
              <a:spcAft>
                <a:spcPts val="0"/>
              </a:spcAft>
            </a:pPr>
            <a:r>
              <a:rPr lang="en-AU"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1200" dirty="0">
                <a:effectLst/>
                <a:latin typeface="Arial Narrow" panose="020B0606020202030204" pitchFamily="34" charset="0"/>
                <a:ea typeface="Batang" panose="020B0503020000020004" pitchFamily="18" charset="-127"/>
              </a:rPr>
              <a:t>MY NAME, CAPACITY IN DEPARTMENT (INTRODUCE……….)</a:t>
            </a:r>
            <a:endParaRPr lang="en-US" sz="1200" dirty="0">
              <a:effectLst/>
              <a:latin typeface="Times New Roman" panose="02020603050405020304" pitchFamily="18" charset="0"/>
              <a:ea typeface="Batang" panose="020B0503020000020004" pitchFamily="18" charset="-127"/>
            </a:endParaRPr>
          </a:p>
          <a:p>
            <a:endParaRPr lang="en-US" dirty="0"/>
          </a:p>
        </p:txBody>
      </p:sp>
      <p:sp>
        <p:nvSpPr>
          <p:cNvPr id="4" name="Slide Number Placeholder 3"/>
          <p:cNvSpPr>
            <a:spLocks noGrp="1"/>
          </p:cNvSpPr>
          <p:nvPr>
            <p:ph type="sldNum" sz="quarter" idx="5"/>
          </p:nvPr>
        </p:nvSpPr>
        <p:spPr/>
        <p:txBody>
          <a:bodyPr/>
          <a:lstStyle/>
          <a:p>
            <a:fld id="{51F73768-17BB-4528-8E45-E14C9FE2FA30}" type="slidenum">
              <a:rPr lang="en-US" smtClean="0"/>
              <a:t>1</a:t>
            </a:fld>
            <a:endParaRPr lang="en-US"/>
          </a:p>
        </p:txBody>
      </p:sp>
    </p:spTree>
    <p:extLst>
      <p:ext uri="{BB962C8B-B14F-4D97-AF65-F5344CB8AC3E}">
        <p14:creationId xmlns:p14="http://schemas.microsoft.com/office/powerpoint/2010/main" val="130979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Wingdings" panose="05000000000000000000" pitchFamily="2" charset="2"/>
              <a:buChar char=""/>
            </a:pPr>
            <a:r>
              <a:rPr lang="en-US" sz="1200" dirty="0">
                <a:effectLst/>
                <a:latin typeface="Arial Narrow" panose="020B0606020202030204" pitchFamily="34" charset="0"/>
                <a:ea typeface="Adobe Heiti Std R"/>
              </a:rPr>
              <a:t>TO SUMMARIZE, AND TO REAFFIRM DCI’S COMMITMENT TO SUPPORTING THE DEVELOPMENT OF THE TUNA INDUSTRY, AND FOR CONFIDENSE OF PARTNERS IN SUCH DEVELOPMENTS,</a:t>
            </a:r>
            <a:endParaRPr lang="en-US" sz="1200" dirty="0">
              <a:effectLst/>
              <a:latin typeface="Times New Roman" panose="02020603050405020304" pitchFamily="18" charset="0"/>
              <a:ea typeface="Batang" panose="020B0503020000020004" pitchFamily="18" charset="-127"/>
            </a:endParaRPr>
          </a:p>
          <a:p>
            <a:pPr marL="342900" marR="0" lvl="0" indent="-342900" algn="just">
              <a:spcBef>
                <a:spcPts val="0"/>
              </a:spcBef>
              <a:spcAft>
                <a:spcPts val="0"/>
              </a:spcAft>
              <a:buFont typeface="Wingdings" panose="05000000000000000000" pitchFamily="2" charset="2"/>
              <a:buChar char=""/>
            </a:pPr>
            <a:r>
              <a:rPr lang="en-US" sz="1200" dirty="0">
                <a:effectLst/>
                <a:latin typeface="Arial Narrow" panose="020B0606020202030204" pitchFamily="34" charset="0"/>
                <a:ea typeface="Adobe Heiti Std R"/>
              </a:rPr>
              <a:t>I CAN CONFIDENTLY SAY THAT AS AND WHEN ANY PROJECT IS BROUGHT TO THE ATTENTION OF THE DEPARTMENT (NOT ONLY IN THE FISHERIES SECTOR), BUT OTHER SECTOR PROJECTS AS WELL, DCI’S IN ITS CAPACITY TO COORDINATE HAS TWO INTER-AGENCIES COMMITTEES IN PLACE TO FACILITATE THE IMPLEMENTATION OF COMMERCIAL AND INDUSTRIAL PROJECTS,</a:t>
            </a:r>
            <a:endParaRPr lang="en-US" sz="1200" dirty="0">
              <a:effectLst/>
              <a:latin typeface="Times New Roman" panose="02020603050405020304" pitchFamily="18" charset="0"/>
              <a:ea typeface="Batang" panose="020B0503020000020004" pitchFamily="18" charset="-127"/>
            </a:endParaRPr>
          </a:p>
          <a:p>
            <a:pPr marL="0" marR="0" algn="just">
              <a:lnSpc>
                <a:spcPct val="115000"/>
              </a:lnSpc>
              <a:spcBef>
                <a:spcPts val="0"/>
              </a:spcBef>
              <a:spcAft>
                <a:spcPts val="0"/>
              </a:spcAft>
            </a:pPr>
            <a:r>
              <a:rPr lang="en-AU" sz="1100" dirty="0">
                <a:effectLst/>
                <a:latin typeface="Arial Narrow" panose="020B0606020202030204" pitchFamily="34" charset="0"/>
                <a:ea typeface="Adobe Heiti Std R"/>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AU" sz="1100" i="1" dirty="0">
                <a:effectLst/>
                <a:latin typeface="Arial Narrow" panose="020B0606020202030204" pitchFamily="34" charset="0"/>
                <a:ea typeface="Adobe Heiti Std R"/>
                <a:cs typeface="Times New Roman" panose="02020603050405020304" pitchFamily="18" charset="0"/>
              </a:rPr>
              <a:t>	(REFER PPT AND BRIEFLY DICUSS COMMITTEES)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F73768-17BB-4528-8E45-E14C9FE2FA30}" type="slidenum">
              <a:rPr lang="en-US" smtClean="0"/>
              <a:t>16</a:t>
            </a:fld>
            <a:endParaRPr lang="en-US"/>
          </a:p>
        </p:txBody>
      </p:sp>
    </p:spTree>
    <p:extLst>
      <p:ext uri="{BB962C8B-B14F-4D97-AF65-F5344CB8AC3E}">
        <p14:creationId xmlns:p14="http://schemas.microsoft.com/office/powerpoint/2010/main" val="145563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Wingdings" panose="05000000000000000000" pitchFamily="2" charset="2"/>
              <a:buChar char=""/>
            </a:pPr>
            <a:r>
              <a:rPr lang="en-US" sz="1200" dirty="0">
                <a:effectLst/>
                <a:latin typeface="Arial Narrow" panose="020B0606020202030204" pitchFamily="34" charset="0"/>
                <a:ea typeface="Adobe Heiti Std R"/>
              </a:rPr>
              <a:t>IN CONCLUSION I LEAVE WITH THE THIS LIST OF POLICIES THAT THROUGH OTHER DCI WORK HAS BEEN IDENTIFIED AS IMPORTANT IN OVERALL ECOCOMIC DEVELOPMENT AND WHICH MUST BE COMPLIMENTING EACH OTHER</a:t>
            </a:r>
            <a:endParaRPr lang="en-US" sz="1200" dirty="0">
              <a:effectLst/>
              <a:latin typeface="Times New Roman" panose="02020603050405020304" pitchFamily="18" charset="0"/>
              <a:ea typeface="Batang" panose="020B0503020000020004" pitchFamily="18" charset="-127"/>
            </a:endParaRPr>
          </a:p>
          <a:p>
            <a:pPr marL="342900" marR="0" lvl="0" indent="-342900" algn="just">
              <a:spcBef>
                <a:spcPts val="0"/>
              </a:spcBef>
              <a:spcAft>
                <a:spcPts val="0"/>
              </a:spcAft>
              <a:buFont typeface="Wingdings" panose="05000000000000000000" pitchFamily="2" charset="2"/>
              <a:buChar char=""/>
            </a:pPr>
            <a:r>
              <a:rPr lang="en-US" sz="1200" dirty="0">
                <a:effectLst/>
                <a:latin typeface="Arial Narrow" panose="020B0606020202030204" pitchFamily="34" charset="0"/>
                <a:ea typeface="Adobe Heiti Std R"/>
              </a:rPr>
              <a:t>ON THE SAME TOKEN WHERE THERE ARE CONFLICTING ISSUES AMONGST EACH OTHER NECESSARY SECTORAL REFORMS MUST BE UNDERTAKEN BY KEY INDUSTRY PLAYERS</a:t>
            </a:r>
            <a:endParaRPr lang="en-US" sz="1200" dirty="0">
              <a:effectLst/>
              <a:latin typeface="Times New Roman" panose="02020603050405020304" pitchFamily="18" charset="0"/>
              <a:ea typeface="Batang" panose="020B0503020000020004" pitchFamily="18" charset="-127"/>
            </a:endParaRPr>
          </a:p>
          <a:p>
            <a:pPr marL="0" marR="0">
              <a:lnSpc>
                <a:spcPct val="115000"/>
              </a:lnSpc>
              <a:spcBef>
                <a:spcPts val="0"/>
              </a:spcBef>
              <a:spcAft>
                <a:spcPts val="1000"/>
              </a:spcAft>
            </a:pPr>
            <a:r>
              <a:rPr lang="en-AU" sz="1100" dirty="0">
                <a:effectLst/>
                <a:latin typeface="Arial Narrow" panose="020B0606020202030204" pitchFamily="34" charset="0"/>
                <a:ea typeface="Adobe Heiti Std R"/>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AU" sz="1100" dirty="0">
                <a:effectLst/>
                <a:latin typeface="Arial Narrow" panose="020B0606020202030204" pitchFamily="34" charset="0"/>
                <a:ea typeface="Adobe Heiti Std R"/>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a:lnSpc>
                <a:spcPct val="115000"/>
              </a:lnSpc>
              <a:spcBef>
                <a:spcPts val="0"/>
              </a:spcBef>
              <a:spcAft>
                <a:spcPts val="1000"/>
              </a:spcAft>
            </a:pPr>
            <a:r>
              <a:rPr lang="en-AU" sz="1100" i="1" dirty="0">
                <a:effectLst/>
                <a:latin typeface="Arial Narrow" panose="020B0606020202030204" pitchFamily="34" charset="0"/>
                <a:ea typeface="Adobe Heiti Std R"/>
                <a:cs typeface="Times New Roman" panose="02020603050405020304" pitchFamily="18" charset="0"/>
              </a:rPr>
              <a:t>(REFER PPT AND NEXT SLIDE……………………...</a:t>
            </a:r>
            <a:r>
              <a:rPr lang="en-AU" sz="1100" b="1" i="1" dirty="0">
                <a:effectLst/>
                <a:latin typeface="Arial Narrow" panose="020B0606020202030204" pitchFamily="34" charset="0"/>
                <a:ea typeface="Adobe Heiti Std R"/>
                <a:cs typeface="Times New Roman" panose="02020603050405020304" pitchFamily="18" charset="0"/>
              </a:rPr>
              <a:t>THANK YOU</a:t>
            </a:r>
            <a:r>
              <a:rPr lang="en-AU" sz="1100" i="1" dirty="0">
                <a:effectLst/>
                <a:latin typeface="Arial Narrow" panose="020B0606020202030204" pitchFamily="34" charset="0"/>
                <a:ea typeface="Adobe Heiti Std R"/>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F73768-17BB-4528-8E45-E14C9FE2FA30}" type="slidenum">
              <a:rPr lang="en-US" smtClean="0"/>
              <a:t>17</a:t>
            </a:fld>
            <a:endParaRPr lang="en-US"/>
          </a:p>
        </p:txBody>
      </p:sp>
    </p:spTree>
    <p:extLst>
      <p:ext uri="{BB962C8B-B14F-4D97-AF65-F5344CB8AC3E}">
        <p14:creationId xmlns:p14="http://schemas.microsoft.com/office/powerpoint/2010/main" val="3366487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Wingdings" panose="05000000000000000000" pitchFamily="2" charset="2"/>
              <a:buChar char=""/>
            </a:pPr>
            <a:r>
              <a:rPr lang="en-US" sz="1200" b="1" dirty="0">
                <a:effectLst/>
                <a:latin typeface="Arial Narrow" panose="020B0606020202030204" pitchFamily="34" charset="0"/>
                <a:ea typeface="Batang" panose="020B0503020000020004" pitchFamily="18" charset="-127"/>
              </a:rPr>
              <a:t>LET ME BEGIN WITH THE QUESTION;</a:t>
            </a:r>
            <a:endParaRPr lang="en-US" sz="1200" dirty="0">
              <a:effectLst/>
              <a:latin typeface="Times New Roman" panose="02020603050405020304" pitchFamily="18" charset="0"/>
              <a:ea typeface="Batang" panose="020B0503020000020004" pitchFamily="18" charset="-127"/>
            </a:endParaRPr>
          </a:p>
          <a:p>
            <a:pPr marL="342900" marR="0" indent="-342900" algn="just">
              <a:spcBef>
                <a:spcPts val="0"/>
              </a:spcBef>
              <a:spcAft>
                <a:spcPts val="0"/>
              </a:spcAft>
            </a:pPr>
            <a:r>
              <a:rPr lang="en-US" sz="1200" b="1" dirty="0">
                <a:effectLst/>
                <a:latin typeface="Arial Narrow" panose="020B0606020202030204" pitchFamily="34" charset="0"/>
                <a:ea typeface="Batang" panose="020B0503020000020004" pitchFamily="18" charset="-127"/>
              </a:rPr>
              <a:t> </a:t>
            </a:r>
            <a:endParaRPr lang="en-US" sz="1200" dirty="0">
              <a:effectLst/>
              <a:latin typeface="Times New Roman" panose="02020603050405020304" pitchFamily="18" charset="0"/>
              <a:ea typeface="Batang" panose="020B0503020000020004" pitchFamily="18" charset="-127"/>
            </a:endParaRPr>
          </a:p>
          <a:p>
            <a:pPr marL="742950" marR="0" lvl="1" indent="-285750" algn="just">
              <a:spcBef>
                <a:spcPts val="0"/>
              </a:spcBef>
              <a:spcAft>
                <a:spcPts val="0"/>
              </a:spcAft>
              <a:buFont typeface="Courier New" panose="02070309020205020404" pitchFamily="49" charset="0"/>
              <a:buChar char="o"/>
            </a:pPr>
            <a:r>
              <a:rPr lang="en-US" sz="1200" b="1" dirty="0">
                <a:effectLst/>
                <a:latin typeface="Arial Narrow" panose="020B0606020202030204" pitchFamily="34" charset="0"/>
                <a:ea typeface="Batang" panose="020B0503020000020004" pitchFamily="18" charset="-127"/>
              </a:rPr>
              <a:t>“What role can DCI play in supporting a Holistic Tuna Fisheries Development in PNG?” …</a:t>
            </a:r>
            <a:endParaRPr lang="en-US" sz="1200" dirty="0">
              <a:effectLst/>
              <a:latin typeface="Times New Roman" panose="02020603050405020304" pitchFamily="18" charset="0"/>
              <a:ea typeface="Batang" panose="020B0503020000020004" pitchFamily="18" charset="-127"/>
            </a:endParaRPr>
          </a:p>
          <a:p>
            <a:pPr marL="342900" marR="0" indent="-342900" algn="just">
              <a:lnSpc>
                <a:spcPct val="115000"/>
              </a:lnSpc>
              <a:spcBef>
                <a:spcPts val="0"/>
              </a:spcBef>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1200" dirty="0">
                <a:effectLst/>
                <a:latin typeface="Arial Narrow" panose="020B0606020202030204" pitchFamily="34" charset="0"/>
                <a:ea typeface="Batang" panose="020B0503020000020004" pitchFamily="18" charset="-127"/>
              </a:rPr>
              <a:t>IN ANSWERING THIS QUESTION AND IN RELATION TO THE THEME OF THIS MEETING AND THE TOPIC OF MY PPT. </a:t>
            </a:r>
            <a:endParaRPr lang="en-US" sz="1200" dirty="0">
              <a:effectLst/>
              <a:latin typeface="Times New Roman" panose="02020603050405020304" pitchFamily="18" charset="0"/>
              <a:ea typeface="Batang" panose="020B0503020000020004" pitchFamily="18" charset="-127"/>
            </a:endParaRPr>
          </a:p>
          <a:p>
            <a:pPr marL="457200" marR="0" algn="just">
              <a:spcBef>
                <a:spcPts val="0"/>
              </a:spcBef>
              <a:spcAft>
                <a:spcPts val="0"/>
              </a:spcAft>
            </a:pPr>
            <a:r>
              <a:rPr lang="en-US" sz="1200" dirty="0">
                <a:effectLst/>
                <a:latin typeface="Arial Narrow" panose="020B0606020202030204" pitchFamily="34" charset="0"/>
                <a:ea typeface="Batang" panose="020B0503020000020004" pitchFamily="18" charset="-127"/>
              </a:rPr>
              <a:t> </a:t>
            </a:r>
            <a:endParaRPr lang="en-US" sz="1200" dirty="0">
              <a:effectLst/>
              <a:latin typeface="Times New Roman" panose="02020603050405020304" pitchFamily="18" charset="0"/>
              <a:ea typeface="Batang" panose="020B0503020000020004" pitchFamily="18" charset="-127"/>
            </a:endParaRPr>
          </a:p>
          <a:p>
            <a:pPr marL="342900" marR="0" lvl="0" indent="-342900" algn="just">
              <a:spcBef>
                <a:spcPts val="0"/>
              </a:spcBef>
              <a:spcAft>
                <a:spcPts val="0"/>
              </a:spcAft>
              <a:buFont typeface="Wingdings" panose="05000000000000000000" pitchFamily="2" charset="2"/>
              <a:buChar char=""/>
            </a:pPr>
            <a:r>
              <a:rPr lang="en-US" sz="1200" dirty="0">
                <a:effectLst/>
                <a:latin typeface="Arial Narrow" panose="020B0606020202030204" pitchFamily="34" charset="0"/>
                <a:ea typeface="Batang" panose="020B0503020000020004" pitchFamily="18" charset="-127"/>
              </a:rPr>
              <a:t>THREE OVERARCHING APPROACH IN LIGHT OF THE FUNCTIONS, ROLES AND RESPONSIBILITIES OF DCI</a:t>
            </a:r>
            <a:endParaRPr lang="en-US" sz="1200" dirty="0">
              <a:effectLst/>
              <a:latin typeface="Times New Roman" panose="02020603050405020304" pitchFamily="18" charset="0"/>
              <a:ea typeface="Batang" panose="020B0503020000020004" pitchFamily="18" charset="-127"/>
            </a:endParaRPr>
          </a:p>
          <a:p>
            <a:pPr marL="742950" marR="0" lvl="1" indent="-285750" algn="just">
              <a:spcBef>
                <a:spcPts val="0"/>
              </a:spcBef>
              <a:spcAft>
                <a:spcPts val="0"/>
              </a:spcAft>
              <a:buFont typeface="Courier New" panose="02070309020205020404" pitchFamily="49" charset="0"/>
              <a:buChar char="o"/>
            </a:pPr>
            <a:r>
              <a:rPr lang="en-US" sz="1200" dirty="0">
                <a:effectLst/>
                <a:latin typeface="Arial Narrow" panose="020B0606020202030204" pitchFamily="34" charset="0"/>
                <a:ea typeface="Batang" panose="020B0503020000020004" pitchFamily="18" charset="-127"/>
              </a:rPr>
              <a:t>FITSTLY CONTINUOUS FACILITATION/IMPLEMENTATION OF PLANNED ANNUAL PROGRAMS/ACTIVITIES PER ITS CORPORATE PLAN [2018-2022]. P;ANNED ACTIVITIES ARE BASED ON THAT ARE EITHER GOVERNMENT OR PRIVATE SECTOR INITIATIVES</a:t>
            </a:r>
            <a:endParaRPr lang="en-US" sz="1200" dirty="0">
              <a:effectLst/>
              <a:latin typeface="Times New Roman" panose="02020603050405020304" pitchFamily="18" charset="0"/>
              <a:ea typeface="Batang" panose="020B0503020000020004" pitchFamily="18" charset="-127"/>
            </a:endParaRPr>
          </a:p>
          <a:p>
            <a:pPr marL="742950" marR="0" lvl="1" indent="-285750" algn="just">
              <a:spcBef>
                <a:spcPts val="0"/>
              </a:spcBef>
              <a:spcAft>
                <a:spcPts val="0"/>
              </a:spcAft>
              <a:buFont typeface="Courier New" panose="02070309020205020404" pitchFamily="49" charset="0"/>
              <a:buChar char="o"/>
            </a:pPr>
            <a:r>
              <a:rPr lang="en-US" sz="1200" dirty="0">
                <a:effectLst/>
                <a:latin typeface="Arial Narrow" panose="020B0606020202030204" pitchFamily="34" charset="0"/>
                <a:ea typeface="Batang" panose="020B0503020000020004" pitchFamily="18" charset="-127"/>
              </a:rPr>
              <a:t>SECONLY CONTINUOUS RESEARCH, REFORMS AND FORMULATIONS OF THE NECESSARY POLICIES/REGULATIONS THAT SHOULD MEANINGFULLY CONTRIBUTE TO THE DEVELOPMENT OF THE TUNA INDUSTRY OR FISHERIES, AND</a:t>
            </a:r>
            <a:endParaRPr lang="en-US" sz="1200" dirty="0">
              <a:effectLst/>
              <a:latin typeface="Times New Roman" panose="02020603050405020304" pitchFamily="18" charset="0"/>
              <a:ea typeface="Batang" panose="020B0503020000020004" pitchFamily="18" charset="-127"/>
            </a:endParaRPr>
          </a:p>
          <a:p>
            <a:pPr marL="742950" marR="0" lvl="1" indent="-285750" algn="just">
              <a:spcBef>
                <a:spcPts val="0"/>
              </a:spcBef>
              <a:spcAft>
                <a:spcPts val="0"/>
              </a:spcAft>
              <a:buFont typeface="Courier New" panose="02070309020205020404" pitchFamily="49" charset="0"/>
              <a:buChar char="o"/>
            </a:pPr>
            <a:r>
              <a:rPr lang="en-US" sz="1200" dirty="0">
                <a:effectLst/>
                <a:latin typeface="Arial Narrow" panose="020B0606020202030204" pitchFamily="34" charset="0"/>
                <a:ea typeface="Batang" panose="020B0503020000020004" pitchFamily="18" charset="-127"/>
              </a:rPr>
              <a:t>THIRDLY PARTAKING IN OVERSEAS OR INTERNATIONAL BUSINESSES THAT CAN SUPPORT ROMESTIC DEVELOPMENTS</a:t>
            </a:r>
            <a:endParaRPr lang="en-US" sz="1200" dirty="0">
              <a:effectLst/>
              <a:latin typeface="Times New Roman" panose="02020603050405020304" pitchFamily="18" charset="0"/>
              <a:ea typeface="Batang" panose="020B0503020000020004" pitchFamily="18" charset="-127"/>
            </a:endParaRPr>
          </a:p>
          <a:p>
            <a:pPr marL="0" marR="0">
              <a:lnSpc>
                <a:spcPct val="115000"/>
              </a:lnSpc>
              <a:spcBef>
                <a:spcPts val="0"/>
              </a:spcBef>
              <a:spcAft>
                <a:spcPts val="1000"/>
              </a:spcAft>
            </a:pPr>
            <a:r>
              <a:rPr lang="en-AU"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1200" dirty="0">
                <a:effectLst/>
                <a:latin typeface="Arial Narrow" panose="020B0606020202030204" pitchFamily="34" charset="0"/>
                <a:ea typeface="Batang" panose="020B0503020000020004" pitchFamily="18" charset="-127"/>
              </a:rPr>
              <a:t>BEFORE I EXPAND ON THIS LET ME QUICKLY GIVE AN OVERVIEW OF DCI’S MANDATES FOR THIS MEETING TO APPRECIATE DCI’S CAPACITY IN SUPPORTING DEVELOPMENTS IN THE TUNA FISHERIES AND MOST IMPORTANTLY THE IMPORTANCE OF COORDINATION IN IMPLEMENTING DCI’S PROGRAMS IN THIS REGARDS</a:t>
            </a:r>
            <a:endParaRPr lang="en-US" sz="1200" dirty="0">
              <a:effectLst/>
              <a:latin typeface="Times New Roman" panose="02020603050405020304" pitchFamily="18" charset="0"/>
              <a:ea typeface="Batang" panose="020B0503020000020004" pitchFamily="18" charset="-127"/>
            </a:endParaRPr>
          </a:p>
          <a:p>
            <a:pPr marL="0" marR="0" algn="just">
              <a:lnSpc>
                <a:spcPct val="115000"/>
              </a:lnSpc>
              <a:spcBef>
                <a:spcPts val="0"/>
              </a:spcBef>
              <a:spcAft>
                <a:spcPts val="0"/>
              </a:spcAft>
            </a:pPr>
            <a:r>
              <a:rPr lang="en-AU"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gn="just">
              <a:lnSpc>
                <a:spcPct val="115000"/>
              </a:lnSpc>
              <a:spcBef>
                <a:spcPts val="0"/>
              </a:spcBef>
              <a:spcAft>
                <a:spcPts val="0"/>
              </a:spcAft>
            </a:pPr>
            <a:r>
              <a:rPr lang="en-AU" sz="1100" i="1" dirty="0">
                <a:effectLst/>
                <a:latin typeface="Arial Narrow" panose="020B0606020202030204" pitchFamily="34" charset="0"/>
                <a:ea typeface="Calibri" panose="020F0502020204030204" pitchFamily="34" charset="0"/>
                <a:cs typeface="Times New Roman" panose="02020603050405020304" pitchFamily="18" charset="0"/>
              </a:rPr>
              <a:t>(REFER TO SLIDE AND DISCUSS)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F73768-17BB-4528-8E45-E14C9FE2FA30}" type="slidenum">
              <a:rPr lang="en-US" smtClean="0"/>
              <a:t>3</a:t>
            </a:fld>
            <a:endParaRPr lang="en-US"/>
          </a:p>
        </p:txBody>
      </p:sp>
    </p:spTree>
    <p:extLst>
      <p:ext uri="{BB962C8B-B14F-4D97-AF65-F5344CB8AC3E}">
        <p14:creationId xmlns:p14="http://schemas.microsoft.com/office/powerpoint/2010/main" val="35410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Adobe Heiti Std R"/>
                <a:cs typeface="+mn-cs"/>
              </a:rPr>
              <a:t>THE DEPARTMENT IS A POLICY AGENCY OF THE MINISTRY OF COMMERCE &amp; INDUSTRY, WHICH FORMULATES AND IMPLEMENTS POLICIES RELATING TO TRADE, COMMERCE AND INDUSTRY IN THE COUNTRY. </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Batang" panose="020B0503020000020004" pitchFamily="18" charset="-127"/>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Adobe Heiti Std R"/>
                <a:cs typeface="+mn-cs"/>
              </a:rPr>
              <a:t>THIS ROLE IN ITSELF IS CROSS CUTTING ACROSS INDUSTRIES AND PLAYS A MAJOR PART IN ADDING VALUE TO PNG NATURAL RESOURCES. .</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Batang" panose="020B0503020000020004" pitchFamily="18" charset="-127"/>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Narrow" panose="020B0606020202030204" pitchFamily="34" charset="0"/>
                <a:ea typeface="Adobe Heiti Std R"/>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F73768-17BB-4528-8E45-E14C9FE2FA30}" type="slidenum">
              <a:rPr lang="en-US" smtClean="0"/>
              <a:t>6</a:t>
            </a:fld>
            <a:endParaRPr lang="en-US"/>
          </a:p>
        </p:txBody>
      </p:sp>
    </p:spTree>
    <p:extLst>
      <p:ext uri="{BB962C8B-B14F-4D97-AF65-F5344CB8AC3E}">
        <p14:creationId xmlns:p14="http://schemas.microsoft.com/office/powerpoint/2010/main" val="412493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15000"/>
              </a:lnSpc>
              <a:spcBef>
                <a:spcPts val="0"/>
              </a:spcBef>
              <a:spcAft>
                <a:spcPts val="0"/>
              </a:spcAft>
            </a:pPr>
            <a:r>
              <a:rPr lang="en-AU" sz="1100" i="1" dirty="0">
                <a:effectLst/>
                <a:latin typeface="Arial Narrow" panose="020B0606020202030204" pitchFamily="34" charset="0"/>
                <a:ea typeface="Adobe Heiti Std R"/>
                <a:cs typeface="Times New Roman" panose="02020603050405020304" pitchFamily="18" charset="0"/>
              </a:rPr>
              <a:t>(REFER TO PPT AND DISCUSS WITH GUIDING POINTS BELOW)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20090" marR="0" algn="just">
              <a:spcBef>
                <a:spcPts val="0"/>
              </a:spcBef>
              <a:spcAft>
                <a:spcPts val="0"/>
              </a:spcAft>
            </a:pPr>
            <a:r>
              <a:rPr lang="en-US" sz="1100" dirty="0">
                <a:effectLst/>
                <a:latin typeface="Arial Narrow" panose="020B0606020202030204" pitchFamily="34" charset="0"/>
                <a:ea typeface="Adobe Heiti Std R"/>
              </a:rPr>
              <a:t> </a:t>
            </a:r>
            <a:endParaRPr lang="en-US" sz="1200" dirty="0">
              <a:effectLst/>
              <a:latin typeface="Times New Roman" panose="02020603050405020304" pitchFamily="18" charset="0"/>
              <a:ea typeface="Batang" panose="020B0503020000020004" pitchFamily="18" charset="-127"/>
            </a:endParaRPr>
          </a:p>
          <a:p>
            <a:pPr marL="342900" marR="0" lvl="0" indent="-342900" algn="just">
              <a:spcBef>
                <a:spcPts val="0"/>
              </a:spcBef>
              <a:spcAft>
                <a:spcPts val="0"/>
              </a:spcAft>
              <a:buFont typeface="Wingdings" panose="05000000000000000000" pitchFamily="2" charset="2"/>
              <a:buChar char=""/>
            </a:pPr>
            <a:r>
              <a:rPr lang="en-US" sz="1200" dirty="0">
                <a:effectLst/>
                <a:latin typeface="Arial Narrow" panose="020B0606020202030204" pitchFamily="34" charset="0"/>
                <a:ea typeface="Adobe Heiti Std R"/>
              </a:rPr>
              <a:t>IN ITS EFFORT TO PROMOTE TRADE, COMMERCE AND INDUSTRY IN THE ECONOMY, THE DEPARTMENT WORKS IN CONSULTATION WITH ITS STAKEHOLDERS AND PARTNERS WHERE ITS ROLES AND RESPONSIBILITIES OVERLAP. THAT IS, THE DEPARTMENT;</a:t>
            </a:r>
            <a:endParaRPr lang="en-US" sz="1200" dirty="0">
              <a:effectLst/>
              <a:latin typeface="Times New Roman" panose="02020603050405020304" pitchFamily="18" charset="0"/>
              <a:ea typeface="Batang" panose="020B0503020000020004" pitchFamily="18" charset="-127"/>
            </a:endParaRPr>
          </a:p>
          <a:p>
            <a:pPr marL="457200" marR="0" algn="just">
              <a:spcBef>
                <a:spcPts val="0"/>
              </a:spcBef>
              <a:spcAft>
                <a:spcPts val="0"/>
              </a:spcAft>
            </a:pPr>
            <a:r>
              <a:rPr lang="en-US" sz="1200" dirty="0">
                <a:effectLst/>
                <a:latin typeface="Arial Narrow" panose="020B0606020202030204" pitchFamily="34" charset="0"/>
                <a:ea typeface="Adobe Heiti Std R"/>
              </a:rPr>
              <a:t>:</a:t>
            </a:r>
            <a:endParaRPr lang="en-US" sz="1200" dirty="0">
              <a:effectLst/>
              <a:latin typeface="Times New Roman" panose="02020603050405020304" pitchFamily="18" charset="0"/>
              <a:ea typeface="Batang" panose="020B0503020000020004" pitchFamily="18" charset="-127"/>
            </a:endParaRPr>
          </a:p>
          <a:p>
            <a:pPr marL="342900" marR="0" lvl="0" indent="-342900" algn="just">
              <a:lnSpc>
                <a:spcPct val="115000"/>
              </a:lnSpc>
              <a:spcBef>
                <a:spcPts val="0"/>
              </a:spcBef>
              <a:spcAft>
                <a:spcPts val="0"/>
              </a:spcAft>
              <a:buFont typeface="Wingdings" panose="05000000000000000000" pitchFamily="2" charset="2"/>
              <a:buChar char=""/>
              <a:tabLst>
                <a:tab pos="457200" algn="l"/>
              </a:tabLst>
            </a:pPr>
            <a:r>
              <a:rPr lang="en-US" sz="1100" dirty="0">
                <a:effectLst/>
                <a:latin typeface="Arial Narrow" panose="020B0606020202030204" pitchFamily="34" charset="0"/>
                <a:ea typeface="Adobe Heiti Std R"/>
                <a:cs typeface="Times New Roman" panose="02020603050405020304" pitchFamily="18" charset="0"/>
              </a:rPr>
              <a:t>IN CONSULTATIONS WITH RELEVANT STAKEHOLDERS CONTINUES TO MOBILIZE EFFORTS TO FACILITATE/PROMOTE PRIVATE SECTOR INVESTMENTS,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AU" sz="1100" dirty="0">
                <a:effectLst/>
                <a:latin typeface="Arial Narrow" panose="020B0606020202030204" pitchFamily="34" charset="0"/>
                <a:ea typeface="Adobe Heiti Std R"/>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tabLst>
                <a:tab pos="457200" algn="l"/>
              </a:tabLst>
            </a:pPr>
            <a:r>
              <a:rPr lang="en-US" sz="1100" dirty="0">
                <a:effectLst/>
                <a:latin typeface="Arial Narrow" panose="020B0606020202030204" pitchFamily="34" charset="0"/>
                <a:ea typeface="Adobe Heiti Std R"/>
                <a:cs typeface="Times New Roman" panose="02020603050405020304" pitchFamily="18" charset="0"/>
              </a:rPr>
              <a:t>IMPLEMENT GOVERNMENT INITIATIVES (PIP PROGRAMS) IN CONSULTATION WITH OTHER GOVERNMENT AGENCIES,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AU" sz="1100" dirty="0">
                <a:effectLst/>
                <a:latin typeface="Arial Narrow" panose="020B0606020202030204" pitchFamily="34" charset="0"/>
                <a:ea typeface="Adobe Heiti Std R"/>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tabLst>
                <a:tab pos="457200" algn="l"/>
              </a:tabLst>
            </a:pPr>
            <a:r>
              <a:rPr lang="en-US" sz="1100" dirty="0">
                <a:effectLst/>
                <a:latin typeface="Arial Narrow" panose="020B0606020202030204" pitchFamily="34" charset="0"/>
                <a:ea typeface="Adobe Heiti Std R"/>
                <a:cs typeface="Times New Roman" panose="02020603050405020304" pitchFamily="18" charset="0"/>
              </a:rPr>
              <a:t>NEGOTIATE CONDUCIVE BUSINESS AND INVESTMENT ENVIRONMENTS FOR INDUSTRY AND COMMERCE IN PNG,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AU" sz="1100" dirty="0">
                <a:effectLst/>
                <a:latin typeface="Arial Narrow" panose="020B0606020202030204" pitchFamily="34" charset="0"/>
                <a:ea typeface="Adobe Heiti Std R"/>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tabLst>
                <a:tab pos="457200" algn="l"/>
              </a:tabLst>
            </a:pPr>
            <a:r>
              <a:rPr lang="en-US" sz="1100" dirty="0">
                <a:effectLst/>
                <a:latin typeface="Arial Narrow" panose="020B0606020202030204" pitchFamily="34" charset="0"/>
                <a:ea typeface="Adobe Heiti Std R"/>
                <a:cs typeface="Times New Roman" panose="02020603050405020304" pitchFamily="18" charset="0"/>
              </a:rPr>
              <a:t>FACILITATE INTERNATIONAL TRADE AND PROMOTE MARKET ACCESS FOR PNG-MADE PRODUCTS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100" dirty="0">
                <a:effectLst/>
                <a:latin typeface="Arial Narrow" panose="020B0606020202030204" pitchFamily="34" charset="0"/>
                <a:ea typeface="Adobe Heiti Std R"/>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100" dirty="0">
                <a:effectLst/>
                <a:latin typeface="Arial Narrow" panose="020B0606020202030204" pitchFamily="34" charset="0"/>
                <a:ea typeface="Adobe Heiti Std R"/>
                <a:cs typeface="Times New Roman" panose="02020603050405020304" pitchFamily="18" charset="0"/>
              </a:rPr>
              <a:t>UNDER THE POLICY ROLE OF PROMOTING AND FACILITATING GOVERNMENT AND PRIVATE SECTOR INITIATIVES, FOLLOWING ARE NEW INITIATIVES BEING FACILITATED/IMPLEMENTED BY THE DEPARTMENT THAT SHOULD CONTRIBUTE TO THE DEVELOPMENT OF THE TUNA INDUSTRY IN PNG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100" dirty="0">
                <a:effectLst/>
                <a:latin typeface="Arial Narrow" panose="020B0606020202030204" pitchFamily="34" charset="0"/>
                <a:ea typeface="Adobe Heiti Std R"/>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Narrow" panose="020B0606020202030204" pitchFamily="34" charset="0"/>
              <a:buChar char="☼"/>
              <a:tabLst>
                <a:tab pos="457200" algn="l"/>
              </a:tabLst>
            </a:pPr>
            <a:r>
              <a:rPr lang="en-US" sz="11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Special Economic Zone Act (SEZA) (implementation/revision)</a:t>
            </a:r>
            <a:br>
              <a:rPr lang="en-US" sz="11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1100" kern="1200" dirty="0">
                <a:solidFill>
                  <a:srgbClr val="000000"/>
                </a:solidFill>
                <a:effectLst/>
                <a:latin typeface="Arial Narrow" panose="020B0606020202030204" pitchFamily="34" charset="0"/>
                <a:ea typeface="Times New Roman" panose="02020603050405020304" pitchFamily="18" charset="0"/>
              </a:rPr>
              <a:t>THIS INITIATIVE WAS A RESULT OF EXPERIENCES OF PMIZ EMINATING FROM PAST GOVERNMENT’S AMBITIONS TO BROADEN THE ORIGINAL SCOPE OF WITH THE PMIZ PROJECT TO INCLUDE OTHER INDUSTRIES/SECTORS OF THE ECONOMY I.E AGRICULTURE, MINING, FORESTRY, ETC.,</a:t>
            </a:r>
            <a:endParaRPr lang="en-US" sz="1200" dirty="0">
              <a:effectLst/>
              <a:latin typeface="Times New Roman" panose="02020603050405020304" pitchFamily="18" charset="0"/>
              <a:ea typeface="Batang" panose="020B0503020000020004" pitchFamily="18" charset="-127"/>
            </a:endParaRPr>
          </a:p>
          <a:p>
            <a:pPr marL="342900" marR="0" lvl="0" indent="-342900" algn="just">
              <a:spcBef>
                <a:spcPts val="0"/>
              </a:spcBef>
              <a:spcAft>
                <a:spcPts val="0"/>
              </a:spcAft>
              <a:buFont typeface="Wingdings" panose="05000000000000000000" pitchFamily="2" charset="2"/>
              <a:buChar char=""/>
            </a:pPr>
            <a:r>
              <a:rPr lang="en-US" sz="1100" kern="1200" dirty="0">
                <a:solidFill>
                  <a:srgbClr val="000000"/>
                </a:solidFill>
                <a:effectLst/>
                <a:latin typeface="Arial Narrow" panose="020B0606020202030204" pitchFamily="34" charset="0"/>
                <a:ea typeface="Times New Roman" panose="02020603050405020304" pitchFamily="18" charset="0"/>
              </a:rPr>
              <a:t>THIS IS A WORLD BANK SUPPORTED INITIATIVE AND THE MAIN IDEA OR OBJECTIVE OF THIS POLICY IS TO PROVIDE,</a:t>
            </a:r>
            <a:endParaRPr lang="en-US" sz="1200" dirty="0">
              <a:effectLst/>
              <a:latin typeface="Times New Roman" panose="02020603050405020304" pitchFamily="18" charset="0"/>
              <a:ea typeface="Batang" panose="020B0503020000020004" pitchFamily="18" charset="-127"/>
            </a:endParaRPr>
          </a:p>
          <a:p>
            <a:pPr marL="742950" marR="0" lvl="1" indent="-285750" algn="just">
              <a:spcBef>
                <a:spcPts val="0"/>
              </a:spcBef>
              <a:spcAft>
                <a:spcPts val="0"/>
              </a:spcAft>
              <a:buFont typeface="Courier New" panose="02070309020205020404" pitchFamily="49" charset="0"/>
              <a:buChar char="o"/>
            </a:pPr>
            <a:r>
              <a:rPr lang="en-US" sz="1100" kern="1200" dirty="0">
                <a:solidFill>
                  <a:srgbClr val="000000"/>
                </a:solidFill>
                <a:effectLst/>
                <a:latin typeface="Arial Narrow" panose="020B0606020202030204" pitchFamily="34" charset="0"/>
                <a:ea typeface="Times New Roman" panose="02020603050405020304" pitchFamily="18" charset="0"/>
              </a:rPr>
              <a:t>TANGIBLE INCENTIVES I.E PHYSICAL ENABLERS OR INFRASTRUCTURE FOR BUSINESS, AND</a:t>
            </a:r>
            <a:endParaRPr lang="en-US" sz="1200" dirty="0">
              <a:effectLst/>
              <a:latin typeface="Times New Roman" panose="02020603050405020304" pitchFamily="18" charset="0"/>
              <a:ea typeface="Batang" panose="020B0503020000020004" pitchFamily="18" charset="-127"/>
            </a:endParaRPr>
          </a:p>
          <a:p>
            <a:pPr marL="742950" marR="0" lvl="1" indent="-285750" algn="just">
              <a:spcBef>
                <a:spcPts val="0"/>
              </a:spcBef>
              <a:spcAft>
                <a:spcPts val="0"/>
              </a:spcAft>
              <a:buFont typeface="Courier New" panose="02070309020205020404" pitchFamily="49" charset="0"/>
              <a:buChar char="o"/>
            </a:pPr>
            <a:r>
              <a:rPr lang="en-US" sz="1100" kern="1200" dirty="0">
                <a:solidFill>
                  <a:srgbClr val="000000"/>
                </a:solidFill>
                <a:effectLst/>
                <a:latin typeface="Arial Narrow" panose="020B0606020202030204" pitchFamily="34" charset="0"/>
                <a:ea typeface="Times New Roman" panose="02020603050405020304" pitchFamily="18" charset="0"/>
              </a:rPr>
              <a:t>INTANGIBLE INCENTIVES, LIKE TAX HOLIDAYS, IMPORT AND EXPORT TAX EXEMPTIONS, CORPORATE TAX HOLIDAYS, ETC.</a:t>
            </a:r>
            <a:endParaRPr lang="en-US" sz="1200" dirty="0">
              <a:effectLst/>
              <a:latin typeface="Times New Roman" panose="02020603050405020304" pitchFamily="18" charset="0"/>
              <a:ea typeface="Batang" panose="020B0503020000020004" pitchFamily="18" charset="-127"/>
            </a:endParaRPr>
          </a:p>
          <a:p>
            <a:pPr marL="342900" marR="0" lvl="0" indent="-342900" algn="just">
              <a:spcBef>
                <a:spcPts val="0"/>
              </a:spcBef>
              <a:spcAft>
                <a:spcPts val="0"/>
              </a:spcAft>
              <a:buFont typeface="Wingdings" panose="05000000000000000000" pitchFamily="2" charset="2"/>
              <a:buChar char=""/>
            </a:pPr>
            <a:r>
              <a:rPr lang="en-US" sz="1100" kern="1200" dirty="0">
                <a:solidFill>
                  <a:srgbClr val="000000"/>
                </a:solidFill>
                <a:effectLst/>
                <a:latin typeface="Arial Narrow" panose="020B0606020202030204" pitchFamily="34" charset="0"/>
                <a:ea typeface="Times New Roman" panose="02020603050405020304" pitchFamily="18" charset="0"/>
              </a:rPr>
              <a:t>ALSO, UNDER REVISION DUE TO ITS UNFORSEEN IMPLICATIONS ON ICDC</a:t>
            </a:r>
            <a:endParaRPr lang="en-US" sz="1200" dirty="0">
              <a:effectLst/>
              <a:latin typeface="Times New Roman" panose="02020603050405020304" pitchFamily="18" charset="0"/>
              <a:ea typeface="Batang" panose="020B0503020000020004" pitchFamily="18" charset="-127"/>
            </a:endParaRPr>
          </a:p>
          <a:p>
            <a:pPr marL="804545" marR="0">
              <a:lnSpc>
                <a:spcPct val="115000"/>
              </a:lnSpc>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Narrow" panose="020B0606020202030204" pitchFamily="34" charset="0"/>
              <a:buChar char="☼"/>
              <a:tabLst>
                <a:tab pos="457200" algn="l"/>
              </a:tabLst>
            </a:pPr>
            <a:r>
              <a:rPr lang="en-US" sz="11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National Trade Policy 2017-2032 (implementation)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1100" kern="1200" dirty="0">
                <a:solidFill>
                  <a:srgbClr val="000000"/>
                </a:solidFill>
                <a:effectLst/>
                <a:latin typeface="Arial Narrow" panose="020B0606020202030204" pitchFamily="34" charset="0"/>
                <a:ea typeface="Times New Roman" panose="02020603050405020304" pitchFamily="18" charset="0"/>
              </a:rPr>
              <a:t>THIS WILL BE DISCUSSED IN DETAIL BY MY COLLEAGUE NTO SPEAKER I BELIEVE AND IT IS IMPORTANT TO HIGHLIGHT HERE AS ONE OF THE KEY CROSS-CUTTING POLICIES WHICH SUPPORTS INDUSTRIAL DEVELOPMENTS,</a:t>
            </a:r>
            <a:endParaRPr lang="en-US" sz="1200" dirty="0">
              <a:effectLst/>
              <a:latin typeface="Times New Roman" panose="02020603050405020304" pitchFamily="18" charset="0"/>
              <a:ea typeface="Batang" panose="020B0503020000020004" pitchFamily="18" charset="-127"/>
            </a:endParaRPr>
          </a:p>
          <a:p>
            <a:pPr marL="342900" marR="0" lvl="0" indent="-342900" algn="just">
              <a:spcBef>
                <a:spcPts val="0"/>
              </a:spcBef>
              <a:spcAft>
                <a:spcPts val="0"/>
              </a:spcAft>
              <a:buFont typeface="Wingdings" panose="05000000000000000000" pitchFamily="2" charset="2"/>
              <a:buChar char=""/>
            </a:pPr>
            <a:r>
              <a:rPr lang="en-US" sz="1100" kern="1200" dirty="0">
                <a:solidFill>
                  <a:srgbClr val="000000"/>
                </a:solidFill>
                <a:effectLst/>
                <a:latin typeface="Arial Narrow" panose="020B0606020202030204" pitchFamily="34" charset="0"/>
                <a:ea typeface="Times New Roman" panose="02020603050405020304" pitchFamily="18" charset="0"/>
              </a:rPr>
              <a:t>THE POLICY NOW SETS THE PACE FOR THE ESTABLISHMENT OF THE NTO WHICH IS AN IMPORTANT PLAYER IN INTERNATIONAL TRADE AND AS SUCH SHOULD ENCOURAGE INVESTMENTS IN MANUFACTURING FOR EXPORT. </a:t>
            </a:r>
            <a:endParaRPr lang="en-US" sz="1200" dirty="0">
              <a:effectLst/>
              <a:latin typeface="Times New Roman" panose="02020603050405020304" pitchFamily="18" charset="0"/>
              <a:ea typeface="Batang" panose="020B0503020000020004" pitchFamily="18" charset="-127"/>
            </a:endParaRPr>
          </a:p>
          <a:p>
            <a:pPr marL="0" marR="0">
              <a:lnSpc>
                <a:spcPct val="115000"/>
              </a:lnSpc>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Narrow" panose="020B0606020202030204" pitchFamily="34" charset="0"/>
              <a:buChar char="☼"/>
              <a:tabLst>
                <a:tab pos="457200" algn="l"/>
              </a:tabLst>
            </a:pPr>
            <a:r>
              <a:rPr lang="en-US" sz="11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MSME Policy 2022 and MSME MTDP 2022-2026 (implementation)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en-AU" sz="1100" dirty="0">
                <a:effectLst/>
                <a:latin typeface="Arial Narrow" panose="020B0606020202030204" pitchFamily="34" charset="0"/>
                <a:ea typeface="Microsoft YaHei UI Light" panose="020B0502040204020203" pitchFamily="34" charset="-122"/>
                <a:cs typeface="Times New Roman" panose="02020603050405020304" pitchFamily="18" charset="0"/>
              </a:rPr>
              <a:t>AMONGST OTHERS THINGS THE FOCUS HERE IS TO RECOGNIZES THAT SMES ARE KEY PLAYERS IN ECONOMIC DEVELOPMENT AND MUST ALSO BE STRENGTHENED AND/OR ELEVATED THROUGH THEIR MAXIMUM PARTICIPATION IN INDUSTRIAL STRUCTURING AND BE PROMOTED SHOULD THEY EXHIBIT GROWTH POTENTIAL.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1200" i="1" dirty="0">
                <a:effectLst/>
                <a:latin typeface="Arial Narrow" panose="020B0606020202030204" pitchFamily="34" charset="0"/>
                <a:ea typeface="Times New Roman" panose="02020603050405020304" pitchFamily="18" charset="0"/>
              </a:rPr>
              <a:t>(NOT NECESSARY TO DISCUSS THE FOLLOWING IN DETAIL AS STILL IN WORKING DRFTS/CONSULTATIONS)</a:t>
            </a:r>
          </a:p>
          <a:p>
            <a:pPr marL="342900" marR="0" lvl="0" indent="-342900" algn="just">
              <a:spcBef>
                <a:spcPts val="0"/>
              </a:spcBef>
              <a:spcAft>
                <a:spcPts val="0"/>
              </a:spcAft>
              <a:buFont typeface="Wingdings" panose="05000000000000000000" pitchFamily="2" charset="2"/>
              <a:buChar char=""/>
            </a:pPr>
            <a:r>
              <a:rPr lang="en-US" sz="1200" i="1" dirty="0">
                <a:effectLst/>
                <a:latin typeface="Arial Narrow" panose="020B0606020202030204" pitchFamily="34" charset="0"/>
                <a:ea typeface="Batang" panose="020B0503020000020004" pitchFamily="18" charset="-127"/>
              </a:rPr>
              <a:t>THE OTHER FOUR POLICIES HERE ARE STILL IN DEVELOPMENT/FORMULATION STAGE BUT IT IS IMPORTANT THAT I HIGHLIGHT BECAUSE OF THEIR RELEVANCE TO TUNA FISHERIES DEVELOPMENT AND WHICH WILL REQUIRE INPUTS FROM SOME STAKEHOLDERS PRESENT HERE </a:t>
            </a:r>
            <a:endParaRPr lang="en-US" sz="1200" dirty="0">
              <a:effectLst/>
              <a:latin typeface="Times New Roman" panose="02020603050405020304" pitchFamily="18" charset="0"/>
              <a:ea typeface="Batang" panose="020B0503020000020004" pitchFamily="18" charset="-127"/>
            </a:endParaRPr>
          </a:p>
          <a:p>
            <a:pPr marL="342900" marR="0" lvl="0" indent="-342900">
              <a:lnSpc>
                <a:spcPct val="115000"/>
              </a:lnSpc>
              <a:spcBef>
                <a:spcPts val="0"/>
              </a:spcBef>
              <a:spcAft>
                <a:spcPts val="0"/>
              </a:spcAft>
              <a:buFont typeface="Arial Narrow" panose="020B0606020202030204" pitchFamily="34" charset="0"/>
              <a:buChar char="☼"/>
              <a:tabLst>
                <a:tab pos="457200" algn="l"/>
              </a:tabLst>
            </a:pPr>
            <a:r>
              <a:rPr lang="en-US" sz="11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Manufacturing policy (development process)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Narrow" panose="020B0606020202030204" pitchFamily="34" charset="0"/>
              <a:buChar char="☼"/>
              <a:tabLst>
                <a:tab pos="457200" algn="l"/>
              </a:tabLst>
            </a:pPr>
            <a:r>
              <a:rPr lang="en-US" sz="11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Cooperative society policy (development process)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Narrow" panose="020B0606020202030204" pitchFamily="34" charset="0"/>
              <a:buChar char="☼"/>
              <a:tabLst>
                <a:tab pos="457200" algn="l"/>
              </a:tabLst>
            </a:pPr>
            <a:r>
              <a:rPr lang="en-US" sz="11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National Content Policy (development process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F73768-17BB-4528-8E45-E14C9FE2FA30}" type="slidenum">
              <a:rPr lang="en-US" smtClean="0"/>
              <a:t>7</a:t>
            </a:fld>
            <a:endParaRPr lang="en-US"/>
          </a:p>
        </p:txBody>
      </p:sp>
    </p:spTree>
    <p:extLst>
      <p:ext uri="{BB962C8B-B14F-4D97-AF65-F5344CB8AC3E}">
        <p14:creationId xmlns:p14="http://schemas.microsoft.com/office/powerpoint/2010/main" val="82861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Wingdings" panose="05000000000000000000" pitchFamily="2" charset="2"/>
              <a:buChar char=""/>
            </a:pPr>
            <a:r>
              <a:rPr lang="en-US" sz="1400" dirty="0">
                <a:effectLst/>
                <a:latin typeface="Arial Narrow" panose="020B0606020202030204" pitchFamily="34" charset="0"/>
                <a:ea typeface="Adobe Heiti Std R"/>
              </a:rPr>
              <a:t>THROUGH CONTINUOUS COLLABORATION WITH GOVERNMENT AGENCIES IN ENSURING PNG MAXIMISES ITS BENEFITS IN COMMERCE, TRADE AND INDUSTRY, THE GOVERNMENT HAS OVERTIME EMBRACED SPECIFIC PROGRAMS AND/OR ACTIVITIES TO FACILITATE FOR THE DEVELOPMENT OF INDUSTRIES IN PNG. </a:t>
            </a:r>
            <a:endParaRPr lang="en-US" sz="1400" dirty="0">
              <a:effectLst/>
              <a:latin typeface="Times New Roman" panose="02020603050405020304" pitchFamily="18" charset="0"/>
              <a:ea typeface="Batang" panose="020B0503020000020004" pitchFamily="18" charset="-127"/>
            </a:endParaRPr>
          </a:p>
          <a:p>
            <a:pPr marL="342900" marR="0" lvl="0" indent="-342900" algn="just">
              <a:spcBef>
                <a:spcPts val="0"/>
              </a:spcBef>
              <a:spcAft>
                <a:spcPts val="0"/>
              </a:spcAft>
              <a:buFont typeface="Wingdings" panose="05000000000000000000" pitchFamily="2" charset="2"/>
              <a:buChar char=""/>
            </a:pPr>
            <a:r>
              <a:rPr lang="en-US" sz="1400" dirty="0">
                <a:effectLst/>
                <a:latin typeface="Arial Narrow" panose="020B0606020202030204" pitchFamily="34" charset="0"/>
                <a:ea typeface="Adobe Heiti Std R"/>
              </a:rPr>
              <a:t>FOLLOWING ARE INITIATIVES AND ONGOING EFFORTS ENVISAGED TO EQUALLY DEVELOP THE TUNA FISHERIES ONE WAY OR ANOTHER</a:t>
            </a:r>
            <a:endParaRPr lang="en-US" sz="1400" dirty="0">
              <a:effectLst/>
              <a:latin typeface="Times New Roman" panose="02020603050405020304" pitchFamily="18" charset="0"/>
              <a:ea typeface="Batang" panose="020B0503020000020004" pitchFamily="18" charset="-127"/>
            </a:endParaRPr>
          </a:p>
          <a:p>
            <a:pPr marL="0" marR="0" algn="just">
              <a:lnSpc>
                <a:spcPct val="115000"/>
              </a:lnSpc>
              <a:spcBef>
                <a:spcPts val="0"/>
              </a:spcBef>
              <a:spcAft>
                <a:spcPts val="0"/>
              </a:spcAft>
            </a:pPr>
            <a:r>
              <a:rPr lang="en-AU" sz="1200" dirty="0">
                <a:effectLst/>
                <a:latin typeface="Arial Narrow" panose="020B0606020202030204" pitchFamily="34" charset="0"/>
                <a:ea typeface="Adobe Heiti Std R"/>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Government provision of enabling infrastructures for investments (PIPs)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Procurement and delivery of infrastructures, capital, management &amp; technology through PPPs FDIs/JVs);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Establishment of industrial zones &amp; special economic zones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Maintain export restrictions to encourage downstream processing and value adding onshore,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Identify and conclude Free Trade Agreements (FTAs) with trading partners to gain competitive advantages for our tuna exports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457200" algn="l"/>
              </a:tabLst>
            </a:pPr>
            <a:r>
              <a:rPr lang="en-AU" sz="1200" kern="1200" dirty="0">
                <a:solidFill>
                  <a:srgbClr val="000000"/>
                </a:solidFill>
                <a:effectLst/>
                <a:latin typeface="Arial Narrow" panose="020B0606020202030204" pitchFamily="34" charset="0"/>
                <a:ea typeface="Batang" panose="020B0503020000020004" pitchFamily="18" charset="-127"/>
                <a:cs typeface="Times New Roman" panose="02020603050405020304" pitchFamily="18" charset="0"/>
              </a:rPr>
              <a:t>Effectively utilise overseas fisheries co-operations, e.g., Foundation on Japanese experts on markets hosted by the Forum Fisheries Agency (FFA)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Promote effective policy governance and reforms with stakeholders both government and private sector to strengthen the enabling environment (re technology, finance, infrastructures, public utilities, land, etc.)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Advocate for more open and efficient global and regional trade at and behind borders, through improved market access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F73768-17BB-4528-8E45-E14C9FE2FA30}" type="slidenum">
              <a:rPr lang="en-US" smtClean="0"/>
              <a:t>8</a:t>
            </a:fld>
            <a:endParaRPr lang="en-US"/>
          </a:p>
        </p:txBody>
      </p:sp>
    </p:spTree>
    <p:extLst>
      <p:ext uri="{BB962C8B-B14F-4D97-AF65-F5344CB8AC3E}">
        <p14:creationId xmlns:p14="http://schemas.microsoft.com/office/powerpoint/2010/main" val="1886007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Wingdings" panose="05000000000000000000" pitchFamily="2" charset="2"/>
              <a:buChar char=""/>
              <a:tabLst>
                <a:tab pos="457200" algn="l"/>
              </a:tabLst>
            </a:pPr>
            <a:r>
              <a:rPr lang="en-US" sz="12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Alignment of sub sector plans in the fisheries sector for </a:t>
            </a:r>
            <a:r>
              <a:rPr lang="en-GB" sz="12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effective and structured integration and coordination with in respect to multiple sectoral initiatives,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457200" algn="l"/>
              </a:tabLst>
            </a:pPr>
            <a:r>
              <a:rPr lang="en-GB" sz="12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Creation of market opportunities for local fisheries related products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457200" algn="l"/>
              </a:tabLst>
            </a:pPr>
            <a:r>
              <a:rPr lang="en-AU" sz="1200" kern="1200" dirty="0">
                <a:solidFill>
                  <a:srgbClr val="000000"/>
                </a:solidFill>
                <a:effectLst/>
                <a:latin typeface="Arial Narrow" panose="020B0606020202030204" pitchFamily="34" charset="0"/>
                <a:ea typeface="Batang" panose="020B0503020000020004" pitchFamily="18" charset="-127"/>
                <a:cs typeface="Times New Roman" panose="02020603050405020304" pitchFamily="18" charset="0"/>
              </a:rPr>
              <a:t>Increase local small-scale rural coastal fisheries development programs in PNG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457200" algn="l"/>
              </a:tabLst>
            </a:pPr>
            <a:r>
              <a:rPr lang="en-AU" sz="12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SME promotion and development in the fisheries sector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457200" algn="l"/>
              </a:tabLst>
            </a:pPr>
            <a:r>
              <a:rPr lang="en-AU" sz="12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Development of regulatory frameworks in support of markets for the fishers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457200" algn="l"/>
              </a:tabLst>
            </a:pPr>
            <a:r>
              <a:rPr lang="en-AU" sz="1200" kern="1200" dirty="0">
                <a:solidFill>
                  <a:srgbClr val="000000"/>
                </a:solidFill>
                <a:effectLst/>
                <a:latin typeface="Arial Narrow" panose="020B0606020202030204" pitchFamily="34" charset="0"/>
                <a:ea typeface="Batang" panose="020B0503020000020004" pitchFamily="18" charset="-127"/>
                <a:cs typeface="Times New Roman" panose="02020603050405020304" pitchFamily="18" charset="0"/>
              </a:rPr>
              <a:t>Cooperate studies to explore market possibilities for PNG tuna products, especially on value added products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457200" algn="l"/>
              </a:tabLst>
            </a:pPr>
            <a:r>
              <a:rPr lang="en-AU" sz="12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Relevant policy, planning and development of Government related Institutions for SME training in the tuna industry or other marine resources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457200" algn="l"/>
              </a:tabLst>
            </a:pPr>
            <a:r>
              <a:rPr lang="en-AU" sz="120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Facilitation of fund supply and equity mobilization for the fishers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457200" algn="l"/>
              </a:tabLst>
            </a:pPr>
            <a:r>
              <a:rPr lang="en-AU" sz="1200" kern="1200" dirty="0">
                <a:solidFill>
                  <a:srgbClr val="000000"/>
                </a:solidFill>
                <a:effectLst/>
                <a:latin typeface="Arial Narrow" panose="020B0606020202030204" pitchFamily="34" charset="0"/>
                <a:ea typeface="Batang" panose="020B0503020000020004" pitchFamily="18" charset="-127"/>
                <a:cs typeface="Times New Roman" panose="02020603050405020304" pitchFamily="18" charset="0"/>
              </a:rPr>
              <a:t>Coordinate/assist with domestic value chain economic activities, including supply-chain networks, career developments in the tuna industry, human resource developments, etc. </a:t>
            </a:r>
          </a:p>
          <a:p>
            <a:pPr marL="342900" marR="0" lvl="0" indent="-342900">
              <a:lnSpc>
                <a:spcPct val="115000"/>
              </a:lnSpc>
              <a:spcBef>
                <a:spcPts val="0"/>
              </a:spcBef>
              <a:spcAft>
                <a:spcPts val="0"/>
              </a:spcAft>
              <a:buFont typeface="Wingdings" panose="05000000000000000000" pitchFamily="2" charset="2"/>
              <a:buChar char=""/>
              <a:tabLst>
                <a:tab pos="457200" algn="l"/>
              </a:tabLst>
            </a:pPr>
            <a:endParaRPr lang="en-AU" sz="1200" kern="1200" dirty="0">
              <a:solidFill>
                <a:srgbClr val="000000"/>
              </a:solidFill>
              <a:effectLst/>
              <a:latin typeface="Arial Narrow" panose="020B0606020202030204" pitchFamily="34" charset="0"/>
              <a:ea typeface="Batang" panose="020B0503020000020004" pitchFamily="18" charset="-127"/>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Adobe Heiti Std R"/>
                <a:cs typeface="+mn-cs"/>
              </a:rPr>
              <a:t>WITH THIS LET ME QUICKLY SHARE BRIEFLY SOME EXPERIENCES WITH THE MUCH TALKED ABOUT PMIZ FROM DCI’S OUTLOOK</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Batang" panose="020B0503020000020004" pitchFamily="18" charset="-127"/>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Adobe Heiti Std R"/>
                <a:cs typeface="+mn-cs"/>
              </a:rPr>
              <a:t>THE PACIFIC MARINE INDUSTRIAL ZONE (PMIZ) IS A SPECIAL ECONOMIC ZONE THAT WILL BE DEDICATED TO TUNA PROCESSING ONCE ALL INFRASTRUCTURE AND UTILITIES ARE DEVELOPED IN MADANG. THE I</a:t>
            </a: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Adobe Heiti Std R"/>
                <a:cs typeface="+mn-cs"/>
              </a:rPr>
              <a:t>DEA WAS TRIGGERED BY THE PNA AGREEMENT AND PNG WAS DESIGNATED TO DEVELOP THIS TUNA HUB.</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Batang" panose="020B0503020000020004" pitchFamily="18" charset="-127"/>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Adobe Heiti Std R"/>
                <a:cs typeface="+mn-cs"/>
              </a:rPr>
              <a:t>THE ORIGINAL INTENTION OF PMIZ AS ENVISAGE IS TO BECOME THE REGIONAL MARINE PROCESSING HUB </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Batang" panose="020B0503020000020004" pitchFamily="18" charset="-127"/>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Narrow" panose="020B0606020202030204" pitchFamily="34" charset="0"/>
                <a:ea typeface="Adobe Heiti Std R"/>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just" defTabSz="914400" rtl="0" eaLnBrk="1" fontAlgn="auto" latinLnBrk="0" hangingPunct="1">
              <a:lnSpc>
                <a:spcPct val="115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rial Narrow" panose="020B0606020202030204" pitchFamily="34" charset="0"/>
                <a:ea typeface="Adobe Heiti Std R"/>
                <a:cs typeface="Times New Roman" panose="02020603050405020304" pitchFamily="18" charset="0"/>
              </a:rPr>
              <a:t>(REFER PPT AND DISCUSS)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45720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F73768-17BB-4528-8E45-E14C9FE2FA30}" type="slidenum">
              <a:rPr lang="en-US" smtClean="0"/>
              <a:t>9</a:t>
            </a:fld>
            <a:endParaRPr lang="en-US"/>
          </a:p>
        </p:txBody>
      </p:sp>
    </p:spTree>
    <p:extLst>
      <p:ext uri="{BB962C8B-B14F-4D97-AF65-F5344CB8AC3E}">
        <p14:creationId xmlns:p14="http://schemas.microsoft.com/office/powerpoint/2010/main" val="4120848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F73768-17BB-4528-8E45-E14C9FE2FA30}" type="slidenum">
              <a:rPr lang="en-US" smtClean="0"/>
              <a:t>10</a:t>
            </a:fld>
            <a:endParaRPr lang="en-US"/>
          </a:p>
        </p:txBody>
      </p:sp>
    </p:spTree>
    <p:extLst>
      <p:ext uri="{BB962C8B-B14F-4D97-AF65-F5344CB8AC3E}">
        <p14:creationId xmlns:p14="http://schemas.microsoft.com/office/powerpoint/2010/main" val="4057951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a:t>DESPITE THE LONG DELAY IN SEEING PMIZ GET OFF THE GROUND, DCI HAS SO FAR ACCOMPLISHED THE FOLLOWING;</a:t>
            </a:r>
          </a:p>
        </p:txBody>
      </p:sp>
      <p:sp>
        <p:nvSpPr>
          <p:cNvPr id="4" name="Slide Number Placeholder 3"/>
          <p:cNvSpPr>
            <a:spLocks noGrp="1"/>
          </p:cNvSpPr>
          <p:nvPr>
            <p:ph type="sldNum" sz="quarter" idx="5"/>
          </p:nvPr>
        </p:nvSpPr>
        <p:spPr/>
        <p:txBody>
          <a:bodyPr/>
          <a:lstStyle/>
          <a:p>
            <a:fld id="{51F73768-17BB-4528-8E45-E14C9FE2FA30}" type="slidenum">
              <a:rPr lang="en-US" smtClean="0"/>
              <a:t>14</a:t>
            </a:fld>
            <a:endParaRPr lang="en-US"/>
          </a:p>
        </p:txBody>
      </p:sp>
    </p:spTree>
    <p:extLst>
      <p:ext uri="{BB962C8B-B14F-4D97-AF65-F5344CB8AC3E}">
        <p14:creationId xmlns:p14="http://schemas.microsoft.com/office/powerpoint/2010/main" val="2638128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a:t>WITH REGARDS TO FUNDING, OTHER OPTIONS CAN BE CONSIDERED APART FROM THE CHINA EXIM BANK ARRANGEMENT,</a:t>
            </a:r>
          </a:p>
          <a:p>
            <a:pPr marL="171450" indent="-171450">
              <a:buFont typeface="Wingdings" panose="05000000000000000000" pitchFamily="2" charset="2"/>
              <a:buChar char="Ø"/>
            </a:pPr>
            <a:r>
              <a:rPr lang="en-US" dirty="0"/>
              <a:t>THIS IS A DECISION THAT THE GOVERNMENT WILL HAVE TO MAKE BASED ON ADVISE FROM NFA, DCI &amp; DOT</a:t>
            </a:r>
          </a:p>
        </p:txBody>
      </p:sp>
      <p:sp>
        <p:nvSpPr>
          <p:cNvPr id="4" name="Slide Number Placeholder 3"/>
          <p:cNvSpPr>
            <a:spLocks noGrp="1"/>
          </p:cNvSpPr>
          <p:nvPr>
            <p:ph type="sldNum" sz="quarter" idx="5"/>
          </p:nvPr>
        </p:nvSpPr>
        <p:spPr/>
        <p:txBody>
          <a:bodyPr/>
          <a:lstStyle/>
          <a:p>
            <a:fld id="{51F73768-17BB-4528-8E45-E14C9FE2FA30}" type="slidenum">
              <a:rPr lang="en-US" smtClean="0"/>
              <a:t>15</a:t>
            </a:fld>
            <a:endParaRPr lang="en-US"/>
          </a:p>
        </p:txBody>
      </p:sp>
    </p:spTree>
    <p:extLst>
      <p:ext uri="{BB962C8B-B14F-4D97-AF65-F5344CB8AC3E}">
        <p14:creationId xmlns:p14="http://schemas.microsoft.com/office/powerpoint/2010/main" val="1343014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7EEA35F-5626-49DF-86D8-D64166267AE8}" type="datetimeFigureOut">
              <a:rPr lang="en-AU" smtClean="0"/>
              <a:t>23/02/2022</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92A254D-CD71-4F5B-9A2B-FC11440DB003}"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7EEA35F-5626-49DF-86D8-D64166267AE8}" type="datetimeFigureOut">
              <a:rPr lang="en-AU" smtClean="0"/>
              <a:t>23/02/2022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2A254D-CD71-4F5B-9A2B-FC11440DB003}"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7EEA35F-5626-49DF-86D8-D64166267AE8}" type="datetimeFigureOut">
              <a:rPr lang="en-AU" smtClean="0"/>
              <a:t>23/02/2022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2A254D-CD71-4F5B-9A2B-FC11440DB003}"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7EEA35F-5626-49DF-86D8-D64166267AE8}" type="datetimeFigureOut">
              <a:rPr lang="en-AU" smtClean="0"/>
              <a:t>23/02/2022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2A254D-CD71-4F5B-9A2B-FC11440DB003}" type="slidenum">
              <a:rPr lang="en-AU" smtClean="0"/>
              <a:t>‹#›</a:t>
            </a:fld>
            <a:endParaRPr lang="en-AU"/>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7EEA35F-5626-49DF-86D8-D64166267AE8}" type="datetimeFigureOut">
              <a:rPr lang="en-AU" smtClean="0"/>
              <a:t>23/02/2022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2A254D-CD71-4F5B-9A2B-FC11440DB003}" type="slidenum">
              <a:rPr lang="en-AU" smtClean="0"/>
              <a:t>‹#›</a:t>
            </a:fld>
            <a:endParaRPr lang="en-A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7EEA35F-5626-49DF-86D8-D64166267AE8}" type="datetimeFigureOut">
              <a:rPr lang="en-AU" smtClean="0"/>
              <a:t>23/02/2022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92A254D-CD71-4F5B-9A2B-FC11440DB003}" type="slidenum">
              <a:rPr lang="en-AU" smtClean="0"/>
              <a:t>‹#›</a:t>
            </a:fld>
            <a:endParaRPr lang="en-AU"/>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7EEA35F-5626-49DF-86D8-D64166267AE8}" type="datetimeFigureOut">
              <a:rPr lang="en-AU" smtClean="0"/>
              <a:t>23/02/2022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92A254D-CD71-4F5B-9A2B-FC11440DB003}"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EEA35F-5626-49DF-86D8-D64166267AE8}" type="datetimeFigureOut">
              <a:rPr lang="en-AU" smtClean="0"/>
              <a:t>23/02/2022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92A254D-CD71-4F5B-9A2B-FC11440DB003}" type="slidenum">
              <a:rPr lang="en-AU" smtClean="0"/>
              <a:t>‹#›</a:t>
            </a:fld>
            <a:endParaRPr lang="en-AU"/>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EA35F-5626-49DF-86D8-D64166267AE8}" type="datetimeFigureOut">
              <a:rPr lang="en-AU" smtClean="0"/>
              <a:t>23/02/2022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92A254D-CD71-4F5B-9A2B-FC11440DB003}"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C7EEA35F-5626-49DF-86D8-D64166267AE8}" type="datetimeFigureOut">
              <a:rPr lang="en-AU" smtClean="0"/>
              <a:t>23/02/2022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92A254D-CD71-4F5B-9A2B-FC11440DB003}"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7EEA35F-5626-49DF-86D8-D64166267AE8}" type="datetimeFigureOut">
              <a:rPr lang="en-AU" smtClean="0"/>
              <a:t>23/02/2022</a:t>
            </a:fld>
            <a:endParaRPr lang="en-A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92A254D-CD71-4F5B-9A2B-FC11440DB003}" type="slidenum">
              <a:rPr lang="en-AU" smtClean="0"/>
              <a:t>‹#›</a:t>
            </a:fld>
            <a:endParaRPr lang="en-A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7EEA35F-5626-49DF-86D8-D64166267AE8}" type="datetimeFigureOut">
              <a:rPr lang="en-AU" smtClean="0"/>
              <a:t>23/02/2022</a:t>
            </a:fld>
            <a:endParaRPr lang="en-A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92A254D-CD71-4F5B-9A2B-FC11440DB003}"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1412776"/>
            <a:ext cx="7632848" cy="1080119"/>
          </a:xfrm>
        </p:spPr>
        <p:txBody>
          <a:bodyPr>
            <a:noAutofit/>
          </a:bodyPr>
          <a:lstStyle/>
          <a:p>
            <a:r>
              <a:rPr lang="en-AU" sz="2000"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TUNA INDUSTRY CONSULTATIONS MEETING</a:t>
            </a:r>
            <a:br>
              <a:rPr lang="en-AU" sz="2000"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br>
            <a:r>
              <a:rPr lang="en-AU" sz="2000"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23</a:t>
            </a:r>
            <a:r>
              <a:rPr lang="en-AU" sz="2000" spc="100" baseline="300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RD</a:t>
            </a:r>
            <a:r>
              <a:rPr lang="en-AU" sz="2000"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 24</a:t>
            </a:r>
            <a:r>
              <a:rPr lang="en-AU" sz="2000" spc="100" baseline="300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TH</a:t>
            </a:r>
            <a:r>
              <a:rPr lang="en-AU" sz="2000"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FEBRUARY 2022</a:t>
            </a:r>
            <a:br>
              <a:rPr lang="en-AU" sz="2000"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br>
            <a:r>
              <a:rPr lang="en-AU" sz="2000"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HILTON HOTEL, PORT MORESBY, NCD</a:t>
            </a:r>
          </a:p>
        </p:txBody>
      </p:sp>
      <p:sp>
        <p:nvSpPr>
          <p:cNvPr id="3" name="Subtitle 2"/>
          <p:cNvSpPr>
            <a:spLocks noGrp="1"/>
          </p:cNvSpPr>
          <p:nvPr>
            <p:ph type="subTitle" idx="1"/>
          </p:nvPr>
        </p:nvSpPr>
        <p:spPr>
          <a:xfrm>
            <a:off x="0" y="3284984"/>
            <a:ext cx="9036496" cy="3096344"/>
          </a:xfrm>
        </p:spPr>
        <p:txBody>
          <a:bodyPr>
            <a:normAutofit/>
          </a:bodyPr>
          <a:lstStyle/>
          <a:p>
            <a:endParaRPr lang="en-AU" sz="1400" b="1" dirty="0">
              <a:solidFill>
                <a:schemeClr val="tx1"/>
              </a:solidFill>
            </a:endParaRPr>
          </a:p>
          <a:p>
            <a:endParaRPr lang="en-AU" sz="1100" b="1" dirty="0">
              <a:solidFill>
                <a:schemeClr val="tx1"/>
              </a:solidFill>
            </a:endParaRPr>
          </a:p>
          <a:p>
            <a:endParaRPr lang="en-AU" sz="2400"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39" y="44624"/>
            <a:ext cx="180022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67745" y="1002214"/>
            <a:ext cx="4392487" cy="338554"/>
          </a:xfrm>
          <a:prstGeom prst="rect">
            <a:avLst/>
          </a:prstGeom>
          <a:noFill/>
        </p:spPr>
        <p:txBody>
          <a:bodyPr wrap="square" rtlCol="0">
            <a:spAutoFit/>
          </a:bodyPr>
          <a:lstStyle/>
          <a:p>
            <a:pPr marR="64008" lvl="0" algn="just">
              <a:spcBef>
                <a:spcPts val="400"/>
              </a:spcBef>
              <a:buClr>
                <a:srgbClr val="2DA2BF"/>
              </a:buClr>
              <a:buSzPct val="68000"/>
            </a:pPr>
            <a:r>
              <a:rPr lang="en-AU"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atrix OCR A Extended" panose="02010500020102010303" pitchFamily="1" charset="0"/>
              </a:rPr>
              <a:t>DEPATMENT OF COMMERCE &amp; INDUSTRY</a:t>
            </a:r>
          </a:p>
        </p:txBody>
      </p:sp>
      <p:sp>
        <p:nvSpPr>
          <p:cNvPr id="5" name="TextBox 4"/>
          <p:cNvSpPr txBox="1"/>
          <p:nvPr/>
        </p:nvSpPr>
        <p:spPr>
          <a:xfrm>
            <a:off x="144016" y="2636912"/>
            <a:ext cx="9180512" cy="2031325"/>
          </a:xfrm>
          <a:prstGeom prst="rect">
            <a:avLst/>
          </a:prstGeom>
          <a:noFill/>
        </p:spPr>
        <p:txBody>
          <a:bodyPr wrap="square" rtlCol="0">
            <a:spAutoFit/>
          </a:bodyPr>
          <a:lstStyle/>
          <a:p>
            <a:pPr marL="1885950" indent="-1885950">
              <a:tabLst>
                <a:tab pos="895350" algn="l"/>
              </a:tabLst>
            </a:pPr>
            <a:r>
              <a:rPr lang="en-AU" sz="2400" b="1" dirty="0">
                <a:latin typeface="Consolas" pitchFamily="49" charset="0"/>
                <a:ea typeface="MS Gothic" pitchFamily="49" charset="-128"/>
                <a:cs typeface="Consolas" pitchFamily="49" charset="0"/>
              </a:rPr>
              <a:t>THEME	:	“HOLISTIC TUNA FISHERIES DEVELOPMENT”</a:t>
            </a:r>
          </a:p>
          <a:p>
            <a:pPr marL="2066925" indent="-2066925">
              <a:tabLst>
                <a:tab pos="895350" algn="l"/>
              </a:tabLst>
            </a:pPr>
            <a:r>
              <a:rPr lang="en-AU" sz="2400" b="1" dirty="0">
                <a:latin typeface="Consolas" pitchFamily="49" charset="0"/>
                <a:ea typeface="MS Gothic" pitchFamily="49" charset="-128"/>
                <a:cs typeface="Consolas" pitchFamily="49" charset="0"/>
              </a:rPr>
              <a:t>		How do we do it?</a:t>
            </a:r>
          </a:p>
          <a:p>
            <a:endParaRPr lang="en-AU" b="1" dirty="0">
              <a:latin typeface="Consolas" pitchFamily="49" charset="0"/>
              <a:ea typeface="MS Gothic" pitchFamily="49" charset="-128"/>
              <a:cs typeface="Consolas" pitchFamily="49" charset="0"/>
            </a:endParaRPr>
          </a:p>
          <a:p>
            <a:pPr marL="1885950" indent="-1885950">
              <a:tabLst>
                <a:tab pos="895350" algn="l"/>
              </a:tabLst>
            </a:pPr>
            <a:r>
              <a:rPr lang="en-AU" sz="2000" b="1" dirty="0">
                <a:latin typeface="Consolas" pitchFamily="49" charset="0"/>
                <a:ea typeface="MS Gothic" pitchFamily="49" charset="-128"/>
                <a:cs typeface="Consolas" pitchFamily="49" charset="0"/>
              </a:rPr>
              <a:t>Topic	:	Promoting Efficient Tuna Industry Growth and Development Through Provision of Enabling Infrastructure</a:t>
            </a:r>
          </a:p>
        </p:txBody>
      </p:sp>
      <p:sp>
        <p:nvSpPr>
          <p:cNvPr id="7" name="TextBox 6"/>
          <p:cNvSpPr txBox="1"/>
          <p:nvPr/>
        </p:nvSpPr>
        <p:spPr>
          <a:xfrm>
            <a:off x="179512" y="5201905"/>
            <a:ext cx="5688619" cy="1323439"/>
          </a:xfrm>
          <a:prstGeom prst="rect">
            <a:avLst/>
          </a:prstGeom>
          <a:noFill/>
        </p:spPr>
        <p:txBody>
          <a:bodyPr wrap="square" rtlCol="0">
            <a:spAutoFit/>
          </a:bodyPr>
          <a:lstStyle/>
          <a:p>
            <a:r>
              <a:rPr lang="en-AU" sz="1600" b="1" dirty="0">
                <a:solidFill>
                  <a:schemeClr val="bg1"/>
                </a:solidFill>
                <a:latin typeface="Consolas" pitchFamily="49" charset="0"/>
                <a:cs typeface="Consolas" pitchFamily="49" charset="0"/>
              </a:rPr>
              <a:t>Presented by:</a:t>
            </a:r>
          </a:p>
          <a:p>
            <a:r>
              <a:rPr lang="en-AU" sz="1600" b="1" dirty="0">
                <a:solidFill>
                  <a:schemeClr val="bg1"/>
                </a:solidFill>
                <a:latin typeface="Consolas" pitchFamily="49" charset="0"/>
                <a:cs typeface="Consolas" pitchFamily="49" charset="0"/>
              </a:rPr>
              <a:t>		John Rina</a:t>
            </a:r>
          </a:p>
          <a:p>
            <a:r>
              <a:rPr lang="en-AU" sz="1600" b="1" dirty="0">
                <a:solidFill>
                  <a:schemeClr val="bg1"/>
                </a:solidFill>
                <a:latin typeface="Consolas" pitchFamily="49" charset="0"/>
                <a:cs typeface="Consolas" pitchFamily="49" charset="0"/>
              </a:rPr>
              <a:t>		Acting First Assistant Secretary</a:t>
            </a:r>
          </a:p>
          <a:p>
            <a:r>
              <a:rPr lang="en-AU" sz="1600" b="1" dirty="0">
                <a:solidFill>
                  <a:schemeClr val="bg1"/>
                </a:solidFill>
                <a:latin typeface="Consolas" pitchFamily="49" charset="0"/>
                <a:cs typeface="Consolas" pitchFamily="49" charset="0"/>
              </a:rPr>
              <a:t>		Industry Division</a:t>
            </a:r>
          </a:p>
          <a:p>
            <a:r>
              <a:rPr lang="en-AU" sz="1600" b="1" dirty="0">
                <a:solidFill>
                  <a:schemeClr val="bg1"/>
                </a:solidFill>
                <a:latin typeface="Consolas" pitchFamily="49" charset="0"/>
                <a:cs typeface="Consolas" pitchFamily="49" charset="0"/>
              </a:rPr>
              <a:t>		Department of Commerce &amp; Industry </a:t>
            </a:r>
          </a:p>
        </p:txBody>
      </p:sp>
    </p:spTree>
    <p:extLst>
      <p:ext uri="{BB962C8B-B14F-4D97-AF65-F5344CB8AC3E}">
        <p14:creationId xmlns:p14="http://schemas.microsoft.com/office/powerpoint/2010/main" val="3610213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908720"/>
            <a:ext cx="8712968" cy="5400600"/>
          </a:xfrm>
        </p:spPr>
        <p:txBody>
          <a:bodyPr>
            <a:normAutofit/>
          </a:bodyPr>
          <a:lstStyle/>
          <a:p>
            <a:pPr>
              <a:buClrTx/>
              <a:buFont typeface="Wingdings" pitchFamily="2" charset="2"/>
              <a:buChar char="ü"/>
            </a:pPr>
            <a:r>
              <a:rPr lang="en-GB" sz="1600" dirty="0">
                <a:latin typeface="Arial Narrow" panose="020B0606020202030204" pitchFamily="34" charset="0"/>
              </a:rPr>
              <a:t>Idea triggered by the PNA Agreement,</a:t>
            </a:r>
          </a:p>
          <a:p>
            <a:pPr>
              <a:buClrTx/>
              <a:buFont typeface="Wingdings" pitchFamily="2" charset="2"/>
              <a:buChar char="ü"/>
            </a:pPr>
            <a:r>
              <a:rPr lang="en-US" sz="1600" dirty="0">
                <a:latin typeface="Arial Narrow" panose="020B0606020202030204" pitchFamily="34" charset="0"/>
              </a:rPr>
              <a:t>Project strategic intent and industry rationale, (amongst others); </a:t>
            </a:r>
          </a:p>
          <a:p>
            <a:pPr lvl="1">
              <a:buClrTx/>
              <a:buFont typeface="Arial" panose="020B0604020202020204" pitchFamily="34" charset="0"/>
              <a:buChar char="•"/>
            </a:pPr>
            <a:r>
              <a:rPr lang="en-US" sz="1600" dirty="0">
                <a:latin typeface="Arial Narrow" panose="020B0606020202030204" pitchFamily="34" charset="0"/>
              </a:rPr>
              <a:t>Minimize processing cost,</a:t>
            </a:r>
          </a:p>
          <a:p>
            <a:pPr lvl="1">
              <a:buClrTx/>
              <a:buFont typeface="Arial" panose="020B0604020202020204" pitchFamily="34" charset="0"/>
              <a:buChar char="•"/>
            </a:pPr>
            <a:r>
              <a:rPr lang="en-US" sz="1600" dirty="0">
                <a:latin typeface="Arial Narrow" panose="020B0606020202030204" pitchFamily="34" charset="0"/>
              </a:rPr>
              <a:t>Maximize production capacity,</a:t>
            </a:r>
          </a:p>
          <a:p>
            <a:pPr lvl="1">
              <a:buClrTx/>
              <a:buFont typeface="Arial" panose="020B0604020202020204" pitchFamily="34" charset="0"/>
              <a:buChar char="•"/>
            </a:pPr>
            <a:r>
              <a:rPr lang="en-US" sz="1600" dirty="0">
                <a:latin typeface="Arial Narrow" panose="020B0606020202030204" pitchFamily="34" charset="0"/>
              </a:rPr>
              <a:t>Increase production volume,</a:t>
            </a:r>
          </a:p>
          <a:p>
            <a:pPr>
              <a:buClrTx/>
              <a:buFont typeface="Wingdings" pitchFamily="2" charset="2"/>
              <a:buChar char="ü"/>
            </a:pPr>
            <a:r>
              <a:rPr lang="en-US" sz="1600" dirty="0">
                <a:latin typeface="Arial Narrow" panose="020B0606020202030204" pitchFamily="34" charset="0"/>
              </a:rPr>
              <a:t>Government rationale, (amongst others);</a:t>
            </a:r>
          </a:p>
          <a:p>
            <a:pPr lvl="1">
              <a:buClrTx/>
              <a:buFont typeface="Arial" panose="020B0604020202020204" pitchFamily="34" charset="0"/>
              <a:buChar char="•"/>
            </a:pPr>
            <a:r>
              <a:rPr lang="en-US" sz="1600" dirty="0">
                <a:latin typeface="Arial Narrow" panose="020B0606020202030204" pitchFamily="34" charset="0"/>
              </a:rPr>
              <a:t>Maximize raw tuna value, </a:t>
            </a:r>
          </a:p>
          <a:p>
            <a:pPr lvl="1">
              <a:buClrTx/>
              <a:buFont typeface="Arial" panose="020B0604020202020204" pitchFamily="34" charset="0"/>
              <a:buChar char="•"/>
            </a:pPr>
            <a:r>
              <a:rPr lang="en-US" sz="1600" dirty="0">
                <a:latin typeface="Arial Narrow" panose="020B0606020202030204" pitchFamily="34" charset="0"/>
              </a:rPr>
              <a:t>Encourage 100% onshore processing,</a:t>
            </a:r>
          </a:p>
          <a:p>
            <a:pPr lvl="1">
              <a:buClrTx/>
              <a:buFont typeface="Arial" panose="020B0604020202020204" pitchFamily="34" charset="0"/>
              <a:buChar char="•"/>
            </a:pPr>
            <a:r>
              <a:rPr lang="en-US" sz="1600" dirty="0">
                <a:latin typeface="Arial Narrow" panose="020B0606020202030204" pitchFamily="34" charset="0"/>
              </a:rPr>
              <a:t>Encourage re-investment and expansion,</a:t>
            </a:r>
          </a:p>
          <a:p>
            <a:pPr lvl="1">
              <a:buClrTx/>
              <a:buFont typeface="Arial" panose="020B0604020202020204" pitchFamily="34" charset="0"/>
              <a:buChar char="•"/>
            </a:pPr>
            <a:r>
              <a:rPr lang="en-US" sz="1600" dirty="0">
                <a:latin typeface="Arial Narrow" panose="020B0606020202030204" pitchFamily="34" charset="0"/>
              </a:rPr>
              <a:t>Encourage new entrant into the Industry,</a:t>
            </a:r>
          </a:p>
          <a:p>
            <a:pPr lvl="1">
              <a:buClrTx/>
              <a:buFont typeface="Arial" panose="020B0604020202020204" pitchFamily="34" charset="0"/>
              <a:buChar char="•"/>
            </a:pPr>
            <a:r>
              <a:rPr lang="en-US" sz="1600" dirty="0">
                <a:latin typeface="Arial Narrow" panose="020B0606020202030204" pitchFamily="34" charset="0"/>
              </a:rPr>
              <a:t>Increase employment rate,</a:t>
            </a:r>
          </a:p>
          <a:p>
            <a:pPr lvl="1">
              <a:buClrTx/>
              <a:buFont typeface="Arial" panose="020B0604020202020204" pitchFamily="34" charset="0"/>
              <a:buChar char="•"/>
            </a:pPr>
            <a:r>
              <a:rPr lang="en-US" sz="1600" dirty="0">
                <a:latin typeface="Arial Narrow" panose="020B0606020202030204" pitchFamily="34" charset="0"/>
              </a:rPr>
              <a:t>Increase tax collection,</a:t>
            </a:r>
          </a:p>
          <a:p>
            <a:pPr lvl="1">
              <a:buClrTx/>
              <a:buFont typeface="Arial" panose="020B0604020202020204" pitchFamily="34" charset="0"/>
              <a:buChar char="•"/>
            </a:pPr>
            <a:r>
              <a:rPr lang="en-US" sz="1600" dirty="0">
                <a:latin typeface="Arial Narrow" panose="020B0606020202030204" pitchFamily="34" charset="0"/>
              </a:rPr>
              <a:t>Transfer skills and technology to local workforce, and</a:t>
            </a:r>
          </a:p>
          <a:p>
            <a:pPr lvl="1">
              <a:buClrTx/>
              <a:buFont typeface="Arial" panose="020B0604020202020204" pitchFamily="34" charset="0"/>
              <a:buChar char="•"/>
            </a:pPr>
            <a:r>
              <a:rPr lang="en-US" sz="1600" dirty="0">
                <a:latin typeface="Arial Narrow" panose="020B0606020202030204" pitchFamily="34" charset="0"/>
              </a:rPr>
              <a:t>Increase local spinoff business developments.</a:t>
            </a:r>
          </a:p>
          <a:p>
            <a:pPr lvl="1">
              <a:buClrTx/>
              <a:buFont typeface="Arial" panose="020B0604020202020204" pitchFamily="34" charset="0"/>
              <a:buChar char="•"/>
            </a:pPr>
            <a:r>
              <a:rPr lang="en-US" sz="1600" dirty="0">
                <a:latin typeface="Arial Narrow" panose="020B0606020202030204" pitchFamily="34" charset="0"/>
              </a:rPr>
              <a:t>Create business environment to capture wealth.</a:t>
            </a:r>
          </a:p>
          <a:p>
            <a:endParaRPr lang="en-US" dirty="0"/>
          </a:p>
        </p:txBody>
      </p:sp>
      <p:sp>
        <p:nvSpPr>
          <p:cNvPr id="3" name="Title 2"/>
          <p:cNvSpPr>
            <a:spLocks noGrp="1"/>
          </p:cNvSpPr>
          <p:nvPr>
            <p:ph type="title"/>
          </p:nvPr>
        </p:nvSpPr>
        <p:spPr>
          <a:xfrm>
            <a:off x="107504" y="274638"/>
            <a:ext cx="8856984" cy="490066"/>
          </a:xfrm>
        </p:spPr>
        <p:style>
          <a:lnRef idx="1">
            <a:schemeClr val="accent4"/>
          </a:lnRef>
          <a:fillRef idx="2">
            <a:schemeClr val="accent4"/>
          </a:fillRef>
          <a:effectRef idx="1">
            <a:schemeClr val="accent4"/>
          </a:effectRef>
          <a:fontRef idx="minor">
            <a:schemeClr val="dk1"/>
          </a:fontRef>
        </p:style>
        <p:txBody>
          <a:bodyPr>
            <a:normAutofit/>
          </a:bodyPr>
          <a:lstStyle/>
          <a:p>
            <a:r>
              <a:rPr lang="en-AU" sz="2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ekton Pro Ext" pitchFamily="34" charset="0"/>
                <a:ea typeface="+mn-ea"/>
                <a:cs typeface="+mn-cs"/>
              </a:rPr>
              <a:t>THE PMIZ EXPERIENCE</a:t>
            </a:r>
            <a:endParaRPr lang="en-US" sz="2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775739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908720"/>
            <a:ext cx="8579296" cy="3168351"/>
          </a:xfrm>
        </p:spPr>
        <p:txBody>
          <a:bodyPr>
            <a:normAutofit/>
          </a:bodyPr>
          <a:lstStyle/>
          <a:p>
            <a:pPr lvl="0">
              <a:buClrTx/>
              <a:buFont typeface="Wingdings" pitchFamily="2" charset="2"/>
              <a:buChar char="ü"/>
            </a:pPr>
            <a:r>
              <a:rPr lang="en-US" sz="1600" dirty="0">
                <a:solidFill>
                  <a:prstClr val="black"/>
                </a:solidFill>
                <a:latin typeface="Arial Narrow" panose="020B0606020202030204" pitchFamily="34" charset="0"/>
              </a:rPr>
              <a:t>Industry concern</a:t>
            </a:r>
          </a:p>
          <a:p>
            <a:pPr lvl="1">
              <a:buClrTx/>
              <a:buFont typeface="Arial" panose="020B0604020202020204" pitchFamily="34" charset="0"/>
              <a:buChar char="•"/>
            </a:pPr>
            <a:r>
              <a:rPr lang="en-US" sz="1600" dirty="0">
                <a:solidFill>
                  <a:prstClr val="black"/>
                </a:solidFill>
                <a:latin typeface="Arial Narrow" panose="020B0606020202030204" pitchFamily="34" charset="0"/>
              </a:rPr>
              <a:t>Enterprises request extension of Project Agreement after it lapses</a:t>
            </a:r>
          </a:p>
          <a:p>
            <a:pPr lvl="1">
              <a:buClrTx/>
              <a:buFont typeface="Arial" panose="020B0604020202020204" pitchFamily="34" charset="0"/>
              <a:buChar char="•"/>
            </a:pPr>
            <a:r>
              <a:rPr lang="en-US" sz="1600" dirty="0">
                <a:solidFill>
                  <a:prstClr val="black"/>
                </a:solidFill>
                <a:latin typeface="Arial Narrow" panose="020B0606020202030204" pitchFamily="34" charset="0"/>
              </a:rPr>
              <a:t>Incentives</a:t>
            </a:r>
          </a:p>
          <a:p>
            <a:pPr lvl="1">
              <a:buClrTx/>
              <a:buFont typeface="Arial" panose="020B0604020202020204" pitchFamily="34" charset="0"/>
              <a:buChar char="•"/>
            </a:pPr>
            <a:r>
              <a:rPr lang="en-US" sz="1600" dirty="0">
                <a:solidFill>
                  <a:prstClr val="black"/>
                </a:solidFill>
                <a:latin typeface="Arial Narrow" panose="020B0606020202030204" pitchFamily="34" charset="0"/>
              </a:rPr>
              <a:t>Production cost </a:t>
            </a:r>
          </a:p>
          <a:p>
            <a:pPr lvl="1">
              <a:buClrTx/>
              <a:buFont typeface="Arial" panose="020B0604020202020204" pitchFamily="34" charset="0"/>
              <a:buChar char="•"/>
            </a:pPr>
            <a:r>
              <a:rPr lang="en-US" sz="1600" dirty="0">
                <a:solidFill>
                  <a:prstClr val="black"/>
                </a:solidFill>
                <a:latin typeface="Arial Narrow" panose="020B0606020202030204" pitchFamily="34" charset="0"/>
              </a:rPr>
              <a:t>Streamlining government administrative mechanism for effective and efficient approval, permitting, licensing process</a:t>
            </a:r>
          </a:p>
          <a:p>
            <a:pPr lvl="0">
              <a:buClrTx/>
              <a:buFont typeface="Wingdings" pitchFamily="2" charset="2"/>
              <a:buChar char="ü"/>
            </a:pPr>
            <a:r>
              <a:rPr lang="en-US" sz="1600" dirty="0">
                <a:solidFill>
                  <a:prstClr val="black"/>
                </a:solidFill>
                <a:latin typeface="Arial Narrow" panose="020B0606020202030204" pitchFamily="34" charset="0"/>
              </a:rPr>
              <a:t> State Concern</a:t>
            </a:r>
          </a:p>
          <a:p>
            <a:pPr lvl="1">
              <a:buClrTx/>
              <a:buFont typeface="Arial" panose="020B0604020202020204" pitchFamily="34" charset="0"/>
              <a:buChar char="•"/>
            </a:pPr>
            <a:r>
              <a:rPr lang="en-US" sz="1600" dirty="0">
                <a:solidFill>
                  <a:prstClr val="black"/>
                </a:solidFill>
                <a:latin typeface="Arial Narrow" panose="020B0606020202030204" pitchFamily="34" charset="0"/>
              </a:rPr>
              <a:t>Adhoc Project Agreements commitments</a:t>
            </a:r>
          </a:p>
        </p:txBody>
      </p:sp>
      <p:sp>
        <p:nvSpPr>
          <p:cNvPr id="3" name="Title 2"/>
          <p:cNvSpPr>
            <a:spLocks noGrp="1"/>
          </p:cNvSpPr>
          <p:nvPr>
            <p:ph type="title"/>
          </p:nvPr>
        </p:nvSpPr>
        <p:spPr>
          <a:xfrm>
            <a:off x="107504" y="274638"/>
            <a:ext cx="8856984" cy="490066"/>
          </a:xfrm>
        </p:spPr>
        <p:style>
          <a:lnRef idx="1">
            <a:schemeClr val="accent4"/>
          </a:lnRef>
          <a:fillRef idx="2">
            <a:schemeClr val="accent4"/>
          </a:fillRef>
          <a:effectRef idx="1">
            <a:schemeClr val="accent4"/>
          </a:effectRef>
          <a:fontRef idx="minor">
            <a:schemeClr val="dk1"/>
          </a:fontRef>
        </p:style>
        <p:txBody>
          <a:bodyPr>
            <a:normAutofit/>
          </a:bodyPr>
          <a:lstStyle/>
          <a:p>
            <a:r>
              <a:rPr lang="en-AU" sz="2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ekton Pro Ext" pitchFamily="34" charset="0"/>
              </a:rPr>
              <a:t>THE PMIZ EXPERIENCE…CONT.</a:t>
            </a:r>
            <a:endParaRPr lang="en-US" sz="2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449396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606698"/>
            <a:ext cx="8856984" cy="6206678"/>
          </a:xfrm>
        </p:spPr>
        <p:txBody>
          <a:bodyPr>
            <a:normAutofit/>
          </a:bodyPr>
          <a:lstStyle/>
          <a:p>
            <a:pPr marL="361950" lvl="0" indent="-361950" algn="just">
              <a:lnSpc>
                <a:spcPct val="135000"/>
              </a:lnSpc>
              <a:buClrTx/>
              <a:buFont typeface="Wingdings" pitchFamily="2" charset="2"/>
              <a:buChar char="ü"/>
            </a:pPr>
            <a:r>
              <a:rPr lang="en-US" sz="1600" b="1" dirty="0">
                <a:solidFill>
                  <a:prstClr val="black"/>
                </a:solidFill>
                <a:latin typeface="Arial Narrow" panose="020B0606020202030204" pitchFamily="34" charset="0"/>
                <a:ea typeface="Calibri"/>
                <a:cs typeface="Lucida Sans Unicode" panose="020B0602030504020204" pitchFamily="34" charset="0"/>
              </a:rPr>
              <a:t>The Project Scope: Major Capital Infrastructures to be constructed  includes-</a:t>
            </a:r>
          </a:p>
          <a:p>
            <a:pPr marL="685800" lvl="0" indent="-336550" algn="just">
              <a:lnSpc>
                <a:spcPct val="135000"/>
              </a:lnSpc>
              <a:buClrTx/>
              <a:buFont typeface="Wingdings" panose="05000000000000000000" pitchFamily="2" charset="2"/>
              <a:buChar char="§"/>
            </a:pPr>
            <a:r>
              <a:rPr lang="en-US" sz="1600" dirty="0">
                <a:solidFill>
                  <a:prstClr val="black"/>
                </a:solidFill>
                <a:latin typeface="Arial Narrow" panose="020B0606020202030204" pitchFamily="34" charset="0"/>
                <a:ea typeface="Calibri"/>
                <a:cs typeface="Lucida Sans Unicode" panose="020B0602030504020204" pitchFamily="34" charset="0"/>
              </a:rPr>
              <a:t>Fishing Port and Yard Pavement </a:t>
            </a:r>
          </a:p>
          <a:p>
            <a:pPr marL="685800" lvl="0" indent="-336550" algn="just">
              <a:lnSpc>
                <a:spcPct val="135000"/>
              </a:lnSpc>
              <a:buClrTx/>
              <a:buFont typeface="Wingdings" panose="05000000000000000000" pitchFamily="2" charset="2"/>
              <a:buChar char="§"/>
            </a:pPr>
            <a:r>
              <a:rPr lang="en-US" sz="1600" dirty="0">
                <a:solidFill>
                  <a:prstClr val="black"/>
                </a:solidFill>
                <a:latin typeface="Arial Narrow" panose="020B0606020202030204" pitchFamily="34" charset="0"/>
                <a:ea typeface="Calibri"/>
                <a:cs typeface="Lucida Sans Unicode" panose="020B0602030504020204" pitchFamily="34" charset="0"/>
              </a:rPr>
              <a:t>Container Wharf and Yard Pavement </a:t>
            </a:r>
          </a:p>
          <a:p>
            <a:pPr marL="685800" lvl="0" indent="-336550" algn="just">
              <a:lnSpc>
                <a:spcPct val="135000"/>
              </a:lnSpc>
              <a:buClrTx/>
              <a:buFont typeface="Wingdings" panose="05000000000000000000" pitchFamily="2" charset="2"/>
              <a:buChar char="§"/>
            </a:pPr>
            <a:r>
              <a:rPr lang="en-US" sz="1600" dirty="0">
                <a:solidFill>
                  <a:prstClr val="black"/>
                </a:solidFill>
                <a:latin typeface="Arial Narrow" panose="020B0606020202030204" pitchFamily="34" charset="0"/>
                <a:ea typeface="Calibri"/>
                <a:cs typeface="Lucida Sans Unicode" panose="020B0602030504020204" pitchFamily="34" charset="0"/>
              </a:rPr>
              <a:t>Ice making Plant</a:t>
            </a:r>
          </a:p>
          <a:p>
            <a:pPr marL="685800" lvl="0" indent="-336550" algn="just">
              <a:lnSpc>
                <a:spcPct val="135000"/>
              </a:lnSpc>
              <a:buClrTx/>
              <a:buFont typeface="Wingdings" panose="05000000000000000000" pitchFamily="2" charset="2"/>
              <a:buChar char="§"/>
            </a:pPr>
            <a:r>
              <a:rPr lang="en-US" sz="1600" dirty="0">
                <a:solidFill>
                  <a:prstClr val="black"/>
                </a:solidFill>
                <a:latin typeface="Arial Narrow" panose="020B0606020202030204" pitchFamily="34" charset="0"/>
                <a:ea typeface="Calibri"/>
                <a:cs typeface="Lucida Sans Unicode" panose="020B0602030504020204" pitchFamily="34" charset="0"/>
              </a:rPr>
              <a:t>Office Building </a:t>
            </a:r>
          </a:p>
          <a:p>
            <a:pPr marL="685800" lvl="0" indent="-336550" algn="just">
              <a:lnSpc>
                <a:spcPct val="135000"/>
              </a:lnSpc>
              <a:buClrTx/>
              <a:buFont typeface="Wingdings" panose="05000000000000000000" pitchFamily="2" charset="2"/>
              <a:buChar char="§"/>
            </a:pPr>
            <a:r>
              <a:rPr lang="en-US" sz="1600" dirty="0">
                <a:solidFill>
                  <a:prstClr val="black"/>
                </a:solidFill>
                <a:latin typeface="Arial Narrow" panose="020B0606020202030204" pitchFamily="34" charset="0"/>
                <a:ea typeface="Calibri"/>
                <a:cs typeface="Lucida Sans Unicode" panose="020B0602030504020204" pitchFamily="34" charset="0"/>
              </a:rPr>
              <a:t>Land service  with:</a:t>
            </a:r>
          </a:p>
          <a:p>
            <a:pPr marL="974725" lvl="0" indent="-287338" algn="just">
              <a:lnSpc>
                <a:spcPct val="135000"/>
              </a:lnSpc>
              <a:buClrTx/>
              <a:buFont typeface="Courier New" panose="02070309020205020404" pitchFamily="49" charset="0"/>
              <a:buChar char="o"/>
            </a:pPr>
            <a:r>
              <a:rPr lang="en-US" sz="1600" dirty="0">
                <a:solidFill>
                  <a:prstClr val="black"/>
                </a:solidFill>
                <a:latin typeface="Arial Narrow" panose="020B0606020202030204" pitchFamily="34" charset="0"/>
                <a:ea typeface="Calibri"/>
                <a:cs typeface="Lucida Sans Unicode" panose="020B0602030504020204" pitchFamily="34" charset="0"/>
              </a:rPr>
              <a:t>Road Network and Drainage </a:t>
            </a:r>
          </a:p>
          <a:p>
            <a:pPr marL="974725" lvl="0" indent="-287338" algn="just">
              <a:lnSpc>
                <a:spcPct val="135000"/>
              </a:lnSpc>
              <a:buClrTx/>
              <a:buFont typeface="Courier New" panose="02070309020205020404" pitchFamily="49" charset="0"/>
              <a:buChar char="o"/>
            </a:pPr>
            <a:r>
              <a:rPr lang="en-US" sz="1600" dirty="0">
                <a:solidFill>
                  <a:prstClr val="black"/>
                </a:solidFill>
                <a:latin typeface="Arial Narrow" panose="020B0606020202030204" pitchFamily="34" charset="0"/>
                <a:ea typeface="Calibri"/>
                <a:cs typeface="Lucida Sans Unicode" panose="020B0602030504020204" pitchFamily="34" charset="0"/>
              </a:rPr>
              <a:t>Internal Water Reticulation system</a:t>
            </a:r>
          </a:p>
          <a:p>
            <a:pPr marL="974725" lvl="0" indent="-287338" algn="just">
              <a:lnSpc>
                <a:spcPct val="135000"/>
              </a:lnSpc>
              <a:buClrTx/>
              <a:buFont typeface="Courier New" panose="02070309020205020404" pitchFamily="49" charset="0"/>
              <a:buChar char="o"/>
            </a:pPr>
            <a:r>
              <a:rPr lang="en-US" sz="1600" dirty="0">
                <a:solidFill>
                  <a:prstClr val="black"/>
                </a:solidFill>
                <a:latin typeface="Arial Narrow" panose="020B0606020202030204" pitchFamily="34" charset="0"/>
                <a:ea typeface="Calibri"/>
                <a:cs typeface="Lucida Sans Unicode" panose="020B0602030504020204" pitchFamily="34" charset="0"/>
              </a:rPr>
              <a:t>Power Supply system ; and  </a:t>
            </a:r>
          </a:p>
          <a:p>
            <a:pPr marL="974725" lvl="0" indent="-287338" algn="just">
              <a:lnSpc>
                <a:spcPct val="135000"/>
              </a:lnSpc>
              <a:buClrTx/>
              <a:buFont typeface="Courier New" panose="02070309020205020404" pitchFamily="49" charset="0"/>
              <a:buChar char="o"/>
            </a:pPr>
            <a:r>
              <a:rPr lang="en-US" sz="1600" dirty="0">
                <a:solidFill>
                  <a:prstClr val="black"/>
                </a:solidFill>
                <a:latin typeface="Arial Narrow" panose="020B0606020202030204" pitchFamily="34" charset="0"/>
                <a:ea typeface="Calibri"/>
                <a:cs typeface="Lucida Sans Unicode" panose="020B0602030504020204" pitchFamily="34" charset="0"/>
              </a:rPr>
              <a:t>Sewerage system </a:t>
            </a:r>
          </a:p>
          <a:p>
            <a:pPr marL="285750" lvl="0" indent="-285750" algn="just">
              <a:lnSpc>
                <a:spcPct val="135000"/>
              </a:lnSpc>
              <a:buClrTx/>
              <a:buFont typeface="Wingdings" panose="05000000000000000000" pitchFamily="2" charset="2"/>
              <a:buChar char="ü"/>
            </a:pPr>
            <a:r>
              <a:rPr lang="en-US" sz="1600" dirty="0">
                <a:solidFill>
                  <a:prstClr val="black"/>
                </a:solidFill>
                <a:latin typeface="Arial Narrow" panose="020B0606020202030204" pitchFamily="34" charset="0"/>
                <a:ea typeface="Calibri"/>
                <a:cs typeface="Lucida Sans Unicode" panose="020B0602030504020204" pitchFamily="34" charset="0"/>
              </a:rPr>
              <a:t>Above were considered priority for phase 1 construction in view of the funding ceiling being placed on  direct offshore project financing</a:t>
            </a:r>
          </a:p>
          <a:p>
            <a:pPr marL="285750" lvl="0" indent="-285750" algn="just">
              <a:lnSpc>
                <a:spcPct val="135000"/>
              </a:lnSpc>
              <a:buClrTx/>
              <a:buFont typeface="Wingdings" panose="05000000000000000000" pitchFamily="2" charset="2"/>
              <a:buChar char="ü"/>
            </a:pPr>
            <a:r>
              <a:rPr lang="en-US" sz="1600" dirty="0">
                <a:solidFill>
                  <a:prstClr val="black"/>
                </a:solidFill>
                <a:latin typeface="Arial Narrow" panose="020B0606020202030204" pitchFamily="34" charset="0"/>
                <a:ea typeface="Calibri"/>
                <a:cs typeface="Lucida Sans Unicode" panose="020B0602030504020204" pitchFamily="34" charset="0"/>
              </a:rPr>
              <a:t>Other items (Cold storage, jetty etc.) not factored were to be considered in  subsequent phases subject to availability of funds through other viable  options </a:t>
            </a:r>
          </a:p>
          <a:p>
            <a:pPr marL="617982" lvl="1" indent="-361950" algn="just">
              <a:lnSpc>
                <a:spcPct val="135000"/>
              </a:lnSpc>
              <a:buClrTx/>
              <a:buFont typeface="Wingdings" pitchFamily="2" charset="2"/>
              <a:buChar char="ü"/>
            </a:pPr>
            <a:endParaRPr lang="en-US" sz="3000" dirty="0">
              <a:latin typeface="Lucida Sans Unicode" panose="020B0602030504020204" pitchFamily="34" charset="0"/>
              <a:ea typeface="Calibri"/>
              <a:cs typeface="Lucida Sans Unicode" panose="020B0602030504020204" pitchFamily="34" charset="0"/>
            </a:endParaRPr>
          </a:p>
          <a:p>
            <a:pPr marL="617982" lvl="1" indent="-361950" algn="just">
              <a:lnSpc>
                <a:spcPct val="135000"/>
              </a:lnSpc>
              <a:buClrTx/>
              <a:buFont typeface="Wingdings" pitchFamily="2" charset="2"/>
              <a:buChar char="ü"/>
            </a:pPr>
            <a:endParaRPr lang="en-US" sz="3000" dirty="0">
              <a:latin typeface="Verdana"/>
              <a:ea typeface="Calibri"/>
              <a:cs typeface="Calibri"/>
            </a:endParaRPr>
          </a:p>
          <a:p>
            <a:pPr marL="361950" lvl="0" indent="-361950" algn="just">
              <a:lnSpc>
                <a:spcPct val="135000"/>
              </a:lnSpc>
              <a:buClrTx/>
              <a:buFont typeface="Wingdings" pitchFamily="2" charset="2"/>
              <a:buChar char="ü"/>
            </a:pPr>
            <a:endParaRPr lang="en-US" sz="3400" dirty="0"/>
          </a:p>
        </p:txBody>
      </p:sp>
      <p:sp>
        <p:nvSpPr>
          <p:cNvPr id="3" name="Title 2"/>
          <p:cNvSpPr>
            <a:spLocks noGrp="1"/>
          </p:cNvSpPr>
          <p:nvPr>
            <p:ph type="title"/>
          </p:nvPr>
        </p:nvSpPr>
        <p:spPr>
          <a:xfrm>
            <a:off x="107504" y="116632"/>
            <a:ext cx="8856984" cy="490066"/>
          </a:xfrm>
        </p:spPr>
        <p:style>
          <a:lnRef idx="1">
            <a:schemeClr val="accent4"/>
          </a:lnRef>
          <a:fillRef idx="2">
            <a:schemeClr val="accent4"/>
          </a:fillRef>
          <a:effectRef idx="1">
            <a:schemeClr val="accent4"/>
          </a:effectRef>
          <a:fontRef idx="minor">
            <a:schemeClr val="dk1"/>
          </a:fontRef>
        </p:style>
        <p:txBody>
          <a:bodyPr>
            <a:normAutofit/>
          </a:bodyPr>
          <a:lstStyle/>
          <a:p>
            <a:r>
              <a:rPr lang="en-AU" sz="2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ekton Pro Ext" pitchFamily="34" charset="0"/>
              </a:rPr>
              <a:t>THE PMIZ EXPERIENCE…CONT.</a:t>
            </a:r>
            <a:endParaRPr lang="en-US" sz="2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13806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FA416D-64A4-4594-B333-ACBA06F8C18B}"/>
              </a:ext>
            </a:extLst>
          </p:cNvPr>
          <p:cNvSpPr>
            <a:spLocks noGrp="1"/>
          </p:cNvSpPr>
          <p:nvPr>
            <p:ph idx="1"/>
          </p:nvPr>
        </p:nvSpPr>
        <p:spPr>
          <a:xfrm>
            <a:off x="323528" y="620688"/>
            <a:ext cx="8496944" cy="6048672"/>
          </a:xfrm>
        </p:spPr>
        <p:txBody>
          <a:bodyPr>
            <a:normAutofit/>
          </a:bodyPr>
          <a:lstStyle/>
          <a:p>
            <a:pPr marL="227013" marR="0" lvl="0" indent="-227013" algn="just" defTabSz="914400" rtl="0" eaLnBrk="1" fontAlgn="auto" latinLnBrk="0" hangingPunct="1">
              <a:lnSpc>
                <a:spcPct val="135000"/>
              </a:lnSpc>
              <a:spcBef>
                <a:spcPts val="400"/>
              </a:spcBef>
              <a:spcAft>
                <a:spcPts val="0"/>
              </a:spcAft>
              <a:buClrTx/>
              <a:buSzPct val="68000"/>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Calibri"/>
                <a:cs typeface="Lucida Sans Unicode" panose="020B0602030504020204" pitchFamily="34" charset="0"/>
              </a:rPr>
              <a:t>Project Financing :   Capital Investment </a:t>
            </a:r>
          </a:p>
          <a:p>
            <a:pPr marL="687388" indent="-400050" algn="just">
              <a:lnSpc>
                <a:spcPct val="135000"/>
              </a:lnSpc>
              <a:buClrTx/>
              <a:buFont typeface="Wingdings" panose="05000000000000000000" pitchFamily="2" charset="2"/>
              <a:buChar char="§"/>
              <a:defRPr/>
            </a:pPr>
            <a:r>
              <a:rPr lang="en-US" sz="1600" dirty="0">
                <a:solidFill>
                  <a:prstClr val="black"/>
                </a:solidFill>
                <a:latin typeface="Arial Narrow" panose="020B0606020202030204" pitchFamily="34" charset="0"/>
                <a:ea typeface="Calibri"/>
                <a:cs typeface="Lucida Sans Unicode" panose="020B0602030504020204" pitchFamily="34" charset="0"/>
              </a:rPr>
              <a:t>Project cost is exclusively based on the Bill of Quantity (</a:t>
            </a:r>
            <a:r>
              <a:rPr lang="en-US" sz="1600" dirty="0" err="1">
                <a:solidFill>
                  <a:prstClr val="black"/>
                </a:solidFill>
                <a:latin typeface="Arial Narrow" panose="020B0606020202030204" pitchFamily="34" charset="0"/>
                <a:ea typeface="Calibri"/>
                <a:cs typeface="Lucida Sans Unicode" panose="020B0602030504020204" pitchFamily="34" charset="0"/>
              </a:rPr>
              <a:t>BoQ</a:t>
            </a:r>
            <a:r>
              <a:rPr lang="en-US" sz="1600" dirty="0">
                <a:solidFill>
                  <a:prstClr val="black"/>
                </a:solidFill>
                <a:latin typeface="Arial Narrow" panose="020B0606020202030204" pitchFamily="34" charset="0"/>
                <a:ea typeface="Calibri"/>
                <a:cs typeface="Lucida Sans Unicode" panose="020B0602030504020204" pitchFamily="34" charset="0"/>
              </a:rPr>
              <a:t>) of approved Detailed Engineering Designs of the aforementioned Capital Infrastructures</a:t>
            </a:r>
          </a:p>
          <a:p>
            <a:pPr marL="687388" indent="-400050" algn="just">
              <a:lnSpc>
                <a:spcPct val="135000"/>
              </a:lnSpc>
              <a:buClrTx/>
              <a:buFont typeface="Wingdings" panose="05000000000000000000" pitchFamily="2" charset="2"/>
              <a:buChar char="§"/>
              <a:defRPr/>
            </a:pPr>
            <a:r>
              <a:rPr lang="en-US" sz="1600" dirty="0" err="1">
                <a:solidFill>
                  <a:prstClr val="black"/>
                </a:solidFill>
                <a:latin typeface="Arial Narrow" panose="020B0606020202030204" pitchFamily="34" charset="0"/>
                <a:ea typeface="Calibri"/>
                <a:cs typeface="Lucida Sans Unicode" panose="020B0602030504020204" pitchFamily="34" charset="0"/>
              </a:rPr>
              <a:t>BoQ</a:t>
            </a:r>
            <a:r>
              <a:rPr lang="en-US" sz="1600" dirty="0">
                <a:solidFill>
                  <a:prstClr val="black"/>
                </a:solidFill>
                <a:latin typeface="Arial Narrow" panose="020B0606020202030204" pitchFamily="34" charset="0"/>
                <a:ea typeface="Calibri"/>
                <a:cs typeface="Lucida Sans Unicode" panose="020B0602030504020204" pitchFamily="34" charset="0"/>
              </a:rPr>
              <a:t> endorsed by Cabinet in 2018 for full financing by the China  Exim Bank</a:t>
            </a:r>
          </a:p>
          <a:p>
            <a:pPr marL="687388" marR="0" lvl="0" indent="-400050" algn="just" defTabSz="914400" rtl="0" eaLnBrk="1" fontAlgn="auto" latinLnBrk="0" hangingPunct="1">
              <a:lnSpc>
                <a:spcPct val="135000"/>
              </a:lnSpc>
              <a:spcBef>
                <a:spcPts val="400"/>
              </a:spcBef>
              <a:spcAft>
                <a:spcPts val="0"/>
              </a:spcAft>
              <a:buClrTx/>
              <a:buSzPct val="68000"/>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Lucida Sans Unicode" panose="020B0602030504020204" pitchFamily="34" charset="0"/>
              </a:rPr>
              <a:t>Export Import Bank of China (China Exim Bank) </a:t>
            </a:r>
            <a:r>
              <a:rPr lang="en-US" sz="1600" dirty="0">
                <a:solidFill>
                  <a:prstClr val="black"/>
                </a:solidFill>
                <a:latin typeface="Arial Narrow" panose="020B0606020202030204" pitchFamily="34" charset="0"/>
                <a:ea typeface="Calibri"/>
                <a:cs typeface="Lucida Sans Unicode" panose="020B0602030504020204" pitchFamily="34" charset="0"/>
              </a:rPr>
              <a:t>still willing to support project with loan funding</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Lucida Sans Unicode" panose="020B0602030504020204" pitchFamily="34" charset="0"/>
            </a:endParaRPr>
          </a:p>
          <a:p>
            <a:pPr marL="687388" marR="0" lvl="0" indent="-400050" algn="just" defTabSz="914400" rtl="0" eaLnBrk="1" fontAlgn="auto" latinLnBrk="0" hangingPunct="1">
              <a:lnSpc>
                <a:spcPct val="135000"/>
              </a:lnSpc>
              <a:spcBef>
                <a:spcPts val="400"/>
              </a:spcBef>
              <a:spcAft>
                <a:spcPts val="0"/>
              </a:spcAft>
              <a:buClrTx/>
              <a:buSzPct val="68000"/>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Lucida Sans Unicode" panose="020B0602030504020204" pitchFamily="34" charset="0"/>
              </a:rPr>
              <a:t>Loan application has been submitted with further loan condition issues to be further addressed before re-application can be considered</a:t>
            </a:r>
          </a:p>
        </p:txBody>
      </p:sp>
      <p:sp>
        <p:nvSpPr>
          <p:cNvPr id="3" name="Title 2">
            <a:extLst>
              <a:ext uri="{FF2B5EF4-FFF2-40B4-BE49-F238E27FC236}">
                <a16:creationId xmlns:a16="http://schemas.microsoft.com/office/drawing/2014/main" id="{958E0BF3-B70E-44BC-877C-5814EB46C9A1}"/>
              </a:ext>
            </a:extLst>
          </p:cNvPr>
          <p:cNvSpPr>
            <a:spLocks noGrp="1"/>
          </p:cNvSpPr>
          <p:nvPr>
            <p:ph type="title"/>
          </p:nvPr>
        </p:nvSpPr>
        <p:spPr>
          <a:xfrm>
            <a:off x="107504" y="116632"/>
            <a:ext cx="8856984" cy="432048"/>
          </a:xfrm>
        </p:spPr>
        <p:style>
          <a:lnRef idx="1">
            <a:schemeClr val="accent4"/>
          </a:lnRef>
          <a:fillRef idx="2">
            <a:schemeClr val="accent4"/>
          </a:fillRef>
          <a:effectRef idx="1">
            <a:schemeClr val="accent4"/>
          </a:effectRef>
          <a:fontRef idx="minor">
            <a:schemeClr val="dk1"/>
          </a:fontRef>
        </p:style>
        <p:txBody>
          <a:bodyPr/>
          <a:lstStyle/>
          <a:p>
            <a:r>
              <a:rPr kumimoji="0" lang="en-AU" sz="2000" i="0" u="none" strike="noStrike" kern="1200" normalizeH="0" baseline="0"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Tekton Pro Ext" pitchFamily="34" charset="0"/>
                <a:ea typeface="+mj-ea"/>
                <a:cs typeface="+mj-cs"/>
              </a:rPr>
              <a:t>THE PMIZ EXPERIENCE…CONT.</a:t>
            </a:r>
            <a:endParaRPr lang="en-US"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971241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4C1062-105E-4523-8687-D168BD0BE94A}"/>
              </a:ext>
            </a:extLst>
          </p:cNvPr>
          <p:cNvSpPr>
            <a:spLocks noGrp="1"/>
          </p:cNvSpPr>
          <p:nvPr>
            <p:ph idx="1"/>
          </p:nvPr>
        </p:nvSpPr>
        <p:spPr>
          <a:xfrm>
            <a:off x="457200" y="534690"/>
            <a:ext cx="8229600" cy="5054550"/>
          </a:xfrm>
        </p:spPr>
        <p:txBody>
          <a:bodyPr/>
          <a:lstStyle/>
          <a:p>
            <a:pPr marL="227013" marR="0" lvl="0" indent="-227013" algn="just" defTabSz="914400" rtl="0" eaLnBrk="1" fontAlgn="auto" latinLnBrk="0" hangingPunct="1">
              <a:lnSpc>
                <a:spcPct val="135000"/>
              </a:lnSpc>
              <a:spcBef>
                <a:spcPts val="400"/>
              </a:spcBef>
              <a:spcAft>
                <a:spcPts val="0"/>
              </a:spcAft>
              <a:buClrTx/>
              <a:buSzPct val="68000"/>
              <a:buFont typeface="Wingdings" pitchFamily="2" charset="2"/>
              <a:buChar char="ü"/>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Calibri"/>
                <a:cs typeface="Lucida Sans Unicode" panose="020B0602030504020204" pitchFamily="34" charset="0"/>
              </a:rPr>
              <a:t>Milestone Achievements : The Following were accomplishments under DCI but not limited to:-</a:t>
            </a:r>
          </a:p>
          <a:p>
            <a:pPr marL="687388" marR="0" lvl="0" indent="-400050" algn="just" defTabSz="914400" rtl="0" eaLnBrk="1" fontAlgn="auto" latinLnBrk="0" hangingPunct="1">
              <a:lnSpc>
                <a:spcPct val="135000"/>
              </a:lnSpc>
              <a:spcBef>
                <a:spcPts val="400"/>
              </a:spcBef>
              <a:spcAft>
                <a:spcPts val="0"/>
              </a:spcAft>
              <a:buClrTx/>
              <a:buSzPct val="68000"/>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Lucida Sans Unicode" panose="020B0602030504020204" pitchFamily="34" charset="0"/>
              </a:rPr>
              <a:t>Registration of the overall Physical Development Plan</a:t>
            </a:r>
          </a:p>
          <a:p>
            <a:pPr marL="687388" marR="0" lvl="0" indent="-400050" algn="just" defTabSz="914400" rtl="0" eaLnBrk="1" fontAlgn="auto" latinLnBrk="0" hangingPunct="1">
              <a:lnSpc>
                <a:spcPct val="135000"/>
              </a:lnSpc>
              <a:spcBef>
                <a:spcPts val="400"/>
              </a:spcBef>
              <a:spcAft>
                <a:spcPts val="0"/>
              </a:spcAft>
              <a:buClrTx/>
              <a:buSzPct val="68000"/>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Lucida Sans Unicode" panose="020B0602030504020204" pitchFamily="34" charset="0"/>
              </a:rPr>
              <a:t>Registration of the  Survey Catalogue Plans</a:t>
            </a:r>
          </a:p>
          <a:p>
            <a:pPr marL="687388" marR="0" lvl="0" indent="-400050" algn="just" defTabSz="914400" rtl="0" eaLnBrk="1" fontAlgn="auto" latinLnBrk="0" hangingPunct="1">
              <a:lnSpc>
                <a:spcPct val="135000"/>
              </a:lnSpc>
              <a:spcBef>
                <a:spcPts val="400"/>
              </a:spcBef>
              <a:spcAft>
                <a:spcPts val="0"/>
              </a:spcAft>
              <a:buClrTx/>
              <a:buSzPct val="68000"/>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Lucida Sans Unicode" panose="020B0602030504020204" pitchFamily="34" charset="0"/>
              </a:rPr>
              <a:t>Issuance of the Individual Substitute  Lease Tittles</a:t>
            </a:r>
          </a:p>
          <a:p>
            <a:pPr marL="687388" marR="0" lvl="0" indent="-400050" algn="just" defTabSz="914400" rtl="0" eaLnBrk="1" fontAlgn="auto" latinLnBrk="0" hangingPunct="1">
              <a:lnSpc>
                <a:spcPct val="135000"/>
              </a:lnSpc>
              <a:spcBef>
                <a:spcPts val="400"/>
              </a:spcBef>
              <a:spcAft>
                <a:spcPts val="0"/>
              </a:spcAft>
              <a:buClrTx/>
              <a:buSzPct val="68000"/>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Lucida Sans Unicode" panose="020B0602030504020204" pitchFamily="34" charset="0"/>
              </a:rPr>
              <a:t>Underwater sea survey catalogue  plan </a:t>
            </a:r>
          </a:p>
          <a:p>
            <a:pPr marL="687388" marR="0" lvl="0" indent="-400050" algn="just" defTabSz="914400" rtl="0" eaLnBrk="1" fontAlgn="auto" latinLnBrk="0" hangingPunct="1">
              <a:lnSpc>
                <a:spcPct val="135000"/>
              </a:lnSpc>
              <a:spcBef>
                <a:spcPts val="400"/>
              </a:spcBef>
              <a:spcAft>
                <a:spcPts val="0"/>
              </a:spcAft>
              <a:buClrTx/>
              <a:buSzPct val="68000"/>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Lucida Sans Unicode" panose="020B0602030504020204" pitchFamily="34" charset="0"/>
              </a:rPr>
              <a:t>Environment Impact Assessment  and  Environmental Permits</a:t>
            </a:r>
          </a:p>
          <a:p>
            <a:pPr marL="687388" marR="0" lvl="0" indent="-400050" algn="just" defTabSz="914400" rtl="0" eaLnBrk="1" fontAlgn="auto" latinLnBrk="0" hangingPunct="1">
              <a:lnSpc>
                <a:spcPct val="135000"/>
              </a:lnSpc>
              <a:spcBef>
                <a:spcPts val="400"/>
              </a:spcBef>
              <a:spcAft>
                <a:spcPts val="0"/>
              </a:spcAft>
              <a:buClrTx/>
              <a:buSzPct val="68000"/>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Lucida Sans Unicode" panose="020B0602030504020204" pitchFamily="34" charset="0"/>
              </a:rPr>
              <a:t>Offshore and Onshore Geotechnical Studies</a:t>
            </a:r>
          </a:p>
          <a:p>
            <a:pPr marL="687388" marR="0" lvl="0" indent="-400050" algn="just" defTabSz="914400" rtl="0" eaLnBrk="1" fontAlgn="auto" latinLnBrk="0" hangingPunct="1">
              <a:lnSpc>
                <a:spcPct val="135000"/>
              </a:lnSpc>
              <a:spcBef>
                <a:spcPts val="400"/>
              </a:spcBef>
              <a:spcAft>
                <a:spcPts val="0"/>
              </a:spcAft>
              <a:buClrTx/>
              <a:buSzPct val="68000"/>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Lucida Sans Unicode" panose="020B0602030504020204" pitchFamily="34" charset="0"/>
              </a:rPr>
              <a:t> Completion  and Approval of the Detail Engineering Designs and the Bill of Quantity</a:t>
            </a:r>
          </a:p>
          <a:p>
            <a:pPr marL="687388" marR="0" lvl="0" indent="-400050" algn="just" defTabSz="914400" rtl="0" eaLnBrk="1" fontAlgn="auto" latinLnBrk="0" hangingPunct="1">
              <a:lnSpc>
                <a:spcPct val="135000"/>
              </a:lnSpc>
              <a:spcBef>
                <a:spcPts val="400"/>
              </a:spcBef>
              <a:spcAft>
                <a:spcPts val="0"/>
              </a:spcAft>
              <a:buClrTx/>
              <a:buSzPct val="68000"/>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Lucida Sans Unicode" panose="020B0602030504020204" pitchFamily="34" charset="0"/>
              </a:rPr>
              <a:t>Mobilization of community support through establishment of umbrella companies</a:t>
            </a:r>
          </a:p>
          <a:p>
            <a:pPr marL="687388" marR="0" lvl="0" indent="-400050" algn="just" defTabSz="914400" rtl="0" eaLnBrk="1" fontAlgn="auto" latinLnBrk="0" hangingPunct="1">
              <a:lnSpc>
                <a:spcPct val="135000"/>
              </a:lnSpc>
              <a:spcBef>
                <a:spcPts val="400"/>
              </a:spcBef>
              <a:spcAft>
                <a:spcPts val="0"/>
              </a:spcAft>
              <a:buClrTx/>
              <a:buSzPct val="68000"/>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Lucida Sans Unicode" panose="020B0602030504020204" pitchFamily="34" charset="0"/>
              </a:rPr>
              <a:t>Socio Economic Impact Study</a:t>
            </a:r>
          </a:p>
        </p:txBody>
      </p:sp>
      <p:sp>
        <p:nvSpPr>
          <p:cNvPr id="3" name="Title 2">
            <a:extLst>
              <a:ext uri="{FF2B5EF4-FFF2-40B4-BE49-F238E27FC236}">
                <a16:creationId xmlns:a16="http://schemas.microsoft.com/office/drawing/2014/main" id="{B75EDE9D-4345-4F90-A107-425800E5807F}"/>
              </a:ext>
            </a:extLst>
          </p:cNvPr>
          <p:cNvSpPr>
            <a:spLocks noGrp="1"/>
          </p:cNvSpPr>
          <p:nvPr>
            <p:ph type="title"/>
          </p:nvPr>
        </p:nvSpPr>
        <p:spPr>
          <a:xfrm>
            <a:off x="107504" y="116632"/>
            <a:ext cx="8856984" cy="418058"/>
          </a:xfrm>
        </p:spPr>
        <p:style>
          <a:lnRef idx="1">
            <a:schemeClr val="accent4"/>
          </a:lnRef>
          <a:fillRef idx="2">
            <a:schemeClr val="accent4"/>
          </a:fillRef>
          <a:effectRef idx="1">
            <a:schemeClr val="accent4"/>
          </a:effectRef>
          <a:fontRef idx="minor">
            <a:schemeClr val="dk1"/>
          </a:fontRef>
        </p:style>
        <p:txBody>
          <a:bodyPr/>
          <a:lstStyle/>
          <a:p>
            <a:r>
              <a:rPr kumimoji="0" lang="en-AU" sz="2000" i="0" u="none" strike="noStrike" kern="1200" normalizeH="0" baseline="0"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Tekton Pro Ext" pitchFamily="34" charset="0"/>
                <a:ea typeface="+mj-ea"/>
                <a:cs typeface="+mj-cs"/>
              </a:rPr>
              <a:t>THE PMIZ EXPERIENCE…CONT.</a:t>
            </a:r>
            <a:endParaRPr lang="en-US"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74535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848" y="3645024"/>
            <a:ext cx="8774632" cy="2736304"/>
          </a:xfrm>
        </p:spPr>
        <p:txBody>
          <a:bodyPr>
            <a:normAutofit/>
          </a:bodyPr>
          <a:lstStyle/>
          <a:p>
            <a:pPr marL="514350" marR="0" lvl="0" indent="-227013" algn="l" defTabSz="914400" rtl="0" eaLnBrk="1" fontAlgn="auto" latinLnBrk="0" hangingPunct="1">
              <a:lnSpc>
                <a:spcPct val="100000"/>
              </a:lnSpc>
              <a:spcBef>
                <a:spcPts val="400"/>
              </a:spcBef>
              <a:spcAft>
                <a:spcPts val="0"/>
              </a:spcAft>
              <a:buClrTx/>
              <a:buSzPct val="68000"/>
              <a:buFont typeface="Wingdings" panose="05000000000000000000" pitchFamily="2" charset="2"/>
              <a:buChar char="§"/>
              <a:tabLst/>
              <a:defRPr/>
            </a:pPr>
            <a:r>
              <a:rPr kumimoji="0" lang="en-AU" sz="1600" b="0" i="0" u="none" strike="noStrike" kern="1200" cap="none" spc="0" normalizeH="0" baseline="0" noProof="0" dirty="0">
                <a:ln>
                  <a:noFill/>
                </a:ln>
                <a:solidFill>
                  <a:prstClr val="black"/>
                </a:solidFill>
                <a:effectLst/>
                <a:uLnTx/>
                <a:uFillTx/>
                <a:latin typeface="Arial Narrow" panose="020B0606020202030204" pitchFamily="34" charset="0"/>
                <a:cs typeface="Lucida Sans Unicode" panose="020B0602030504020204" pitchFamily="34" charset="0"/>
              </a:rPr>
              <a:t>DCI will continually provide policy support (trade &amp; investment) to PMIZ and the tuna industry in general  </a:t>
            </a:r>
          </a:p>
          <a:p>
            <a:pPr marL="514350" marR="0" lvl="0" indent="-227013" algn="just" defTabSz="914400" rtl="0" eaLnBrk="1" fontAlgn="auto" latinLnBrk="0" hangingPunct="1">
              <a:lnSpc>
                <a:spcPct val="135000"/>
              </a:lnSpc>
              <a:spcBef>
                <a:spcPts val="400"/>
              </a:spcBef>
              <a:spcAft>
                <a:spcPts val="0"/>
              </a:spcAft>
              <a:buClrTx/>
              <a:buSzPct val="68000"/>
              <a:buFont typeface="Wingdings" panose="05000000000000000000" pitchFamily="2" charset="2"/>
              <a:buChar char="§"/>
              <a:tabLst/>
              <a:defRPr/>
            </a:pPr>
            <a:r>
              <a:rPr kumimoji="0" lang="en-AU" sz="1600" b="0" i="0" u="none" strike="noStrike" kern="1200" cap="none" spc="0" normalizeH="0" baseline="0" noProof="0" dirty="0">
                <a:ln>
                  <a:noFill/>
                </a:ln>
                <a:solidFill>
                  <a:prstClr val="black"/>
                </a:solidFill>
                <a:effectLst/>
                <a:uLnTx/>
                <a:uFillTx/>
                <a:latin typeface="Arial Narrow" panose="020B0606020202030204" pitchFamily="34" charset="0"/>
                <a:cs typeface="Lucida Sans Unicode" panose="020B0602030504020204" pitchFamily="34" charset="0"/>
              </a:rPr>
              <a:t>As a PIP project, DCI as its traditional role will continue to coordinate with PSC and key stakeholders in designating PMIZ as a special economic zone for locators (existing &amp; new entrants)</a:t>
            </a:r>
          </a:p>
          <a:p>
            <a:pPr marL="514350" marR="0" lvl="0" indent="-227013" algn="just" defTabSz="914400" rtl="0" eaLnBrk="1" fontAlgn="auto" latinLnBrk="0" hangingPunct="1">
              <a:lnSpc>
                <a:spcPct val="135000"/>
              </a:lnSpc>
              <a:spcBef>
                <a:spcPts val="400"/>
              </a:spcBef>
              <a:spcAft>
                <a:spcPts val="0"/>
              </a:spcAft>
              <a:buClrTx/>
              <a:buSzPct val="68000"/>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Lucida Sans Unicode" panose="020B0602030504020204" pitchFamily="34" charset="0"/>
              </a:rPr>
              <a:t>GoPNG through NFA in collaboration with DCI and DoT</a:t>
            </a:r>
            <a:r>
              <a:rPr kumimoji="0" lang="en-US" sz="1600" b="0" i="0" u="none" strike="noStrike" kern="1200" cap="none" spc="0" normalizeH="0" noProof="0" dirty="0">
                <a:ln>
                  <a:noFill/>
                </a:ln>
                <a:solidFill>
                  <a:prstClr val="black"/>
                </a:solidFill>
                <a:effectLst/>
                <a:uLnTx/>
                <a:uFillTx/>
                <a:latin typeface="Arial Narrow" panose="020B0606020202030204" pitchFamily="34" charset="0"/>
                <a:ea typeface="Calibri"/>
                <a:cs typeface="Lucida Sans Unicode" panose="020B0602030504020204" pitchFamily="34" charset="0"/>
              </a:rPr>
              <a:t> </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Lucida Sans Unicode" panose="020B0602030504020204" pitchFamily="34" charset="0"/>
              </a:rPr>
              <a:t>will continue to address funding issues (conditions to China EXIM Bank Loan or others)</a:t>
            </a:r>
          </a:p>
          <a:p>
            <a:pPr marL="627063" marR="0" lvl="0" indent="-287338" algn="l" defTabSz="914400" rtl="0" eaLnBrk="1" fontAlgn="auto" latinLnBrk="0" hangingPunct="1">
              <a:lnSpc>
                <a:spcPct val="100000"/>
              </a:lnSpc>
              <a:spcBef>
                <a:spcPts val="400"/>
              </a:spcBef>
              <a:spcAft>
                <a:spcPts val="0"/>
              </a:spcAft>
              <a:buClrTx/>
              <a:buSzPct val="68000"/>
              <a:buFont typeface="Wingdings" panose="05000000000000000000" pitchFamily="2" charset="2"/>
              <a:buChar char="§"/>
              <a:tabLst/>
              <a:defRPr/>
            </a:pPr>
            <a:endParaRPr kumimoji="0" lang="en-AU" sz="1600" b="0" i="0" u="none" strike="noStrike" kern="1200" cap="none" spc="0" normalizeH="0" baseline="0" noProof="0" dirty="0">
              <a:ln>
                <a:noFill/>
              </a:ln>
              <a:solidFill>
                <a:prstClr val="black"/>
              </a:solidFill>
              <a:effectLst/>
              <a:uLnTx/>
              <a:uFillTx/>
              <a:latin typeface="Arial Narrow" panose="020B0606020202030204" pitchFamily="34" charset="0"/>
              <a:cs typeface="Lucida Sans Unicode" panose="020B0602030504020204" pitchFamily="34" charset="0"/>
            </a:endParaRPr>
          </a:p>
        </p:txBody>
      </p:sp>
      <p:sp>
        <p:nvSpPr>
          <p:cNvPr id="3" name="Title 2"/>
          <p:cNvSpPr>
            <a:spLocks noGrp="1"/>
          </p:cNvSpPr>
          <p:nvPr>
            <p:ph type="title"/>
          </p:nvPr>
        </p:nvSpPr>
        <p:spPr>
          <a:xfrm>
            <a:off x="117848" y="188640"/>
            <a:ext cx="8774632" cy="418058"/>
          </a:xfrm>
        </p:spPr>
        <p:style>
          <a:lnRef idx="1">
            <a:schemeClr val="accent4"/>
          </a:lnRef>
          <a:fillRef idx="2">
            <a:schemeClr val="accent4"/>
          </a:fillRef>
          <a:effectRef idx="1">
            <a:schemeClr val="accent4"/>
          </a:effectRef>
          <a:fontRef idx="minor">
            <a:schemeClr val="dk1"/>
          </a:fontRef>
        </p:style>
        <p:txBody>
          <a:bodyPr>
            <a:normAutofit/>
          </a:bodyPr>
          <a:lstStyle/>
          <a:p>
            <a:r>
              <a:rPr lang="en-AU" sz="2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ekton Pro Ext" pitchFamily="34" charset="0"/>
              </a:rPr>
              <a:t>THE PMIZ EXPERIENCE – NEW DIRECTION</a:t>
            </a:r>
            <a:endParaRPr lang="en-AU" sz="2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6" name="Picture 5">
            <a:extLst>
              <a:ext uri="{FF2B5EF4-FFF2-40B4-BE49-F238E27FC236}">
                <a16:creationId xmlns:a16="http://schemas.microsoft.com/office/drawing/2014/main" id="{36D62D03-828E-4F76-9BE3-877C7F257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731013"/>
            <a:ext cx="4248472" cy="2817998"/>
          </a:xfrm>
          <a:prstGeom prst="rect">
            <a:avLst/>
          </a:prstGeom>
        </p:spPr>
      </p:pic>
      <p:sp>
        <p:nvSpPr>
          <p:cNvPr id="7" name="TextBox 6">
            <a:extLst>
              <a:ext uri="{FF2B5EF4-FFF2-40B4-BE49-F238E27FC236}">
                <a16:creationId xmlns:a16="http://schemas.microsoft.com/office/drawing/2014/main" id="{0FAB505F-8226-4BBC-8CA7-D6FFC2AE50F7}"/>
              </a:ext>
            </a:extLst>
          </p:cNvPr>
          <p:cNvSpPr txBox="1"/>
          <p:nvPr/>
        </p:nvSpPr>
        <p:spPr>
          <a:xfrm>
            <a:off x="4211960" y="1388770"/>
            <a:ext cx="4896544" cy="2544286"/>
          </a:xfrm>
          <a:prstGeom prst="rect">
            <a:avLst/>
          </a:prstGeom>
          <a:noFill/>
        </p:spPr>
        <p:txBody>
          <a:bodyPr wrap="square" rtlCol="0">
            <a:spAutoFit/>
          </a:bodyPr>
          <a:lstStyle/>
          <a:p>
            <a:pPr marL="365760" marR="0" lvl="0" indent="-256032" algn="l" defTabSz="914400" rtl="0" eaLnBrk="1" fontAlgn="auto" latinLnBrk="0" hangingPunct="1">
              <a:lnSpc>
                <a:spcPct val="100000"/>
              </a:lnSpc>
              <a:spcBef>
                <a:spcPts val="400"/>
              </a:spcBef>
              <a:spcAft>
                <a:spcPts val="0"/>
              </a:spcAft>
              <a:buClrTx/>
              <a:buSzPct val="68000"/>
              <a:buFont typeface="Wingdings" pitchFamily="2" charset="2"/>
              <a:buChar char="ü"/>
              <a:tabLst/>
              <a:defRPr/>
            </a:pPr>
            <a:r>
              <a:rPr kumimoji="0" lang="en-A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Lucida Sans Unicode" panose="020B0602030504020204" pitchFamily="34" charset="0"/>
              </a:rPr>
              <a:t>National Executive Council (NEC) Decision No: 117/2021</a:t>
            </a:r>
          </a:p>
          <a:p>
            <a:pPr marL="627063" marR="0" lvl="0" indent="-287338" algn="l" defTabSz="914400" rtl="0" eaLnBrk="1" fontAlgn="auto" latinLnBrk="0" hangingPunct="1">
              <a:lnSpc>
                <a:spcPct val="100000"/>
              </a:lnSpc>
              <a:spcBef>
                <a:spcPts val="400"/>
              </a:spcBef>
              <a:spcAft>
                <a:spcPts val="0"/>
              </a:spcAft>
              <a:buClrTx/>
              <a:buSzPct val="68000"/>
              <a:buFont typeface="Wingdings" panose="05000000000000000000" pitchFamily="2" charset="2"/>
              <a:buChar char="§"/>
              <a:tabLst/>
              <a:defRPr/>
            </a:pPr>
            <a:r>
              <a:rPr kumimoji="0" lang="en-A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Lucida Sans Unicode" panose="020B0602030504020204" pitchFamily="34" charset="0"/>
              </a:rPr>
              <a:t>PMIZ transferred to NFA to take carriage of project</a:t>
            </a:r>
          </a:p>
          <a:p>
            <a:pPr marL="627063" marR="0" lvl="0" indent="-287338" algn="l" defTabSz="914400" rtl="0" eaLnBrk="1" fontAlgn="auto" latinLnBrk="0" hangingPunct="1">
              <a:lnSpc>
                <a:spcPct val="100000"/>
              </a:lnSpc>
              <a:spcBef>
                <a:spcPts val="400"/>
              </a:spcBef>
              <a:spcAft>
                <a:spcPts val="0"/>
              </a:spcAft>
              <a:buClrTx/>
              <a:buSzPct val="68000"/>
              <a:buFont typeface="Wingdings" panose="05000000000000000000" pitchFamily="2" charset="2"/>
              <a:buChar char="§"/>
              <a:tabLst/>
              <a:defRPr/>
            </a:pPr>
            <a:r>
              <a:rPr kumimoji="0" lang="en-A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Lucida Sans Unicode" panose="020B0602030504020204" pitchFamily="34" charset="0"/>
              </a:rPr>
              <a:t>This is in line NFA Fisheries Sector  Strategic Plan 2021 - 2030 going forward</a:t>
            </a:r>
          </a:p>
          <a:p>
            <a:pPr marL="627063" marR="0" lvl="0" indent="-287338" algn="l" defTabSz="914400" rtl="0" eaLnBrk="1" fontAlgn="auto" latinLnBrk="0" hangingPunct="1">
              <a:lnSpc>
                <a:spcPct val="100000"/>
              </a:lnSpc>
              <a:spcBef>
                <a:spcPts val="400"/>
              </a:spcBef>
              <a:spcAft>
                <a:spcPts val="0"/>
              </a:spcAft>
              <a:buClrTx/>
              <a:buSzPct val="68000"/>
              <a:buFont typeface="Wingdings" panose="05000000000000000000" pitchFamily="2" charset="2"/>
              <a:buChar char="§"/>
              <a:tabLst/>
              <a:defRPr/>
            </a:pPr>
            <a:r>
              <a:rPr kumimoji="0" lang="en-A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Lucida Sans Unicode" panose="020B0602030504020204" pitchFamily="34" charset="0"/>
              </a:rPr>
              <a:t>NFA to take lead in all technical aspects of project (built further key enabling infrastructures in strategic locations to encourage100%  onshore processing of tuna) to boast Tuna Industry growth</a:t>
            </a:r>
          </a:p>
          <a:p>
            <a:pPr marL="627063" marR="0" lvl="0" indent="-287338" algn="l" defTabSz="914400" rtl="0" eaLnBrk="1" fontAlgn="auto" latinLnBrk="0" hangingPunct="1">
              <a:lnSpc>
                <a:spcPct val="100000"/>
              </a:lnSpc>
              <a:spcBef>
                <a:spcPts val="400"/>
              </a:spcBef>
              <a:spcAft>
                <a:spcPts val="0"/>
              </a:spcAft>
              <a:buClrTx/>
              <a:buSzPct val="68000"/>
              <a:buFont typeface="Wingdings" panose="05000000000000000000" pitchFamily="2" charset="2"/>
              <a:buChar char="§"/>
              <a:tabLst/>
              <a:defRPr/>
            </a:pPr>
            <a:endParaRPr lang="en-US" dirty="0"/>
          </a:p>
        </p:txBody>
      </p:sp>
    </p:spTree>
    <p:extLst>
      <p:ext uri="{BB962C8B-B14F-4D97-AF65-F5344CB8AC3E}">
        <p14:creationId xmlns:p14="http://schemas.microsoft.com/office/powerpoint/2010/main" val="1832954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988840"/>
            <a:ext cx="7920880" cy="4320480"/>
          </a:xfrm>
        </p:spPr>
        <p:txBody>
          <a:bodyPr>
            <a:normAutofit/>
          </a:bodyPr>
          <a:lstStyle/>
          <a:p>
            <a:pPr marL="342900" indent="-342900">
              <a:buClrTx/>
              <a:buFont typeface="Wingdings" panose="05000000000000000000" pitchFamily="2" charset="2"/>
              <a:buChar char="Ø"/>
            </a:pPr>
            <a:r>
              <a:rPr lang="en-AU" sz="1600" dirty="0">
                <a:latin typeface="Arial Narrow" panose="020B0606020202030204" pitchFamily="34" charset="0"/>
              </a:rPr>
              <a:t>PIPs (Government Funded Projects)</a:t>
            </a:r>
          </a:p>
          <a:p>
            <a:pPr marL="342900" indent="0">
              <a:buNone/>
            </a:pPr>
            <a:endParaRPr lang="en-AU" sz="1600" b="1" dirty="0">
              <a:latin typeface="Arial Narrow" panose="020B0606020202030204" pitchFamily="34" charset="0"/>
            </a:endParaRPr>
          </a:p>
          <a:p>
            <a:pPr marL="342900" indent="0">
              <a:buNone/>
            </a:pPr>
            <a:r>
              <a:rPr lang="en-AU" sz="1600" b="1" dirty="0">
                <a:latin typeface="Arial Narrow" panose="020B0606020202030204" pitchFamily="34" charset="0"/>
              </a:rPr>
              <a:t>- Project Steering Committee (PSC)</a:t>
            </a:r>
          </a:p>
          <a:p>
            <a:pPr marL="0" indent="0">
              <a:buNone/>
            </a:pPr>
            <a:endParaRPr lang="en-AU" sz="1600" dirty="0">
              <a:latin typeface="Arial Narrow" panose="020B0606020202030204" pitchFamily="34" charset="0"/>
            </a:endParaRPr>
          </a:p>
          <a:p>
            <a:pPr marL="0" indent="0">
              <a:buNone/>
            </a:pPr>
            <a:endParaRPr lang="en-AU" sz="1600" dirty="0">
              <a:latin typeface="Arial Narrow" panose="020B0606020202030204" pitchFamily="34" charset="0"/>
            </a:endParaRPr>
          </a:p>
          <a:p>
            <a:pPr marL="0" indent="0">
              <a:buNone/>
            </a:pPr>
            <a:endParaRPr lang="en-AU" sz="1600" dirty="0">
              <a:latin typeface="Arial Narrow" panose="020B0606020202030204" pitchFamily="34" charset="0"/>
            </a:endParaRPr>
          </a:p>
          <a:p>
            <a:pPr marL="342900" indent="-342900">
              <a:buClrTx/>
              <a:buFont typeface="Wingdings" panose="05000000000000000000" pitchFamily="2" charset="2"/>
              <a:buChar char="Ø"/>
            </a:pPr>
            <a:r>
              <a:rPr lang="en-AU" sz="1600" dirty="0">
                <a:latin typeface="Arial Narrow" panose="020B0606020202030204" pitchFamily="34" charset="0"/>
              </a:rPr>
              <a:t>FDIs/DDIs (Private Sector Funded Projects)</a:t>
            </a:r>
          </a:p>
          <a:p>
            <a:pPr marL="346075" indent="0">
              <a:buNone/>
            </a:pPr>
            <a:endParaRPr lang="en-AU" sz="1600" b="1" dirty="0">
              <a:latin typeface="Arial Narrow" panose="020B0606020202030204" pitchFamily="34" charset="0"/>
            </a:endParaRPr>
          </a:p>
          <a:p>
            <a:pPr marL="346075" indent="0">
              <a:buNone/>
            </a:pPr>
            <a:r>
              <a:rPr lang="en-AU" sz="1600" b="1" dirty="0">
                <a:latin typeface="Arial Narrow" panose="020B0606020202030204" pitchFamily="34" charset="0"/>
              </a:rPr>
              <a:t>- State Negotiation Team (SNT)</a:t>
            </a:r>
          </a:p>
        </p:txBody>
      </p:sp>
      <p:sp>
        <p:nvSpPr>
          <p:cNvPr id="2" name="Title 1"/>
          <p:cNvSpPr>
            <a:spLocks noGrp="1"/>
          </p:cNvSpPr>
          <p:nvPr>
            <p:ph type="title"/>
          </p:nvPr>
        </p:nvSpPr>
        <p:spPr>
          <a:xfrm>
            <a:off x="251520" y="188640"/>
            <a:ext cx="8640960" cy="576064"/>
          </a:xfrm>
        </p:spPr>
        <p:style>
          <a:lnRef idx="1">
            <a:schemeClr val="accent4"/>
          </a:lnRef>
          <a:fillRef idx="2">
            <a:schemeClr val="accent4"/>
          </a:fillRef>
          <a:effectRef idx="1">
            <a:schemeClr val="accent4"/>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tabLst>
                <a:tab pos="1076325" algn="l"/>
              </a:tabLst>
            </a:pPr>
            <a:r>
              <a:rPr lang="en-AU" sz="19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ekton Pro Ext" pitchFamily="34" charset="0"/>
              </a:rPr>
              <a:t>DCI COORDINATING ROLE IN PROJECTS VIS-À-VIS TUNA FISHERIES DEVELOPMENT</a:t>
            </a:r>
            <a:endParaRPr lang="en-AU" sz="19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TextBox 5">
            <a:extLst>
              <a:ext uri="{FF2B5EF4-FFF2-40B4-BE49-F238E27FC236}">
                <a16:creationId xmlns:a16="http://schemas.microsoft.com/office/drawing/2014/main" id="{646D7492-66A0-43C7-98D7-838A71340001}"/>
              </a:ext>
            </a:extLst>
          </p:cNvPr>
          <p:cNvSpPr txBox="1"/>
          <p:nvPr/>
        </p:nvSpPr>
        <p:spPr>
          <a:xfrm>
            <a:off x="755576" y="1340768"/>
            <a:ext cx="6696744" cy="338554"/>
          </a:xfrm>
          <a:prstGeom prst="rect">
            <a:avLst/>
          </a:prstGeom>
          <a:noFill/>
        </p:spPr>
        <p:txBody>
          <a:bodyPr wrap="square" rtlCol="0">
            <a:spAutoFit/>
          </a:bodyPr>
          <a:lstStyle/>
          <a:p>
            <a:r>
              <a:rPr lang="en-US" sz="1600" b="1" dirty="0">
                <a:latin typeface="Arial Narrow" panose="020B0606020202030204" pitchFamily="34" charset="0"/>
              </a:rPr>
              <a:t>In Summary (Project Facilitation and Implementation):</a:t>
            </a:r>
          </a:p>
        </p:txBody>
      </p:sp>
    </p:spTree>
    <p:extLst>
      <p:ext uri="{BB962C8B-B14F-4D97-AF65-F5344CB8AC3E}">
        <p14:creationId xmlns:p14="http://schemas.microsoft.com/office/powerpoint/2010/main" val="2447296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88" y="1339026"/>
            <a:ext cx="4392412" cy="4970294"/>
          </a:xfrm>
        </p:spPr>
        <p:txBody>
          <a:bodyPr>
            <a:normAutofit fontScale="92500" lnSpcReduction="10000"/>
          </a:bodyPr>
          <a:lstStyle/>
          <a:p>
            <a:pPr marL="284163" lvl="0" indent="-284163" defTabSz="173038">
              <a:buClrTx/>
              <a:buFont typeface="Wingdings" pitchFamily="2" charset="2"/>
              <a:buChar char="ü"/>
              <a:defRPr/>
            </a:pPr>
            <a:r>
              <a:rPr lang="en-US" sz="1400" dirty="0">
                <a:solidFill>
                  <a:prstClr val="black"/>
                </a:solidFill>
                <a:latin typeface="Arial Narrow" pitchFamily="34" charset="0"/>
                <a:ea typeface="Adobe Heiti Std R"/>
              </a:rPr>
              <a:t>Infrastructure Policies (MCI to liaise with Privatization Commission, Regulators, etc.)</a:t>
            </a:r>
            <a:endParaRPr lang="en-US" sz="1300" dirty="0">
              <a:solidFill>
                <a:prstClr val="black"/>
              </a:solidFill>
              <a:latin typeface="Arial Narrow" pitchFamily="34" charset="0"/>
              <a:ea typeface="Adobe Heiti Std R"/>
            </a:endParaRPr>
          </a:p>
          <a:p>
            <a:pPr marL="284163" lvl="0" indent="-284163" algn="just" defTabSz="173038">
              <a:buClrTx/>
              <a:buFont typeface="Wingdings" pitchFamily="2" charset="2"/>
              <a:buChar char="ü"/>
              <a:defRPr/>
            </a:pPr>
            <a:r>
              <a:rPr lang="en-US" sz="1300" dirty="0">
                <a:solidFill>
                  <a:prstClr val="black"/>
                </a:solidFill>
                <a:latin typeface="Arial Narrow" pitchFamily="34" charset="0"/>
                <a:ea typeface="Adobe Heiti Std R"/>
              </a:rPr>
              <a:t>Commodity Trade (MCI, DAL, Fisheries, Forestry, Mining and Petroleum)</a:t>
            </a:r>
            <a:endParaRPr lang="en-US" sz="1400" dirty="0">
              <a:latin typeface="Arial Narrow"/>
              <a:ea typeface="Adobe Heiti Std R"/>
            </a:endParaRPr>
          </a:p>
          <a:p>
            <a:pPr marL="284163" lvl="0" indent="-284163" algn="just" defTabSz="173038">
              <a:buClrTx/>
              <a:buFont typeface="Wingdings" pitchFamily="2" charset="2"/>
              <a:buChar char="ü"/>
              <a:defRPr/>
            </a:pPr>
            <a:r>
              <a:rPr lang="en-US" sz="1300" dirty="0">
                <a:solidFill>
                  <a:prstClr val="black"/>
                </a:solidFill>
                <a:latin typeface="Arial Narrow" pitchFamily="34" charset="0"/>
                <a:ea typeface="Adobe Heiti Std R"/>
              </a:rPr>
              <a:t>Project Spin-offs Policy (MCI to liaise Fisheries &amp; Forestry Authorities, DAL &amp; Departments like Mining and Petroleum, etc.)</a:t>
            </a:r>
            <a:endParaRPr lang="en-US" sz="1400" dirty="0">
              <a:latin typeface="Arial Narrow"/>
              <a:ea typeface="Adobe Heiti Std R"/>
            </a:endParaRPr>
          </a:p>
          <a:p>
            <a:pPr marL="236538" indent="-236538">
              <a:buClrTx/>
              <a:buFont typeface="Wingdings" pitchFamily="2" charset="2"/>
              <a:buChar char="ü"/>
            </a:pPr>
            <a:r>
              <a:rPr lang="en-US" sz="1400" dirty="0">
                <a:latin typeface="Arial Narrow"/>
                <a:ea typeface="Adobe Heiti Std R"/>
              </a:rPr>
              <a:t>Industrial Strategy and Trade Policies (DCI, MCI &amp; Economic Sector Ministries)</a:t>
            </a:r>
            <a:endParaRPr lang="en-AU" sz="1400" dirty="0">
              <a:latin typeface="Times New Roman"/>
              <a:ea typeface="Batang"/>
            </a:endParaRPr>
          </a:p>
          <a:p>
            <a:pPr marL="284163" lvl="0" indent="-284163" algn="just" defTabSz="173038">
              <a:buClrTx/>
              <a:buFont typeface="Wingdings" pitchFamily="2" charset="2"/>
              <a:buChar char="ü"/>
              <a:defRPr/>
            </a:pPr>
            <a:r>
              <a:rPr lang="en-US" sz="1400" dirty="0">
                <a:solidFill>
                  <a:prstClr val="black"/>
                </a:solidFill>
                <a:latin typeface="Arial Narrow" pitchFamily="34" charset="0"/>
                <a:ea typeface="Adobe Heiti Std R"/>
              </a:rPr>
              <a:t>Export Market Development Policy (MCI, NTO, PNGCS, NAQIA, IRC and Private Sector)</a:t>
            </a:r>
            <a:endParaRPr lang="en-US" sz="1400" dirty="0">
              <a:latin typeface="Arial Narrow"/>
              <a:ea typeface="Adobe Heiti Std R"/>
            </a:endParaRPr>
          </a:p>
          <a:p>
            <a:pPr marL="236538" indent="-236538">
              <a:buClrTx/>
              <a:buFont typeface="Wingdings" pitchFamily="2" charset="2"/>
              <a:buChar char="ü"/>
            </a:pPr>
            <a:r>
              <a:rPr lang="en-US" sz="1400" dirty="0">
                <a:latin typeface="Arial Narrow"/>
                <a:ea typeface="Adobe Heiti Std R"/>
              </a:rPr>
              <a:t>Human Resource Development, Training and Employment Policies (MCI to liaise with Dept. of Education and other relevant institutions)</a:t>
            </a:r>
          </a:p>
          <a:p>
            <a:pPr marL="236538" indent="-236538">
              <a:buClrTx/>
              <a:buFont typeface="Wingdings" pitchFamily="2" charset="2"/>
              <a:buChar char="ü"/>
            </a:pPr>
            <a:r>
              <a:rPr lang="en-US" sz="1400" dirty="0">
                <a:latin typeface="Arial Narrow"/>
                <a:ea typeface="Adobe Heiti Std R"/>
                <a:cs typeface="Times New Roman"/>
              </a:rPr>
              <a:t>Labor Market Policies(MCI to liaise with Dept. of Labour and Employment and NTCC)</a:t>
            </a:r>
          </a:p>
          <a:p>
            <a:pPr marL="236538" indent="-236538">
              <a:buClrTx/>
              <a:buFont typeface="Wingdings" pitchFamily="2" charset="2"/>
              <a:buChar char="ü"/>
            </a:pPr>
            <a:r>
              <a:rPr lang="en-US" sz="1400" dirty="0">
                <a:latin typeface="Arial Narrow"/>
                <a:ea typeface="Adobe Heiti Std R"/>
              </a:rPr>
              <a:t>Investment Liberalization and Facilitation Policies (MCI to liaise with CACC, IRC, NAQIA, DFA, etc.)</a:t>
            </a:r>
            <a:endParaRPr lang="en-AU" sz="1400" dirty="0">
              <a:latin typeface="Times New Roman"/>
              <a:ea typeface="Batang"/>
            </a:endParaRPr>
          </a:p>
          <a:p>
            <a:pPr marL="236538" indent="-236538">
              <a:buClrTx/>
              <a:buFont typeface="Wingdings" pitchFamily="2" charset="2"/>
              <a:buChar char="ü"/>
            </a:pPr>
            <a:r>
              <a:rPr lang="en-US" sz="1400" dirty="0">
                <a:latin typeface="Arial Narrow"/>
                <a:ea typeface="Adobe Heiti Std R"/>
              </a:rPr>
              <a:t>Incentives Policy (MCI to liaise with IRC, Treasury, and Finance and the Private Sector)</a:t>
            </a:r>
            <a:endParaRPr lang="en-AU" sz="1400" dirty="0">
              <a:latin typeface="Times New Roman"/>
              <a:ea typeface="Batang"/>
            </a:endParaRPr>
          </a:p>
          <a:p>
            <a:pPr marL="236538" indent="-236538">
              <a:buClrTx/>
              <a:buFont typeface="Wingdings" pitchFamily="2" charset="2"/>
              <a:buChar char="ü"/>
            </a:pPr>
            <a:r>
              <a:rPr lang="en-US" sz="1400" dirty="0">
                <a:latin typeface="Arial Narrow"/>
                <a:ea typeface="Adobe Heiti Std R"/>
              </a:rPr>
              <a:t>Financial Sector Policies (MCI to liaise with BPNG, Treasury, Finance, Dept. of National Planning and Monitoring, etc)</a:t>
            </a:r>
            <a:endParaRPr lang="en-AU" sz="1400" dirty="0">
              <a:latin typeface="Times New Roman"/>
              <a:ea typeface="Batang"/>
            </a:endParaRPr>
          </a:p>
          <a:p>
            <a:pPr marL="236538" indent="-236538">
              <a:buClrTx/>
              <a:buFont typeface="Wingdings" pitchFamily="2" charset="2"/>
              <a:buChar char="ü"/>
            </a:pPr>
            <a:r>
              <a:rPr lang="en-US" sz="1400" dirty="0">
                <a:latin typeface="Arial Narrow"/>
                <a:ea typeface="Adobe Heiti Std R"/>
              </a:rPr>
              <a:t>Land Policy (MCI to liaise with Dept. of Lands)</a:t>
            </a:r>
          </a:p>
          <a:p>
            <a:pPr marL="228600" lvl="0" indent="-228600" defTabSz="173038">
              <a:buClrTx/>
              <a:buFont typeface="Wingdings" pitchFamily="2" charset="2"/>
              <a:buChar char="ü"/>
              <a:defRPr/>
            </a:pPr>
            <a:r>
              <a:rPr lang="en-US" sz="1400" dirty="0">
                <a:solidFill>
                  <a:prstClr val="black"/>
                </a:solidFill>
                <a:latin typeface="Arial Narrow" pitchFamily="34" charset="0"/>
                <a:ea typeface="Adobe Heiti Std R"/>
              </a:rPr>
              <a:t>Transport Policies (MCI to liaise with Dept. of Transport and Works, Office of Civil Aviation, </a:t>
            </a:r>
            <a:r>
              <a:rPr lang="en-US" sz="1400" dirty="0" err="1">
                <a:solidFill>
                  <a:prstClr val="black"/>
                </a:solidFill>
                <a:latin typeface="Arial Narrow" pitchFamily="34" charset="0"/>
                <a:ea typeface="Adobe Heiti Std R"/>
              </a:rPr>
              <a:t>etc</a:t>
            </a:r>
            <a:r>
              <a:rPr lang="en-US" sz="1400" dirty="0">
                <a:solidFill>
                  <a:prstClr val="black"/>
                </a:solidFill>
                <a:latin typeface="Arial Narrow" pitchFamily="34" charset="0"/>
                <a:ea typeface="Adobe Heiti Std R"/>
              </a:rPr>
              <a:t>)</a:t>
            </a:r>
            <a:endParaRPr lang="en-AU" sz="1400" dirty="0">
              <a:solidFill>
                <a:prstClr val="black"/>
              </a:solidFill>
              <a:latin typeface="Arial Narrow" pitchFamily="34" charset="0"/>
              <a:ea typeface="Batang"/>
            </a:endParaRPr>
          </a:p>
          <a:p>
            <a:pPr marL="284163" lvl="0" indent="-284163" defTabSz="173038">
              <a:buClrTx/>
              <a:buFont typeface="Wingdings" pitchFamily="2" charset="2"/>
              <a:buChar char="ü"/>
              <a:defRPr/>
            </a:pPr>
            <a:endParaRPr lang="en-AU" sz="1400" dirty="0">
              <a:solidFill>
                <a:prstClr val="black"/>
              </a:solidFill>
              <a:latin typeface="Arial Narrow" pitchFamily="34" charset="0"/>
              <a:ea typeface="Batang"/>
            </a:endParaRPr>
          </a:p>
          <a:p>
            <a:pPr marL="236538" indent="-236538">
              <a:buClrTx/>
              <a:buFont typeface="Wingdings" pitchFamily="2" charset="2"/>
              <a:buChar char="ü"/>
            </a:pPr>
            <a:endParaRPr lang="en-AU" sz="1600" dirty="0">
              <a:latin typeface="Times New Roman"/>
              <a:ea typeface="Batang"/>
            </a:endParaRPr>
          </a:p>
          <a:p>
            <a:pPr marL="895350" indent="-266700"/>
            <a:endParaRPr lang="en-AU" sz="1800" dirty="0">
              <a:latin typeface="Times New Roman"/>
              <a:ea typeface="Batang"/>
            </a:endParaRPr>
          </a:p>
          <a:p>
            <a:pPr marL="895350" indent="-266700"/>
            <a:endParaRPr lang="en-AU" sz="1500" dirty="0">
              <a:latin typeface="Times New Roman"/>
              <a:ea typeface="Batang"/>
            </a:endParaRPr>
          </a:p>
          <a:p>
            <a:pPr marL="895350" indent="-266700"/>
            <a:endParaRPr lang="en-AU" sz="1800" dirty="0">
              <a:latin typeface="Times New Roman"/>
              <a:ea typeface="Batang"/>
            </a:endParaRPr>
          </a:p>
          <a:p>
            <a:pPr marL="342900" lvl="0" indent="-342900">
              <a:spcBef>
                <a:spcPts val="0"/>
              </a:spcBef>
              <a:buClrTx/>
              <a:buSzTx/>
              <a:buAutoNum type="arabicPeriod" startAt="3"/>
            </a:pPr>
            <a:endParaRPr lang="en-US" sz="1800" b="1" dirty="0">
              <a:solidFill>
                <a:prstClr val="black"/>
              </a:solidFill>
              <a:latin typeface="Arial Narrow"/>
              <a:ea typeface="Adobe Heiti Std R"/>
              <a:cs typeface="Times New Roman"/>
            </a:endParaRPr>
          </a:p>
          <a:p>
            <a:pPr marL="342900" lvl="0" indent="-342900">
              <a:spcBef>
                <a:spcPts val="0"/>
              </a:spcBef>
              <a:buClrTx/>
              <a:buSzTx/>
              <a:buAutoNum type="arabicPeriod" startAt="3"/>
            </a:pPr>
            <a:endParaRPr lang="en-US" sz="1800" b="1" dirty="0">
              <a:solidFill>
                <a:prstClr val="black"/>
              </a:solidFill>
              <a:latin typeface="Arial Narrow"/>
              <a:ea typeface="Adobe Heiti Std R"/>
              <a:cs typeface="Times New Roman"/>
            </a:endParaRPr>
          </a:p>
          <a:p>
            <a:pPr marL="342900" lvl="0" indent="-342900">
              <a:spcBef>
                <a:spcPts val="0"/>
              </a:spcBef>
              <a:buClrTx/>
              <a:buSzTx/>
              <a:buAutoNum type="arabicPeriod" startAt="3"/>
            </a:pPr>
            <a:endParaRPr lang="en-US" sz="1800" b="1" dirty="0">
              <a:solidFill>
                <a:prstClr val="black"/>
              </a:solidFill>
              <a:latin typeface="Arial Narrow"/>
              <a:ea typeface="Adobe Heiti Std R"/>
              <a:cs typeface="Times New Roman"/>
            </a:endParaRPr>
          </a:p>
          <a:p>
            <a:endParaRPr lang="en-AU" dirty="0"/>
          </a:p>
        </p:txBody>
      </p:sp>
      <p:sp>
        <p:nvSpPr>
          <p:cNvPr id="3" name="Title 2"/>
          <p:cNvSpPr>
            <a:spLocks noGrp="1"/>
          </p:cNvSpPr>
          <p:nvPr>
            <p:ph type="title"/>
          </p:nvPr>
        </p:nvSpPr>
        <p:spPr>
          <a:xfrm>
            <a:off x="179588" y="177027"/>
            <a:ext cx="8774480" cy="504056"/>
          </a:xfrm>
        </p:spPr>
        <p:style>
          <a:lnRef idx="1">
            <a:schemeClr val="accent4"/>
          </a:lnRef>
          <a:fillRef idx="2">
            <a:schemeClr val="accent4"/>
          </a:fillRef>
          <a:effectRef idx="1">
            <a:schemeClr val="accent4"/>
          </a:effectRef>
          <a:fontRef idx="minor">
            <a:schemeClr val="dk1"/>
          </a:fontRef>
        </p:style>
        <p:txBody>
          <a:bodyPr>
            <a:normAutofit/>
          </a:bodyPr>
          <a:lstStyle/>
          <a:p>
            <a:pPr lvl="0"/>
            <a:r>
              <a:rPr lang="en-AU" sz="2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ekton Pro Ext" pitchFamily="34" charset="0"/>
              </a:rPr>
              <a:t>HOLISTIC TUNA FISHERIES DEVELOPMENT POLICING </a:t>
            </a:r>
            <a:endParaRPr lang="en-AU" sz="2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TextBox 3">
            <a:extLst>
              <a:ext uri="{FF2B5EF4-FFF2-40B4-BE49-F238E27FC236}">
                <a16:creationId xmlns:a16="http://schemas.microsoft.com/office/drawing/2014/main" id="{50A89D1C-4F9E-4C1D-8AB6-DD6ACB52DDED}"/>
              </a:ext>
            </a:extLst>
          </p:cNvPr>
          <p:cNvSpPr txBox="1"/>
          <p:nvPr/>
        </p:nvSpPr>
        <p:spPr>
          <a:xfrm>
            <a:off x="-252460" y="764704"/>
            <a:ext cx="9216872" cy="492443"/>
          </a:xfrm>
          <a:prstGeom prst="rect">
            <a:avLst/>
          </a:prstGeom>
          <a:noFill/>
        </p:spPr>
        <p:txBody>
          <a:bodyPr wrap="square" rtlCol="0">
            <a:spAutoFit/>
          </a:bodyPr>
          <a:lstStyle/>
          <a:p>
            <a:pPr marL="361950" marR="0" lvl="0" indent="0" algn="l" defTabSz="914400" rtl="0" eaLnBrk="1" fontAlgn="auto" latinLnBrk="0" hangingPunct="1">
              <a:lnSpc>
                <a:spcPct val="100000"/>
              </a:lnSpc>
              <a:spcBef>
                <a:spcPts val="0"/>
              </a:spcBef>
              <a:spcAft>
                <a:spcPts val="0"/>
              </a:spcAft>
              <a:buClrTx/>
              <a:buSzTx/>
              <a:buFont typeface="Wingdings 3"/>
              <a:buNone/>
              <a:tabLst/>
              <a:defRPr/>
            </a:pPr>
            <a:r>
              <a:rPr kumimoji="0" lang="en-AU" sz="1300" b="1" i="0" u="none" strike="noStrike" kern="1200" cap="none" spc="0" normalizeH="0" baseline="0" noProof="0" dirty="0">
                <a:ln>
                  <a:noFill/>
                </a:ln>
                <a:solidFill>
                  <a:schemeClr val="accent1">
                    <a:lumMod val="50000"/>
                  </a:schemeClr>
                </a:solidFill>
                <a:effectLst/>
                <a:uLnTx/>
                <a:uFillTx/>
                <a:latin typeface="Arial Narrow" pitchFamily="34" charset="0"/>
                <a:ea typeface="+mn-ea"/>
                <a:cs typeface="+mn-cs"/>
              </a:rPr>
              <a:t>In conclusion; Something to consider in future;</a:t>
            </a:r>
          </a:p>
          <a:p>
            <a:pPr marL="361950" marR="0" lvl="0" indent="0" algn="l" defTabSz="914400" rtl="0" eaLnBrk="1" fontAlgn="auto" latinLnBrk="0" hangingPunct="1">
              <a:lnSpc>
                <a:spcPct val="100000"/>
              </a:lnSpc>
              <a:spcBef>
                <a:spcPts val="0"/>
              </a:spcBef>
              <a:spcAft>
                <a:spcPts val="0"/>
              </a:spcAft>
              <a:buClrTx/>
              <a:buSzTx/>
              <a:buFont typeface="Wingdings 3"/>
              <a:buNone/>
              <a:tabLst/>
              <a:defRPr/>
            </a:pPr>
            <a:r>
              <a:rPr kumimoji="0" lang="en-AU" sz="1300" b="1" i="0" u="none" strike="noStrike" kern="1200" cap="none" spc="0" normalizeH="0" baseline="0" noProof="0" dirty="0">
                <a:ln>
                  <a:noFill/>
                </a:ln>
                <a:solidFill>
                  <a:schemeClr val="accent1">
                    <a:lumMod val="50000"/>
                  </a:schemeClr>
                </a:solidFill>
                <a:effectLst/>
                <a:uLnTx/>
                <a:uFillTx/>
                <a:latin typeface="Arial Narrow" pitchFamily="34" charset="0"/>
                <a:ea typeface="+mn-ea"/>
                <a:cs typeface="+mn-cs"/>
              </a:rPr>
              <a:t>DCI’s Position on Holistic Tuna Industry Developments must see c</a:t>
            </a:r>
            <a:r>
              <a:rPr kumimoji="0" lang="en-US" sz="1300" b="1" i="0" u="none" strike="noStrike" kern="1200" cap="none" spc="0" normalizeH="0" baseline="0" noProof="0" dirty="0">
                <a:ln>
                  <a:noFill/>
                </a:ln>
                <a:solidFill>
                  <a:schemeClr val="accent1">
                    <a:lumMod val="50000"/>
                  </a:schemeClr>
                </a:solidFill>
                <a:effectLst/>
                <a:uLnTx/>
                <a:uFillTx/>
                <a:latin typeface="Arial Narrow" pitchFamily="34" charset="0"/>
                <a:ea typeface="Adobe Heiti Std R"/>
                <a:cs typeface="Times New Roman"/>
              </a:rPr>
              <a:t>ross sectoral reforms and n</a:t>
            </a:r>
            <a:r>
              <a:rPr kumimoji="0" lang="en-US" sz="1300" b="1" i="0" u="none" strike="noStrike" kern="1200" cap="none" spc="0" normalizeH="0" baseline="0" noProof="0" dirty="0">
                <a:ln>
                  <a:noFill/>
                </a:ln>
                <a:solidFill>
                  <a:schemeClr val="accent1">
                    <a:lumMod val="50000"/>
                  </a:schemeClr>
                </a:solidFill>
                <a:effectLst/>
                <a:uLnTx/>
                <a:uFillTx/>
                <a:latin typeface="Arial Narrow"/>
                <a:ea typeface="Adobe Heiti Std R"/>
                <a:cs typeface="Times New Roman"/>
              </a:rPr>
              <a:t>eed addressing by key industry players;-</a:t>
            </a:r>
          </a:p>
        </p:txBody>
      </p:sp>
      <p:sp>
        <p:nvSpPr>
          <p:cNvPr id="5" name="TextBox 4">
            <a:extLst>
              <a:ext uri="{FF2B5EF4-FFF2-40B4-BE49-F238E27FC236}">
                <a16:creationId xmlns:a16="http://schemas.microsoft.com/office/drawing/2014/main" id="{32F2ADA9-401C-46C9-AEA0-FD8B1A211460}"/>
              </a:ext>
            </a:extLst>
          </p:cNvPr>
          <p:cNvSpPr txBox="1"/>
          <p:nvPr/>
        </p:nvSpPr>
        <p:spPr>
          <a:xfrm>
            <a:off x="4716016" y="1340768"/>
            <a:ext cx="4248396" cy="4955203"/>
          </a:xfrm>
          <a:prstGeom prst="rect">
            <a:avLst/>
          </a:prstGeom>
          <a:noFill/>
        </p:spPr>
        <p:txBody>
          <a:bodyPr wrap="square" rtlCol="0">
            <a:spAutoFit/>
          </a:bodyPr>
          <a:lstStyle/>
          <a:p>
            <a:pPr marL="236538" lvl="0" indent="-236538">
              <a:spcBef>
                <a:spcPts val="400"/>
              </a:spcBef>
              <a:buSzPct val="68000"/>
              <a:buFont typeface="Wingdings" pitchFamily="2" charset="2"/>
              <a:buChar char="ü"/>
            </a:pPr>
            <a:r>
              <a:rPr lang="en-US" sz="1300" dirty="0">
                <a:solidFill>
                  <a:prstClr val="black"/>
                </a:solidFill>
                <a:latin typeface="Arial Narrow"/>
                <a:ea typeface="Adobe Heiti Std R"/>
              </a:rPr>
              <a:t>Competition, Deregulation and Privatization Policies (MCI to liaise with CACC, Privatization Commission and other relevant stakeholders)</a:t>
            </a:r>
            <a:endParaRPr kumimoji="0" lang="en-US" sz="1300" b="0" i="0" u="none" strike="noStrike" kern="1200" cap="none" spc="0" normalizeH="0" baseline="0" noProof="0" dirty="0">
              <a:ln>
                <a:noFill/>
              </a:ln>
              <a:solidFill>
                <a:prstClr val="black"/>
              </a:solidFill>
              <a:effectLst/>
              <a:uLnTx/>
              <a:uFillTx/>
              <a:latin typeface="Arial Narrow" pitchFamily="34" charset="0"/>
              <a:ea typeface="Adobe Heiti Std R"/>
              <a:cs typeface="+mn-cs"/>
            </a:endParaRPr>
          </a:p>
          <a:p>
            <a:pPr marL="284163" marR="0" lvl="0" indent="-284163" algn="just" defTabSz="173038" rtl="0" eaLnBrk="1" fontAlgn="auto" latinLnBrk="0" hangingPunct="1">
              <a:lnSpc>
                <a:spcPct val="100000"/>
              </a:lnSpc>
              <a:spcBef>
                <a:spcPts val="400"/>
              </a:spcBef>
              <a:spcAft>
                <a:spcPts val="0"/>
              </a:spcAft>
              <a:buClrTx/>
              <a:buSzPct val="68000"/>
              <a:buFont typeface="Wingdings" pitchFamily="2" charset="2"/>
              <a:buChar char="ü"/>
              <a:tabLst/>
              <a:defRPr/>
            </a:pPr>
            <a:r>
              <a:rPr kumimoji="0" lang="en-US" sz="1300" b="0" i="0" u="none" strike="noStrike" kern="1200" cap="none" spc="0" normalizeH="0" baseline="0" noProof="0" dirty="0">
                <a:ln>
                  <a:noFill/>
                </a:ln>
                <a:solidFill>
                  <a:prstClr val="black"/>
                </a:solidFill>
                <a:effectLst/>
                <a:uLnTx/>
                <a:uFillTx/>
                <a:latin typeface="Arial Narrow" pitchFamily="34" charset="0"/>
                <a:ea typeface="Adobe Heiti Std R"/>
                <a:cs typeface="+mn-cs"/>
              </a:rPr>
              <a:t>Small Medium Enterprises Policy (MCI, Donor Agencies and Private Sector</a:t>
            </a:r>
            <a:r>
              <a:rPr kumimoji="0" lang="en-US" sz="1300" b="0" i="0" u="sng" strike="noStrike" kern="1200" cap="none" spc="0" normalizeH="0" baseline="0" noProof="0" dirty="0">
                <a:ln>
                  <a:noFill/>
                </a:ln>
                <a:solidFill>
                  <a:prstClr val="black"/>
                </a:solidFill>
                <a:effectLst/>
                <a:uLnTx/>
                <a:uFillTx/>
                <a:latin typeface="Arial Narrow" pitchFamily="34" charset="0"/>
                <a:ea typeface="Adobe Heiti Std R"/>
                <a:cs typeface="+mn-cs"/>
              </a:rPr>
              <a:t>)</a:t>
            </a:r>
            <a:endParaRPr kumimoji="0" lang="en-AU" sz="1300" b="0" i="0" u="none" strike="noStrike" kern="1200" cap="none" spc="0" normalizeH="0" baseline="0" noProof="0" dirty="0">
              <a:ln>
                <a:noFill/>
              </a:ln>
              <a:solidFill>
                <a:prstClr val="black"/>
              </a:solidFill>
              <a:effectLst/>
              <a:uLnTx/>
              <a:uFillTx/>
              <a:latin typeface="Arial Narrow" pitchFamily="34" charset="0"/>
              <a:ea typeface="Batang"/>
              <a:cs typeface="+mn-cs"/>
            </a:endParaRPr>
          </a:p>
          <a:p>
            <a:pPr marL="284163" marR="0" lvl="0" indent="-284163" algn="just" defTabSz="173038" rtl="0" eaLnBrk="1" fontAlgn="auto" latinLnBrk="0" hangingPunct="1">
              <a:lnSpc>
                <a:spcPct val="100000"/>
              </a:lnSpc>
              <a:spcBef>
                <a:spcPts val="400"/>
              </a:spcBef>
              <a:spcAft>
                <a:spcPts val="0"/>
              </a:spcAft>
              <a:buClrTx/>
              <a:buSzPct val="68000"/>
              <a:buFont typeface="Wingdings" pitchFamily="2" charset="2"/>
              <a:buChar char="ü"/>
              <a:tabLst/>
              <a:defRPr/>
            </a:pPr>
            <a:r>
              <a:rPr kumimoji="0" lang="en-US" sz="1300" b="0" i="0" u="none" strike="noStrike" kern="1200" cap="none" spc="0" normalizeH="0" baseline="0" noProof="0" dirty="0">
                <a:ln>
                  <a:noFill/>
                </a:ln>
                <a:solidFill>
                  <a:prstClr val="black"/>
                </a:solidFill>
                <a:effectLst/>
                <a:uLnTx/>
                <a:uFillTx/>
                <a:latin typeface="Arial Narrow" pitchFamily="34" charset="0"/>
                <a:ea typeface="Adobe Heiti Std R"/>
                <a:cs typeface="+mn-cs"/>
              </a:rPr>
              <a:t>Standards and Conformance Policies (MCI, ISO and Private Sector, </a:t>
            </a:r>
            <a:r>
              <a:rPr kumimoji="0" lang="en-US" sz="1300" b="0" i="0" u="none" strike="noStrike" kern="1200" cap="none" spc="0" normalizeH="0" baseline="0" noProof="0" dirty="0" err="1">
                <a:ln>
                  <a:noFill/>
                </a:ln>
                <a:solidFill>
                  <a:prstClr val="black"/>
                </a:solidFill>
                <a:effectLst/>
                <a:uLnTx/>
                <a:uFillTx/>
                <a:latin typeface="Arial Narrow" pitchFamily="34" charset="0"/>
                <a:ea typeface="Adobe Heiti Std R"/>
                <a:cs typeface="+mn-cs"/>
              </a:rPr>
              <a:t>etc</a:t>
            </a:r>
            <a:r>
              <a:rPr kumimoji="0" lang="en-US" sz="1300" b="0" i="0" u="none" strike="noStrike" kern="1200" cap="none" spc="0" normalizeH="0" baseline="0" noProof="0" dirty="0">
                <a:ln>
                  <a:noFill/>
                </a:ln>
                <a:solidFill>
                  <a:prstClr val="black"/>
                </a:solidFill>
                <a:effectLst/>
                <a:uLnTx/>
                <a:uFillTx/>
                <a:latin typeface="Arial Narrow" pitchFamily="34" charset="0"/>
                <a:ea typeface="Adobe Heiti Std R"/>
                <a:cs typeface="+mn-cs"/>
              </a:rPr>
              <a:t>)</a:t>
            </a:r>
            <a:endParaRPr kumimoji="0" lang="en-AU" sz="1300" b="0" i="0" u="none" strike="noStrike" kern="1200" cap="none" spc="0" normalizeH="0" baseline="0" noProof="0" dirty="0">
              <a:ln>
                <a:noFill/>
              </a:ln>
              <a:solidFill>
                <a:prstClr val="black"/>
              </a:solidFill>
              <a:effectLst/>
              <a:uLnTx/>
              <a:uFillTx/>
              <a:latin typeface="Arial Narrow" pitchFamily="34" charset="0"/>
              <a:ea typeface="Batang"/>
              <a:cs typeface="+mn-cs"/>
            </a:endParaRPr>
          </a:p>
          <a:p>
            <a:pPr marL="284163" marR="0" lvl="0" indent="-284163" algn="just" defTabSz="173038" rtl="0" eaLnBrk="1" fontAlgn="auto" latinLnBrk="0" hangingPunct="1">
              <a:lnSpc>
                <a:spcPct val="100000"/>
              </a:lnSpc>
              <a:spcBef>
                <a:spcPts val="400"/>
              </a:spcBef>
              <a:spcAft>
                <a:spcPts val="0"/>
              </a:spcAft>
              <a:buClrTx/>
              <a:buSzPct val="68000"/>
              <a:buFont typeface="Wingdings" pitchFamily="2" charset="2"/>
              <a:buChar char="ü"/>
              <a:tabLst/>
              <a:defRPr/>
            </a:pPr>
            <a:r>
              <a:rPr kumimoji="0" lang="en-US" sz="1300" b="0" i="0" u="none" strike="noStrike" kern="1200" cap="none" spc="0" normalizeH="0" baseline="0" noProof="0" dirty="0">
                <a:ln>
                  <a:noFill/>
                </a:ln>
                <a:solidFill>
                  <a:prstClr val="black"/>
                </a:solidFill>
                <a:effectLst/>
                <a:uLnTx/>
                <a:uFillTx/>
                <a:latin typeface="Arial Narrow" pitchFamily="34" charset="0"/>
                <a:ea typeface="Adobe Heiti Std R"/>
                <a:cs typeface="+mn-cs"/>
              </a:rPr>
              <a:t>Procurement Policies (MCI to liaise with Central Supply and Tenders Board and Dept. of Finance)</a:t>
            </a:r>
          </a:p>
          <a:p>
            <a:pPr marL="236538" lvl="0" indent="-236538">
              <a:spcBef>
                <a:spcPts val="400"/>
              </a:spcBef>
              <a:buSzPct val="68000"/>
              <a:buFont typeface="Wingdings" pitchFamily="2" charset="2"/>
              <a:buChar char="ü"/>
            </a:pPr>
            <a:r>
              <a:rPr lang="en-US" sz="1300" dirty="0">
                <a:solidFill>
                  <a:prstClr val="black"/>
                </a:solidFill>
                <a:latin typeface="Arial Narrow"/>
                <a:ea typeface="Adobe Heiti Std R"/>
              </a:rPr>
              <a:t>Law and Order (MCI to liaise with DAG, DOP, DOD, </a:t>
            </a:r>
            <a:r>
              <a:rPr lang="en-US" sz="1300" dirty="0" err="1">
                <a:solidFill>
                  <a:prstClr val="black"/>
                </a:solidFill>
                <a:latin typeface="Arial Narrow"/>
                <a:ea typeface="Adobe Heiti Std R"/>
              </a:rPr>
              <a:t>etc</a:t>
            </a:r>
            <a:r>
              <a:rPr lang="en-US" sz="1300" dirty="0">
                <a:solidFill>
                  <a:prstClr val="black"/>
                </a:solidFill>
                <a:latin typeface="Arial Narrow"/>
                <a:ea typeface="Adobe Heiti Std R"/>
              </a:rPr>
              <a:t>)</a:t>
            </a:r>
            <a:endParaRPr kumimoji="0" lang="en-US" sz="1300" b="0" i="0" u="none" strike="noStrike" kern="1200" cap="none" spc="0" normalizeH="0" baseline="0" noProof="0" dirty="0">
              <a:ln>
                <a:noFill/>
              </a:ln>
              <a:solidFill>
                <a:prstClr val="black"/>
              </a:solidFill>
              <a:effectLst/>
              <a:uLnTx/>
              <a:uFillTx/>
              <a:latin typeface="Arial Narrow" pitchFamily="34" charset="0"/>
              <a:ea typeface="Adobe Heiti Std R"/>
              <a:cs typeface="+mn-cs"/>
            </a:endParaRPr>
          </a:p>
          <a:p>
            <a:pPr marL="284163" marR="0" lvl="0" indent="-284163" algn="just" defTabSz="173038" rtl="0" eaLnBrk="1" fontAlgn="auto" latinLnBrk="0" hangingPunct="1">
              <a:lnSpc>
                <a:spcPct val="100000"/>
              </a:lnSpc>
              <a:spcBef>
                <a:spcPts val="400"/>
              </a:spcBef>
              <a:spcAft>
                <a:spcPts val="0"/>
              </a:spcAft>
              <a:buClrTx/>
              <a:buSzPct val="68000"/>
              <a:buFont typeface="Wingdings" pitchFamily="2" charset="2"/>
              <a:buChar char="ü"/>
              <a:tabLst/>
              <a:defRPr/>
            </a:pPr>
            <a:r>
              <a:rPr kumimoji="0" lang="en-US" sz="1300" b="0" i="0" u="none" strike="noStrike" kern="1200" cap="none" spc="0" normalizeH="0" baseline="0" noProof="0" dirty="0">
                <a:ln>
                  <a:noFill/>
                </a:ln>
                <a:solidFill>
                  <a:prstClr val="black"/>
                </a:solidFill>
                <a:effectLst/>
                <a:uLnTx/>
                <a:uFillTx/>
                <a:latin typeface="Arial Narrow" pitchFamily="34" charset="0"/>
                <a:ea typeface="Adobe Heiti Std R"/>
                <a:cs typeface="+mn-cs"/>
              </a:rPr>
              <a:t>Science and Technology Policies (MCI to liaise with Dept. of Education, APO, </a:t>
            </a:r>
            <a:r>
              <a:rPr kumimoji="0" lang="en-US" sz="1300" b="0" i="0" u="none" strike="noStrike" kern="1200" cap="none" spc="0" normalizeH="0" baseline="0" noProof="0" dirty="0" err="1">
                <a:ln>
                  <a:noFill/>
                </a:ln>
                <a:solidFill>
                  <a:prstClr val="black"/>
                </a:solidFill>
                <a:effectLst/>
                <a:uLnTx/>
                <a:uFillTx/>
                <a:latin typeface="Arial Narrow" pitchFamily="34" charset="0"/>
                <a:ea typeface="Adobe Heiti Std R"/>
                <a:cs typeface="+mn-cs"/>
              </a:rPr>
              <a:t>etc</a:t>
            </a:r>
            <a:endParaRPr kumimoji="0" lang="en-US" sz="1300" b="0" i="0" u="none" strike="noStrike" kern="1200" cap="none" spc="0" normalizeH="0" baseline="0" noProof="0" dirty="0">
              <a:ln>
                <a:noFill/>
              </a:ln>
              <a:solidFill>
                <a:prstClr val="black"/>
              </a:solidFill>
              <a:effectLst/>
              <a:uLnTx/>
              <a:uFillTx/>
              <a:latin typeface="Arial Narrow" pitchFamily="34" charset="0"/>
              <a:ea typeface="Adobe Heiti Std R"/>
              <a:cs typeface="+mn-cs"/>
            </a:endParaRPr>
          </a:p>
          <a:p>
            <a:pPr marL="284163" marR="0" lvl="0" indent="-284163" algn="just" defTabSz="173038" rtl="0" eaLnBrk="1" fontAlgn="auto" latinLnBrk="0" hangingPunct="1">
              <a:lnSpc>
                <a:spcPct val="100000"/>
              </a:lnSpc>
              <a:spcBef>
                <a:spcPts val="400"/>
              </a:spcBef>
              <a:spcAft>
                <a:spcPts val="0"/>
              </a:spcAft>
              <a:buClrTx/>
              <a:buSzPct val="68000"/>
              <a:buFont typeface="Wingdings" pitchFamily="2" charset="2"/>
              <a:buChar char="ü"/>
              <a:tabLst/>
              <a:defRPr/>
            </a:pPr>
            <a:r>
              <a:rPr kumimoji="0" lang="en-US" sz="1300" b="0" i="0" u="none" strike="noStrike" kern="1200" cap="none" spc="0" normalizeH="0" baseline="0" noProof="0" dirty="0">
                <a:ln>
                  <a:noFill/>
                </a:ln>
                <a:solidFill>
                  <a:prstClr val="black"/>
                </a:solidFill>
                <a:effectLst/>
                <a:uLnTx/>
                <a:uFillTx/>
                <a:latin typeface="Arial Narrow" pitchFamily="34" charset="0"/>
                <a:ea typeface="Adobe Heiti Std R"/>
                <a:cs typeface="+mn-cs"/>
              </a:rPr>
              <a:t>Intellectual Property Rights(IPR) and Copy Right Policies (MCI to liaise with DAG, DEC, NCC &amp; Academia)</a:t>
            </a:r>
            <a:endParaRPr kumimoji="0" lang="en-AU" sz="1300" b="0" i="0" u="none" strike="noStrike" kern="1200" cap="none" spc="0" normalizeH="0" baseline="0" noProof="0" dirty="0">
              <a:ln>
                <a:noFill/>
              </a:ln>
              <a:solidFill>
                <a:prstClr val="black"/>
              </a:solidFill>
              <a:effectLst/>
              <a:uLnTx/>
              <a:uFillTx/>
              <a:latin typeface="Arial Narrow" pitchFamily="34" charset="0"/>
              <a:ea typeface="Batang"/>
              <a:cs typeface="+mn-cs"/>
            </a:endParaRPr>
          </a:p>
          <a:p>
            <a:pPr marL="284163" marR="0" lvl="0" indent="-284163" algn="just" defTabSz="173038" rtl="0" eaLnBrk="1" fontAlgn="auto" latinLnBrk="0" hangingPunct="1">
              <a:lnSpc>
                <a:spcPct val="100000"/>
              </a:lnSpc>
              <a:spcBef>
                <a:spcPts val="400"/>
              </a:spcBef>
              <a:spcAft>
                <a:spcPts val="0"/>
              </a:spcAft>
              <a:buClrTx/>
              <a:buSzPct val="68000"/>
              <a:buFont typeface="Wingdings" pitchFamily="2" charset="2"/>
              <a:buChar char="ü"/>
              <a:tabLst/>
              <a:defRPr/>
            </a:pPr>
            <a:r>
              <a:rPr kumimoji="0" lang="en-US" sz="1300" b="0" i="0" u="none" strike="noStrike" kern="1200" cap="none" spc="0" normalizeH="0" baseline="0" noProof="0" dirty="0">
                <a:ln>
                  <a:noFill/>
                </a:ln>
                <a:solidFill>
                  <a:prstClr val="black"/>
                </a:solidFill>
                <a:effectLst/>
                <a:uLnTx/>
                <a:uFillTx/>
                <a:latin typeface="Arial Narrow" pitchFamily="34" charset="0"/>
                <a:ea typeface="Adobe Heiti Std R"/>
                <a:cs typeface="+mn-cs"/>
              </a:rPr>
              <a:t>Women in Business Policy (MCI to liaise with Dept. of Community Development, Donor Agencies, Private Sector, Dept. of Finance, </a:t>
            </a:r>
            <a:r>
              <a:rPr kumimoji="0" lang="en-US" sz="1300" b="0" i="0" u="none" strike="noStrike" kern="1200" cap="none" spc="0" normalizeH="0" baseline="0" noProof="0" dirty="0" err="1">
                <a:ln>
                  <a:noFill/>
                </a:ln>
                <a:solidFill>
                  <a:prstClr val="black"/>
                </a:solidFill>
                <a:effectLst/>
                <a:uLnTx/>
                <a:uFillTx/>
                <a:latin typeface="Arial Narrow" pitchFamily="34" charset="0"/>
                <a:ea typeface="Adobe Heiti Std R"/>
                <a:cs typeface="+mn-cs"/>
              </a:rPr>
              <a:t>etc</a:t>
            </a:r>
            <a:r>
              <a:rPr kumimoji="0" lang="en-US" sz="1300" b="0" i="0" u="none" strike="noStrike" kern="1200" cap="none" spc="0" normalizeH="0" baseline="0" noProof="0" dirty="0">
                <a:ln>
                  <a:noFill/>
                </a:ln>
                <a:solidFill>
                  <a:prstClr val="black"/>
                </a:solidFill>
                <a:effectLst/>
                <a:uLnTx/>
                <a:uFillTx/>
                <a:latin typeface="Arial Narrow" pitchFamily="34" charset="0"/>
                <a:ea typeface="Adobe Heiti Std R"/>
                <a:cs typeface="+mn-cs"/>
              </a:rPr>
              <a:t>)</a:t>
            </a:r>
          </a:p>
          <a:p>
            <a:pPr marL="284163" marR="0" lvl="0" indent="-284163" algn="just" defTabSz="173038" rtl="0" eaLnBrk="1" fontAlgn="auto" latinLnBrk="0" hangingPunct="1">
              <a:lnSpc>
                <a:spcPct val="100000"/>
              </a:lnSpc>
              <a:spcBef>
                <a:spcPts val="400"/>
              </a:spcBef>
              <a:spcAft>
                <a:spcPts val="0"/>
              </a:spcAft>
              <a:buClrTx/>
              <a:buSzPct val="68000"/>
              <a:buFont typeface="Wingdings" pitchFamily="2" charset="2"/>
              <a:buChar char="ü"/>
              <a:tabLst/>
              <a:defRPr/>
            </a:pPr>
            <a:r>
              <a:rPr kumimoji="0" lang="en-US" sz="1300" b="0" i="0" u="none" strike="noStrike" kern="1200" cap="none" spc="0" normalizeH="0" baseline="0" noProof="0" dirty="0">
                <a:ln>
                  <a:noFill/>
                </a:ln>
                <a:solidFill>
                  <a:prstClr val="black"/>
                </a:solidFill>
                <a:effectLst/>
                <a:uLnTx/>
                <a:uFillTx/>
                <a:latin typeface="Arial Narrow" pitchFamily="34" charset="0"/>
                <a:ea typeface="Batang"/>
                <a:cs typeface="+mn-cs"/>
              </a:rPr>
              <a:t>Informal Economy Policy (</a:t>
            </a:r>
            <a:r>
              <a:rPr kumimoji="0" lang="en-US" sz="1300" b="0" i="0" u="none" strike="noStrike" kern="1200" cap="none" spc="0" normalizeH="0" baseline="0" noProof="0" dirty="0">
                <a:ln>
                  <a:noFill/>
                </a:ln>
                <a:solidFill>
                  <a:prstClr val="black"/>
                </a:solidFill>
                <a:effectLst/>
                <a:uLnTx/>
                <a:uFillTx/>
                <a:latin typeface="Arial Narrow" pitchFamily="34" charset="0"/>
                <a:ea typeface="Adobe Heiti Std R"/>
                <a:cs typeface="+mn-cs"/>
              </a:rPr>
              <a:t>MCI to liaise with Dept. of Community Development, Donor Agencies, Private Sector, DCI, </a:t>
            </a:r>
            <a:r>
              <a:rPr kumimoji="0" lang="en-US" sz="1300" b="0" i="0" u="none" strike="noStrike" kern="1200" cap="none" spc="0" normalizeH="0" baseline="0" noProof="0" dirty="0" err="1">
                <a:ln>
                  <a:noFill/>
                </a:ln>
                <a:solidFill>
                  <a:prstClr val="black"/>
                </a:solidFill>
                <a:effectLst/>
                <a:uLnTx/>
                <a:uFillTx/>
                <a:latin typeface="Arial Narrow" pitchFamily="34" charset="0"/>
                <a:ea typeface="Adobe Heiti Std R"/>
                <a:cs typeface="+mn-cs"/>
              </a:rPr>
              <a:t>etc</a:t>
            </a:r>
            <a:r>
              <a:rPr kumimoji="0" lang="en-US" sz="1300" b="0" i="0" u="none" strike="noStrike" kern="1200" cap="none" spc="0" normalizeH="0" baseline="0" noProof="0" dirty="0">
                <a:ln>
                  <a:noFill/>
                </a:ln>
                <a:solidFill>
                  <a:prstClr val="black"/>
                </a:solidFill>
                <a:effectLst/>
                <a:uLnTx/>
                <a:uFillTx/>
                <a:latin typeface="Arial Narrow" pitchFamily="34" charset="0"/>
                <a:ea typeface="Adobe Heiti Std R"/>
                <a:cs typeface="+mn-cs"/>
              </a:rPr>
              <a:t>).</a:t>
            </a:r>
          </a:p>
          <a:p>
            <a:pPr marL="284163" marR="0" lvl="0" indent="-284163" algn="just" defTabSz="173038" rtl="0" eaLnBrk="1" fontAlgn="auto" latinLnBrk="0" hangingPunct="1">
              <a:lnSpc>
                <a:spcPct val="100000"/>
              </a:lnSpc>
              <a:spcBef>
                <a:spcPts val="400"/>
              </a:spcBef>
              <a:spcAft>
                <a:spcPts val="0"/>
              </a:spcAft>
              <a:buClrTx/>
              <a:buSzPct val="68000"/>
              <a:buFont typeface="Wingdings" pitchFamily="2" charset="2"/>
              <a:buChar char="ü"/>
              <a:tabLst/>
              <a:defRPr/>
            </a:pPr>
            <a:r>
              <a:rPr kumimoji="0" lang="en-US" sz="1300" b="0" i="0" u="none" strike="noStrike" kern="1200" cap="none" spc="0" normalizeH="0" baseline="0" noProof="0" dirty="0">
                <a:ln>
                  <a:noFill/>
                </a:ln>
                <a:solidFill>
                  <a:prstClr val="black"/>
                </a:solidFill>
                <a:effectLst/>
                <a:uLnTx/>
                <a:uFillTx/>
                <a:latin typeface="Arial Narrow" pitchFamily="34" charset="0"/>
                <a:ea typeface="Batang"/>
                <a:cs typeface="+mn-cs"/>
              </a:rPr>
              <a:t>National Youth Policy (</a:t>
            </a:r>
            <a:r>
              <a:rPr kumimoji="0" lang="en-US" sz="1300" b="0" i="0" u="none" strike="noStrike" kern="1200" cap="none" spc="0" normalizeH="0" baseline="0" noProof="0" dirty="0">
                <a:ln>
                  <a:noFill/>
                </a:ln>
                <a:solidFill>
                  <a:prstClr val="black"/>
                </a:solidFill>
                <a:effectLst/>
                <a:uLnTx/>
                <a:uFillTx/>
                <a:latin typeface="Arial Narrow" pitchFamily="34" charset="0"/>
                <a:ea typeface="Adobe Heiti Std R"/>
                <a:cs typeface="+mn-cs"/>
              </a:rPr>
              <a:t>MCI to liaise with Dept. of Community Development, Donor Agencies, Private Sector, DCI, </a:t>
            </a:r>
            <a:r>
              <a:rPr kumimoji="0" lang="en-US" sz="1300" b="0" i="0" u="none" strike="noStrike" kern="1200" cap="none" spc="0" normalizeH="0" baseline="0" noProof="0" dirty="0" err="1">
                <a:ln>
                  <a:noFill/>
                </a:ln>
                <a:solidFill>
                  <a:prstClr val="black"/>
                </a:solidFill>
                <a:effectLst/>
                <a:uLnTx/>
                <a:uFillTx/>
                <a:latin typeface="Arial Narrow" pitchFamily="34" charset="0"/>
                <a:ea typeface="Adobe Heiti Std R"/>
                <a:cs typeface="+mn-cs"/>
              </a:rPr>
              <a:t>etc</a:t>
            </a:r>
            <a:r>
              <a:rPr kumimoji="0" lang="en-US" sz="1300" b="0" i="0" u="none" strike="noStrike" kern="1200" cap="none" spc="0" normalizeH="0" baseline="0" noProof="0" dirty="0">
                <a:ln>
                  <a:noFill/>
                </a:ln>
                <a:solidFill>
                  <a:prstClr val="black"/>
                </a:solidFill>
                <a:effectLst/>
                <a:uLnTx/>
                <a:uFillTx/>
                <a:latin typeface="Arial Narrow" pitchFamily="34" charset="0"/>
                <a:ea typeface="Adobe Heiti Std R"/>
                <a:cs typeface="+mn-cs"/>
              </a:rPr>
              <a:t>).</a:t>
            </a:r>
            <a:endParaRPr kumimoji="0" lang="en-AU" sz="1300" b="0" i="0" u="none" strike="noStrike" kern="1200" cap="none" spc="0" normalizeH="0" baseline="0" noProof="0" dirty="0">
              <a:ln>
                <a:noFill/>
              </a:ln>
              <a:solidFill>
                <a:prstClr val="black"/>
              </a:solidFill>
              <a:effectLst/>
              <a:uLnTx/>
              <a:uFillTx/>
              <a:latin typeface="Arial Narrow" pitchFamily="34" charset="0"/>
              <a:ea typeface="Batang"/>
              <a:cs typeface="+mn-cs"/>
            </a:endParaRPr>
          </a:p>
        </p:txBody>
      </p:sp>
    </p:spTree>
    <p:extLst>
      <p:ext uri="{BB962C8B-B14F-4D97-AF65-F5344CB8AC3E}">
        <p14:creationId xmlns:p14="http://schemas.microsoft.com/office/powerpoint/2010/main" val="2568198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39752" y="5805264"/>
            <a:ext cx="6660232" cy="936104"/>
          </a:xfrm>
        </p:spPr>
        <p:txBody>
          <a:bodyPr>
            <a:normAutofit fontScale="775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09728" indent="0" algn="ctr">
              <a:buNone/>
            </a:pPr>
            <a:r>
              <a:rPr lang="en-AU" sz="8000" b="1" cap="all" dirty="0">
                <a:ln w="28575">
                  <a:solidFill>
                    <a:srgbClr val="FF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 ALL</a:t>
            </a:r>
          </a:p>
        </p:txBody>
      </p:sp>
      <p:sp>
        <p:nvSpPr>
          <p:cNvPr id="5" name="TextBox 4"/>
          <p:cNvSpPr txBox="1"/>
          <p:nvPr/>
        </p:nvSpPr>
        <p:spPr>
          <a:xfrm>
            <a:off x="179512" y="888975"/>
            <a:ext cx="3428484" cy="307777"/>
          </a:xfrm>
          <a:prstGeom prst="rect">
            <a:avLst/>
          </a:prstGeom>
          <a:noFill/>
        </p:spPr>
        <p:txBody>
          <a:bodyPr wrap="square" rtlCol="0">
            <a:spAutoFit/>
          </a:bodyPr>
          <a:lstStyle/>
          <a:p>
            <a:pPr marL="285750" lvl="0" indent="-285750">
              <a:buFont typeface="Lucida Sans Unicode" pitchFamily="34" charset="0"/>
              <a:buChar char="☻"/>
            </a:pPr>
            <a:r>
              <a:rPr lang="en-AU" sz="1400" dirty="0">
                <a:solidFill>
                  <a:prstClr val="black"/>
                </a:solidFill>
              </a:rPr>
              <a:t>Investment Promotion Authority</a:t>
            </a:r>
          </a:p>
        </p:txBody>
      </p:sp>
      <p:sp>
        <p:nvSpPr>
          <p:cNvPr id="6" name="TextBox 5"/>
          <p:cNvSpPr txBox="1"/>
          <p:nvPr/>
        </p:nvSpPr>
        <p:spPr>
          <a:xfrm>
            <a:off x="5708611" y="1412776"/>
            <a:ext cx="2088234" cy="307777"/>
          </a:xfrm>
          <a:prstGeom prst="rect">
            <a:avLst/>
          </a:prstGeom>
          <a:noFill/>
        </p:spPr>
        <p:txBody>
          <a:bodyPr wrap="square" rtlCol="0">
            <a:spAutoFit/>
          </a:bodyPr>
          <a:lstStyle/>
          <a:p>
            <a:pPr marL="285750" lvl="0" indent="-285750">
              <a:buFont typeface="Lucida Sans Unicode" pitchFamily="34" charset="0"/>
              <a:buChar char="☻"/>
            </a:pPr>
            <a:r>
              <a:rPr lang="en-AU" sz="1400" dirty="0">
                <a:solidFill>
                  <a:prstClr val="black"/>
                </a:solidFill>
              </a:rPr>
              <a:t>SME Corporation</a:t>
            </a:r>
          </a:p>
        </p:txBody>
      </p:sp>
      <p:sp>
        <p:nvSpPr>
          <p:cNvPr id="7" name="TextBox 6"/>
          <p:cNvSpPr txBox="1"/>
          <p:nvPr/>
        </p:nvSpPr>
        <p:spPr>
          <a:xfrm>
            <a:off x="179512" y="1393031"/>
            <a:ext cx="6373842" cy="307777"/>
          </a:xfrm>
          <a:prstGeom prst="rect">
            <a:avLst/>
          </a:prstGeom>
          <a:noFill/>
        </p:spPr>
        <p:txBody>
          <a:bodyPr wrap="square" rtlCol="0">
            <a:spAutoFit/>
          </a:bodyPr>
          <a:lstStyle/>
          <a:p>
            <a:pPr marL="285750" lvl="0" indent="-285750">
              <a:buFont typeface="Lucida Sans Unicode" pitchFamily="34" charset="0"/>
              <a:buChar char="☻"/>
            </a:pPr>
            <a:r>
              <a:rPr lang="en-AU" sz="1400" dirty="0">
                <a:solidFill>
                  <a:prstClr val="black"/>
                </a:solidFill>
              </a:rPr>
              <a:t>National Institute for Standards &amp; Industrial Technology</a:t>
            </a:r>
          </a:p>
        </p:txBody>
      </p:sp>
      <p:sp>
        <p:nvSpPr>
          <p:cNvPr id="8" name="TextBox 7"/>
          <p:cNvSpPr txBox="1"/>
          <p:nvPr/>
        </p:nvSpPr>
        <p:spPr>
          <a:xfrm>
            <a:off x="179512" y="3429000"/>
            <a:ext cx="3672408" cy="307777"/>
          </a:xfrm>
          <a:prstGeom prst="rect">
            <a:avLst/>
          </a:prstGeom>
          <a:noFill/>
        </p:spPr>
        <p:txBody>
          <a:bodyPr wrap="square" rtlCol="0">
            <a:spAutoFit/>
          </a:bodyPr>
          <a:lstStyle/>
          <a:p>
            <a:pPr marL="285750" lvl="0" indent="-285750">
              <a:buFont typeface="Lucida Sans Unicode" pitchFamily="34" charset="0"/>
              <a:buChar char="☻"/>
            </a:pPr>
            <a:r>
              <a:rPr lang="en-AU" sz="1400" dirty="0">
                <a:solidFill>
                  <a:prstClr val="black"/>
                </a:solidFill>
              </a:rPr>
              <a:t>National Fisheries Authority</a:t>
            </a:r>
          </a:p>
        </p:txBody>
      </p:sp>
      <p:sp>
        <p:nvSpPr>
          <p:cNvPr id="9" name="TextBox 8"/>
          <p:cNvSpPr txBox="1"/>
          <p:nvPr/>
        </p:nvSpPr>
        <p:spPr>
          <a:xfrm>
            <a:off x="5230276" y="1858262"/>
            <a:ext cx="3024337" cy="307777"/>
          </a:xfrm>
          <a:prstGeom prst="rect">
            <a:avLst/>
          </a:prstGeom>
          <a:noFill/>
        </p:spPr>
        <p:txBody>
          <a:bodyPr wrap="square" rtlCol="0">
            <a:spAutoFit/>
          </a:bodyPr>
          <a:lstStyle/>
          <a:p>
            <a:pPr marL="285750" lvl="0" indent="-285750">
              <a:buFont typeface="Lucida Sans Unicode" pitchFamily="34" charset="0"/>
              <a:buChar char="☻"/>
            </a:pPr>
            <a:r>
              <a:rPr lang="en-AU" sz="1400" dirty="0">
                <a:solidFill>
                  <a:prstClr val="black"/>
                </a:solidFill>
              </a:rPr>
              <a:t>Department of Treasury</a:t>
            </a:r>
          </a:p>
        </p:txBody>
      </p:sp>
      <p:sp>
        <p:nvSpPr>
          <p:cNvPr id="10" name="TextBox 9"/>
          <p:cNvSpPr txBox="1"/>
          <p:nvPr/>
        </p:nvSpPr>
        <p:spPr>
          <a:xfrm>
            <a:off x="189969" y="1863962"/>
            <a:ext cx="4716016" cy="307777"/>
          </a:xfrm>
          <a:prstGeom prst="rect">
            <a:avLst/>
          </a:prstGeom>
          <a:noFill/>
        </p:spPr>
        <p:txBody>
          <a:bodyPr wrap="square" rtlCol="0">
            <a:spAutoFit/>
          </a:bodyPr>
          <a:lstStyle/>
          <a:p>
            <a:pPr marL="285750" lvl="0" indent="-285750">
              <a:buFont typeface="Lucida Sans Unicode" pitchFamily="34" charset="0"/>
              <a:buChar char="☻"/>
            </a:pPr>
            <a:r>
              <a:rPr lang="en-AU" sz="1400" dirty="0">
                <a:solidFill>
                  <a:prstClr val="black"/>
                </a:solidFill>
              </a:rPr>
              <a:t>Department of National Planning and Monitoring</a:t>
            </a:r>
          </a:p>
        </p:txBody>
      </p:sp>
      <p:sp>
        <p:nvSpPr>
          <p:cNvPr id="11" name="TextBox 10"/>
          <p:cNvSpPr txBox="1"/>
          <p:nvPr/>
        </p:nvSpPr>
        <p:spPr>
          <a:xfrm>
            <a:off x="179512" y="2905199"/>
            <a:ext cx="5102814" cy="307777"/>
          </a:xfrm>
          <a:prstGeom prst="rect">
            <a:avLst/>
          </a:prstGeom>
          <a:noFill/>
        </p:spPr>
        <p:txBody>
          <a:bodyPr wrap="square" rtlCol="0">
            <a:spAutoFit/>
          </a:bodyPr>
          <a:lstStyle/>
          <a:p>
            <a:pPr marL="285750" lvl="0" indent="-285750">
              <a:buFont typeface="Lucida Sans Unicode" pitchFamily="34" charset="0"/>
              <a:buChar char="☻"/>
            </a:pPr>
            <a:r>
              <a:rPr lang="en-AU" sz="1400" dirty="0">
                <a:solidFill>
                  <a:prstClr val="black"/>
                </a:solidFill>
              </a:rPr>
              <a:t>Host Provincial Administrations (Project Locations)</a:t>
            </a:r>
          </a:p>
        </p:txBody>
      </p:sp>
      <p:sp>
        <p:nvSpPr>
          <p:cNvPr id="12" name="TextBox 11"/>
          <p:cNvSpPr txBox="1"/>
          <p:nvPr/>
        </p:nvSpPr>
        <p:spPr>
          <a:xfrm>
            <a:off x="4211960" y="888975"/>
            <a:ext cx="4454741" cy="307777"/>
          </a:xfrm>
          <a:prstGeom prst="rect">
            <a:avLst/>
          </a:prstGeom>
          <a:noFill/>
        </p:spPr>
        <p:txBody>
          <a:bodyPr wrap="square" rtlCol="0">
            <a:spAutoFit/>
          </a:bodyPr>
          <a:lstStyle/>
          <a:p>
            <a:pPr marL="285750" lvl="0" indent="-285750">
              <a:buFont typeface="Lucida Sans Unicode" pitchFamily="34" charset="0"/>
              <a:buChar char="☻"/>
            </a:pPr>
            <a:r>
              <a:rPr lang="en-AU" sz="1400" dirty="0">
                <a:solidFill>
                  <a:prstClr val="black"/>
                </a:solidFill>
              </a:rPr>
              <a:t>Industrial Centres Development Corporation</a:t>
            </a:r>
          </a:p>
        </p:txBody>
      </p:sp>
      <p:sp>
        <p:nvSpPr>
          <p:cNvPr id="13" name="TextBox 12"/>
          <p:cNvSpPr txBox="1"/>
          <p:nvPr/>
        </p:nvSpPr>
        <p:spPr>
          <a:xfrm>
            <a:off x="107504" y="164002"/>
            <a:ext cx="8928992"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en-AU" sz="1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Some of DCI’s Key Partners in Industrial Developments (Tuna Fisheries Industrial Development)</a:t>
            </a:r>
          </a:p>
        </p:txBody>
      </p:sp>
      <p:sp>
        <p:nvSpPr>
          <p:cNvPr id="3" name="TextBox 2">
            <a:extLst>
              <a:ext uri="{FF2B5EF4-FFF2-40B4-BE49-F238E27FC236}">
                <a16:creationId xmlns:a16="http://schemas.microsoft.com/office/drawing/2014/main" id="{61459E8B-9E74-493C-A99B-86B2BE63FA6E}"/>
              </a:ext>
            </a:extLst>
          </p:cNvPr>
          <p:cNvSpPr txBox="1"/>
          <p:nvPr/>
        </p:nvSpPr>
        <p:spPr>
          <a:xfrm>
            <a:off x="2483768" y="3985319"/>
            <a:ext cx="3600400"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Lucida Sans Unicode" pitchFamily="34" charset="0"/>
              <a:buChar char="☻"/>
              <a:tabLst/>
              <a:defRPr/>
            </a:pPr>
            <a:r>
              <a:rPr kumimoji="0" lang="en-AU" sz="1400" b="0" i="0" u="none" strike="noStrike" kern="1200" cap="none" spc="0" normalizeH="0" baseline="0" noProof="0" dirty="0">
                <a:ln>
                  <a:noFill/>
                </a:ln>
                <a:solidFill>
                  <a:prstClr val="black"/>
                </a:solidFill>
                <a:effectLst/>
                <a:uLnTx/>
                <a:uFillTx/>
                <a:latin typeface="Lucida Sans Unicode"/>
                <a:ea typeface="+mn-ea"/>
                <a:cs typeface="+mn-cs"/>
              </a:rPr>
              <a:t>Internal Revenue Commission</a:t>
            </a:r>
          </a:p>
        </p:txBody>
      </p:sp>
      <p:sp>
        <p:nvSpPr>
          <p:cNvPr id="4" name="TextBox 3">
            <a:extLst>
              <a:ext uri="{FF2B5EF4-FFF2-40B4-BE49-F238E27FC236}">
                <a16:creationId xmlns:a16="http://schemas.microsoft.com/office/drawing/2014/main" id="{9ABC39E0-EDB7-45AC-943E-92F28F0ED39B}"/>
              </a:ext>
            </a:extLst>
          </p:cNvPr>
          <p:cNvSpPr txBox="1"/>
          <p:nvPr/>
        </p:nvSpPr>
        <p:spPr>
          <a:xfrm>
            <a:off x="179512" y="4005064"/>
            <a:ext cx="2232248"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Lucida Sans Unicode" pitchFamily="34" charset="0"/>
              <a:buChar char="☻"/>
              <a:tabLst/>
              <a:defRPr/>
            </a:pPr>
            <a:r>
              <a:rPr lang="en-AU" sz="1400" dirty="0">
                <a:solidFill>
                  <a:prstClr val="black"/>
                </a:solidFill>
                <a:latin typeface="Lucida Sans Unicode"/>
              </a:rPr>
              <a:t>PNG Customs Office</a:t>
            </a:r>
            <a:endParaRPr kumimoji="0" lang="en-AU" sz="14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4" name="TextBox 13">
            <a:extLst>
              <a:ext uri="{FF2B5EF4-FFF2-40B4-BE49-F238E27FC236}">
                <a16:creationId xmlns:a16="http://schemas.microsoft.com/office/drawing/2014/main" id="{08EBF83D-E1DD-4475-925A-2ADAC4CD42AF}"/>
              </a:ext>
            </a:extLst>
          </p:cNvPr>
          <p:cNvSpPr txBox="1"/>
          <p:nvPr/>
        </p:nvSpPr>
        <p:spPr>
          <a:xfrm>
            <a:off x="189266" y="2401143"/>
            <a:ext cx="4022694"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Lucida Sans Unicode" pitchFamily="34" charset="0"/>
              <a:buChar char="☻"/>
              <a:tabLst/>
              <a:defRPr/>
            </a:pPr>
            <a:r>
              <a:rPr lang="en-AU" sz="1400" dirty="0">
                <a:solidFill>
                  <a:prstClr val="black"/>
                </a:solidFill>
                <a:latin typeface="Lucida Sans Unicode"/>
              </a:rPr>
              <a:t>Department of Lands &amp; Physical Planning</a:t>
            </a:r>
            <a:endParaRPr kumimoji="0" lang="en-AU" sz="14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5" name="TextBox 14">
            <a:extLst>
              <a:ext uri="{FF2B5EF4-FFF2-40B4-BE49-F238E27FC236}">
                <a16:creationId xmlns:a16="http://schemas.microsoft.com/office/drawing/2014/main" id="{7B35CF4B-F9A2-49C5-B089-04DCAF88A7E2}"/>
              </a:ext>
            </a:extLst>
          </p:cNvPr>
          <p:cNvSpPr txBox="1"/>
          <p:nvPr/>
        </p:nvSpPr>
        <p:spPr>
          <a:xfrm>
            <a:off x="3275856" y="3409255"/>
            <a:ext cx="4774274"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Lucida Sans Unicode" pitchFamily="34" charset="0"/>
              <a:buChar char="☻"/>
              <a:tabLst/>
              <a:defRPr/>
            </a:pPr>
            <a:r>
              <a:rPr lang="en-AU" sz="1400" dirty="0">
                <a:solidFill>
                  <a:prstClr val="black"/>
                </a:solidFill>
                <a:latin typeface="Lucida Sans Unicode"/>
              </a:rPr>
              <a:t>Conservation &amp; Environment Protection Authority</a:t>
            </a:r>
            <a:endParaRPr kumimoji="0" lang="en-AU" sz="14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6" name="TextBox 15">
            <a:extLst>
              <a:ext uri="{FF2B5EF4-FFF2-40B4-BE49-F238E27FC236}">
                <a16:creationId xmlns:a16="http://schemas.microsoft.com/office/drawing/2014/main" id="{281A6ECB-C9CF-49EF-9269-8BCF18ADBB68}"/>
              </a:ext>
            </a:extLst>
          </p:cNvPr>
          <p:cNvSpPr txBox="1"/>
          <p:nvPr/>
        </p:nvSpPr>
        <p:spPr>
          <a:xfrm>
            <a:off x="5256584" y="2905199"/>
            <a:ext cx="2411760"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Lucida Sans Unicode" pitchFamily="34" charset="0"/>
              <a:buChar char="☻"/>
              <a:tabLst/>
              <a:defRPr/>
            </a:pPr>
            <a:r>
              <a:rPr lang="en-AU" sz="1400" dirty="0">
                <a:solidFill>
                  <a:prstClr val="black"/>
                </a:solidFill>
                <a:latin typeface="Lucida Sans Unicode"/>
              </a:rPr>
              <a:t>Department of Health</a:t>
            </a:r>
            <a:endParaRPr kumimoji="0" lang="en-AU" sz="14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7" name="TextBox 16">
            <a:extLst>
              <a:ext uri="{FF2B5EF4-FFF2-40B4-BE49-F238E27FC236}">
                <a16:creationId xmlns:a16="http://schemas.microsoft.com/office/drawing/2014/main" id="{3DD94E65-D6AF-4F6A-B37D-58E7B75F4E66}"/>
              </a:ext>
            </a:extLst>
          </p:cNvPr>
          <p:cNvSpPr txBox="1"/>
          <p:nvPr/>
        </p:nvSpPr>
        <p:spPr>
          <a:xfrm>
            <a:off x="4610156" y="2401142"/>
            <a:ext cx="1728192"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Lucida Sans Unicode" pitchFamily="34" charset="0"/>
              <a:buChar char="☻"/>
              <a:tabLst/>
              <a:defRPr/>
            </a:pPr>
            <a:r>
              <a:rPr lang="en-AU" sz="1400" dirty="0">
                <a:solidFill>
                  <a:prstClr val="black"/>
                </a:solidFill>
                <a:latin typeface="Lucida Sans Unicode"/>
              </a:rPr>
              <a:t>Bank of PNG</a:t>
            </a:r>
            <a:endParaRPr kumimoji="0" lang="en-AU" sz="14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8" name="TextBox 17">
            <a:extLst>
              <a:ext uri="{FF2B5EF4-FFF2-40B4-BE49-F238E27FC236}">
                <a16:creationId xmlns:a16="http://schemas.microsoft.com/office/drawing/2014/main" id="{D7D3EA46-1871-4646-B0BC-2BEF68741E82}"/>
              </a:ext>
            </a:extLst>
          </p:cNvPr>
          <p:cNvSpPr txBox="1"/>
          <p:nvPr/>
        </p:nvSpPr>
        <p:spPr>
          <a:xfrm>
            <a:off x="5940152" y="3985319"/>
            <a:ext cx="2520280"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Lucida Sans Unicode" pitchFamily="34" charset="0"/>
              <a:buChar char="☻"/>
              <a:tabLst/>
              <a:defRPr/>
            </a:pPr>
            <a:r>
              <a:rPr lang="en-AU" sz="1400" dirty="0">
                <a:solidFill>
                  <a:prstClr val="black"/>
                </a:solidFill>
                <a:latin typeface="Lucida Sans Unicode"/>
              </a:rPr>
              <a:t>National Trade Office</a:t>
            </a:r>
            <a:endParaRPr kumimoji="0" lang="en-AU" sz="14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9" name="TextBox 18">
            <a:extLst>
              <a:ext uri="{FF2B5EF4-FFF2-40B4-BE49-F238E27FC236}">
                <a16:creationId xmlns:a16="http://schemas.microsoft.com/office/drawing/2014/main" id="{7487FE05-66CA-4FAC-B20B-344748534FF3}"/>
              </a:ext>
            </a:extLst>
          </p:cNvPr>
          <p:cNvSpPr txBox="1"/>
          <p:nvPr/>
        </p:nvSpPr>
        <p:spPr>
          <a:xfrm>
            <a:off x="179511" y="5013176"/>
            <a:ext cx="8856985"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Lucida Sans Unicode" pitchFamily="34" charset="0"/>
              <a:buChar char="☻"/>
              <a:tabLst/>
              <a:defRPr/>
            </a:pPr>
            <a:r>
              <a:rPr lang="en-AU" sz="1400" dirty="0">
                <a:solidFill>
                  <a:prstClr val="black"/>
                </a:solidFill>
                <a:latin typeface="Lucida Sans Unicode"/>
              </a:rPr>
              <a:t>The Private Sector, e.g. Investors, Manufacturers Council, Chamber of Commerce, Fishing Industry Association, etc.,</a:t>
            </a:r>
            <a:endParaRPr kumimoji="0" lang="en-AU" sz="14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20" name="TextBox 19">
            <a:extLst>
              <a:ext uri="{FF2B5EF4-FFF2-40B4-BE49-F238E27FC236}">
                <a16:creationId xmlns:a16="http://schemas.microsoft.com/office/drawing/2014/main" id="{EF849EAD-C835-4CC0-B6F8-9A087BBBDB51}"/>
              </a:ext>
            </a:extLst>
          </p:cNvPr>
          <p:cNvSpPr txBox="1"/>
          <p:nvPr/>
        </p:nvSpPr>
        <p:spPr>
          <a:xfrm>
            <a:off x="179511" y="4489375"/>
            <a:ext cx="8640961"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Lucida Sans Unicode" pitchFamily="34" charset="0"/>
              <a:buChar char="☻"/>
              <a:tabLst/>
              <a:defRPr/>
            </a:pPr>
            <a:r>
              <a:rPr lang="en-AU" sz="1400" dirty="0">
                <a:solidFill>
                  <a:prstClr val="black"/>
                </a:solidFill>
                <a:latin typeface="Lucida Sans Unicode"/>
              </a:rPr>
              <a:t>All Public Utility Service Providers, e.g. PPL, WPNG, Telikom/NICTA, PNG Ports, NAC, etc., </a:t>
            </a:r>
            <a:endParaRPr kumimoji="0" lang="en-AU" sz="14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332538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50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par>
                                <p:cTn id="10" presetID="53" presetClass="entr" presetSubtype="16" fill="hold" nodeType="withEffect">
                                  <p:stCondLst>
                                    <p:cond delay="25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par>
                                <p:cTn id="15" presetID="53" presetClass="entr" presetSubtype="16" fill="hold" nodeType="withEffect">
                                  <p:stCondLst>
                                    <p:cond delay="275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6">
                                            <p:txEl>
                                              <p:pRg st="0" end="0"/>
                                            </p:txEl>
                                          </p:spTgt>
                                        </p:tgtEl>
                                      </p:cBhvr>
                                    </p:animEffect>
                                  </p:childTnLst>
                                </p:cTn>
                              </p:par>
                              <p:par>
                                <p:cTn id="20" presetID="53" presetClass="entr" presetSubtype="16" fill="hold" nodeType="withEffect">
                                  <p:stCondLst>
                                    <p:cond delay="75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p:cTn id="2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7">
                                            <p:txEl>
                                              <p:pRg st="0" end="0"/>
                                            </p:txEl>
                                          </p:spTgt>
                                        </p:tgtEl>
                                      </p:cBhvr>
                                    </p:animEffect>
                                  </p:childTnLst>
                                </p:cTn>
                              </p:par>
                              <p:par>
                                <p:cTn id="25" presetID="53" presetClass="entr" presetSubtype="16" fill="hold" nodeType="withEffect">
                                  <p:stCondLst>
                                    <p:cond delay="200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p:cTn id="2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8">
                                            <p:txEl>
                                              <p:pRg st="0" end="0"/>
                                            </p:txEl>
                                          </p:spTgt>
                                        </p:tgtEl>
                                      </p:cBhvr>
                                    </p:animEffect>
                                  </p:childTnLst>
                                </p:cTn>
                              </p:par>
                              <p:par>
                                <p:cTn id="30" presetID="53" presetClass="entr" presetSubtype="16" fill="hold" nodeType="withEffect">
                                  <p:stCondLst>
                                    <p:cond delay="1250"/>
                                  </p:stCondLst>
                                  <p:childTnLst>
                                    <p:set>
                                      <p:cBhvr>
                                        <p:cTn id="31" dur="1" fill="hold">
                                          <p:stCondLst>
                                            <p:cond delay="0"/>
                                          </p:stCondLst>
                                        </p:cTn>
                                        <p:tgtEl>
                                          <p:spTgt spid="10">
                                            <p:txEl>
                                              <p:pRg st="0" end="0"/>
                                            </p:txEl>
                                          </p:spTgt>
                                        </p:tgtEl>
                                        <p:attrNameLst>
                                          <p:attrName>style.visibility</p:attrName>
                                        </p:attrNameLst>
                                      </p:cBhvr>
                                      <p:to>
                                        <p:strVal val="visible"/>
                                      </p:to>
                                    </p:set>
                                    <p:anim calcmode="lin" valueType="num">
                                      <p:cBhvr>
                                        <p:cTn id="3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10">
                                            <p:txEl>
                                              <p:pRg st="0" end="0"/>
                                            </p:txEl>
                                          </p:spTgt>
                                        </p:tgtEl>
                                      </p:cBhvr>
                                    </p:animEffect>
                                  </p:childTnLst>
                                </p:cTn>
                              </p:par>
                              <p:par>
                                <p:cTn id="35" presetID="53" presetClass="entr" presetSubtype="16" fill="hold" nodeType="withEffect">
                                  <p:stCondLst>
                                    <p:cond delay="100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p:cTn id="3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9">
                                            <p:txEl>
                                              <p:pRg st="0" end="0"/>
                                            </p:txEl>
                                          </p:spTgt>
                                        </p:tgtEl>
                                      </p:cBhvr>
                                    </p:animEffect>
                                  </p:childTnLst>
                                </p:cTn>
                              </p:par>
                              <p:par>
                                <p:cTn id="40" presetID="53" presetClass="entr" presetSubtype="16" fill="hold" nodeType="withEffect">
                                  <p:stCondLst>
                                    <p:cond delay="1750"/>
                                  </p:stCondLst>
                                  <p:childTnLst>
                                    <p:set>
                                      <p:cBhvr>
                                        <p:cTn id="41" dur="1" fill="hold">
                                          <p:stCondLst>
                                            <p:cond delay="0"/>
                                          </p:stCondLst>
                                        </p:cTn>
                                        <p:tgtEl>
                                          <p:spTgt spid="11">
                                            <p:txEl>
                                              <p:pRg st="0" end="0"/>
                                            </p:txEl>
                                          </p:spTgt>
                                        </p:tgtEl>
                                        <p:attrNameLst>
                                          <p:attrName>style.visibility</p:attrName>
                                        </p:attrNameLst>
                                      </p:cBhvr>
                                      <p:to>
                                        <p:strVal val="visible"/>
                                      </p:to>
                                    </p:set>
                                    <p:anim calcmode="lin" valueType="num">
                                      <p:cBhvr>
                                        <p:cTn id="42"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1">
                                            <p:txEl>
                                              <p:pRg st="0" end="0"/>
                                            </p:txEl>
                                          </p:spTgt>
                                        </p:tgtEl>
                                      </p:cBhvr>
                                    </p:animEffect>
                                  </p:childTnLst>
                                </p:cTn>
                              </p:par>
                              <p:par>
                                <p:cTn id="45" presetID="26" presetClass="entr" presetSubtype="0" fill="hold" nodeType="withEffect">
                                  <p:stCondLst>
                                    <p:cond delay="500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down)">
                                      <p:cBhvr>
                                        <p:cTn id="47" dur="580">
                                          <p:stCondLst>
                                            <p:cond delay="0"/>
                                          </p:stCondLst>
                                        </p:cTn>
                                        <p:tgtEl>
                                          <p:spTgt spid="2">
                                            <p:txEl>
                                              <p:pRg st="0" end="0"/>
                                            </p:txEl>
                                          </p:spTgt>
                                        </p:tgtEl>
                                      </p:cBhvr>
                                    </p:animEffect>
                                    <p:anim calcmode="lin" valueType="num">
                                      <p:cBhvr>
                                        <p:cTn id="4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2">
                                            <p:txEl>
                                              <p:pRg st="0" end="0"/>
                                            </p:txEl>
                                          </p:spTgt>
                                        </p:tgtEl>
                                      </p:cBhvr>
                                      <p:to x="100000" y="60000"/>
                                    </p:animScale>
                                    <p:animScale>
                                      <p:cBhvr>
                                        <p:cTn id="54" dur="166" decel="50000">
                                          <p:stCondLst>
                                            <p:cond delay="676"/>
                                          </p:stCondLst>
                                        </p:cTn>
                                        <p:tgtEl>
                                          <p:spTgt spid="2">
                                            <p:txEl>
                                              <p:pRg st="0" end="0"/>
                                            </p:txEl>
                                          </p:spTgt>
                                        </p:tgtEl>
                                      </p:cBhvr>
                                      <p:to x="100000" y="100000"/>
                                    </p:animScale>
                                    <p:animScale>
                                      <p:cBhvr>
                                        <p:cTn id="55" dur="26">
                                          <p:stCondLst>
                                            <p:cond delay="1312"/>
                                          </p:stCondLst>
                                        </p:cTn>
                                        <p:tgtEl>
                                          <p:spTgt spid="2">
                                            <p:txEl>
                                              <p:pRg st="0" end="0"/>
                                            </p:txEl>
                                          </p:spTgt>
                                        </p:tgtEl>
                                      </p:cBhvr>
                                      <p:to x="100000" y="80000"/>
                                    </p:animScale>
                                    <p:animScale>
                                      <p:cBhvr>
                                        <p:cTn id="56" dur="166" decel="50000">
                                          <p:stCondLst>
                                            <p:cond delay="1338"/>
                                          </p:stCondLst>
                                        </p:cTn>
                                        <p:tgtEl>
                                          <p:spTgt spid="2">
                                            <p:txEl>
                                              <p:pRg st="0" end="0"/>
                                            </p:txEl>
                                          </p:spTgt>
                                        </p:tgtEl>
                                      </p:cBhvr>
                                      <p:to x="100000" y="100000"/>
                                    </p:animScale>
                                    <p:animScale>
                                      <p:cBhvr>
                                        <p:cTn id="57" dur="26">
                                          <p:stCondLst>
                                            <p:cond delay="1642"/>
                                          </p:stCondLst>
                                        </p:cTn>
                                        <p:tgtEl>
                                          <p:spTgt spid="2">
                                            <p:txEl>
                                              <p:pRg st="0" end="0"/>
                                            </p:txEl>
                                          </p:spTgt>
                                        </p:tgtEl>
                                      </p:cBhvr>
                                      <p:to x="100000" y="90000"/>
                                    </p:animScale>
                                    <p:animScale>
                                      <p:cBhvr>
                                        <p:cTn id="58" dur="166" decel="50000">
                                          <p:stCondLst>
                                            <p:cond delay="1668"/>
                                          </p:stCondLst>
                                        </p:cTn>
                                        <p:tgtEl>
                                          <p:spTgt spid="2">
                                            <p:txEl>
                                              <p:pRg st="0" end="0"/>
                                            </p:txEl>
                                          </p:spTgt>
                                        </p:tgtEl>
                                      </p:cBhvr>
                                      <p:to x="100000" y="100000"/>
                                    </p:animScale>
                                    <p:animScale>
                                      <p:cBhvr>
                                        <p:cTn id="59" dur="26">
                                          <p:stCondLst>
                                            <p:cond delay="1808"/>
                                          </p:stCondLst>
                                        </p:cTn>
                                        <p:tgtEl>
                                          <p:spTgt spid="2">
                                            <p:txEl>
                                              <p:pRg st="0" end="0"/>
                                            </p:txEl>
                                          </p:spTgt>
                                        </p:tgtEl>
                                      </p:cBhvr>
                                      <p:to x="100000" y="95000"/>
                                    </p:animScale>
                                    <p:animScale>
                                      <p:cBhvr>
                                        <p:cTn id="60" dur="166" decel="50000">
                                          <p:stCondLst>
                                            <p:cond delay="1834"/>
                                          </p:stCondLst>
                                        </p:cTn>
                                        <p:tgtEl>
                                          <p:spTgt spid="2">
                                            <p:txEl>
                                              <p:pRg st="0" end="0"/>
                                            </p:txEl>
                                          </p:spTgt>
                                        </p:tgtEl>
                                      </p:cBhvr>
                                      <p:to x="100000" y="100000"/>
                                    </p:animScale>
                                  </p:childTnLst>
                                </p:cTn>
                              </p:par>
                              <p:par>
                                <p:cTn id="61" presetID="53" presetClass="entr" presetSubtype="16" fill="hold" grpId="0" nodeType="withEffect">
                                  <p:stCondLst>
                                    <p:cond delay="325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par>
                                <p:cTn id="66" presetID="53" presetClass="entr" presetSubtype="16" fill="hold" grpId="0" nodeType="withEffect">
                                  <p:stCondLst>
                                    <p:cond delay="300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par>
                                <p:cTn id="71" presetID="53" presetClass="entr" presetSubtype="16" fill="hold" grpId="0" nodeType="withEffect">
                                  <p:stCondLst>
                                    <p:cond delay="150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par>
                                <p:cTn id="76" presetID="53" presetClass="entr" presetSubtype="16" fill="hold" grpId="0" nodeType="withEffect">
                                  <p:stCondLst>
                                    <p:cond delay="1750"/>
                                  </p:stCondLst>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ppt_w</p:attrName>
                                        </p:attrNameLst>
                                      </p:cBhvr>
                                      <p:tavLst>
                                        <p:tav tm="0">
                                          <p:val>
                                            <p:fltVal val="0"/>
                                          </p:val>
                                        </p:tav>
                                        <p:tav tm="100000">
                                          <p:val>
                                            <p:strVal val="#ppt_w"/>
                                          </p:val>
                                        </p:tav>
                                      </p:tavLst>
                                    </p:anim>
                                    <p:anim calcmode="lin" valueType="num">
                                      <p:cBhvr>
                                        <p:cTn id="79" dur="500" fill="hold"/>
                                        <p:tgtEl>
                                          <p:spTgt spid="16"/>
                                        </p:tgtEl>
                                        <p:attrNameLst>
                                          <p:attrName>ppt_h</p:attrName>
                                        </p:attrNameLst>
                                      </p:cBhvr>
                                      <p:tavLst>
                                        <p:tav tm="0">
                                          <p:val>
                                            <p:fltVal val="0"/>
                                          </p:val>
                                        </p:tav>
                                        <p:tav tm="100000">
                                          <p:val>
                                            <p:strVal val="#ppt_h"/>
                                          </p:val>
                                        </p:tav>
                                      </p:tavLst>
                                    </p:anim>
                                    <p:animEffect transition="in" filter="fade">
                                      <p:cBhvr>
                                        <p:cTn id="80" dur="500"/>
                                        <p:tgtEl>
                                          <p:spTgt spid="16"/>
                                        </p:tgtEl>
                                      </p:cBhvr>
                                    </p:animEffect>
                                  </p:childTnLst>
                                </p:cTn>
                              </p:par>
                              <p:par>
                                <p:cTn id="81" presetID="53" presetClass="entr" presetSubtype="16" fill="hold" grpId="0" nodeType="withEffect">
                                  <p:stCondLst>
                                    <p:cond delay="350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par>
                                <p:cTn id="86" presetID="53" presetClass="entr" presetSubtype="16" fill="hold" grpId="0" nodeType="withEffect">
                                  <p:stCondLst>
                                    <p:cond delay="4250"/>
                                  </p:stCondLst>
                                  <p:childTnLst>
                                    <p:set>
                                      <p:cBhvr>
                                        <p:cTn id="87" dur="1" fill="hold">
                                          <p:stCondLst>
                                            <p:cond delay="0"/>
                                          </p:stCondLst>
                                        </p:cTn>
                                        <p:tgtEl>
                                          <p:spTgt spid="15"/>
                                        </p:tgtEl>
                                        <p:attrNameLst>
                                          <p:attrName>style.visibility</p:attrName>
                                        </p:attrNameLst>
                                      </p:cBhvr>
                                      <p:to>
                                        <p:strVal val="visible"/>
                                      </p:to>
                                    </p:set>
                                    <p:anim calcmode="lin" valueType="num">
                                      <p:cBhvr>
                                        <p:cTn id="88" dur="500" fill="hold"/>
                                        <p:tgtEl>
                                          <p:spTgt spid="15"/>
                                        </p:tgtEl>
                                        <p:attrNameLst>
                                          <p:attrName>ppt_w</p:attrName>
                                        </p:attrNameLst>
                                      </p:cBhvr>
                                      <p:tavLst>
                                        <p:tav tm="0">
                                          <p:val>
                                            <p:fltVal val="0"/>
                                          </p:val>
                                        </p:tav>
                                        <p:tav tm="100000">
                                          <p:val>
                                            <p:strVal val="#ppt_w"/>
                                          </p:val>
                                        </p:tav>
                                      </p:tavLst>
                                    </p:anim>
                                    <p:anim calcmode="lin" valueType="num">
                                      <p:cBhvr>
                                        <p:cTn id="89" dur="500" fill="hold"/>
                                        <p:tgtEl>
                                          <p:spTgt spid="15"/>
                                        </p:tgtEl>
                                        <p:attrNameLst>
                                          <p:attrName>ppt_h</p:attrName>
                                        </p:attrNameLst>
                                      </p:cBhvr>
                                      <p:tavLst>
                                        <p:tav tm="0">
                                          <p:val>
                                            <p:fltVal val="0"/>
                                          </p:val>
                                        </p:tav>
                                        <p:tav tm="100000">
                                          <p:val>
                                            <p:strVal val="#ppt_h"/>
                                          </p:val>
                                        </p:tav>
                                      </p:tavLst>
                                    </p:anim>
                                    <p:animEffect transition="in" filter="fade">
                                      <p:cBhvr>
                                        <p:cTn id="90" dur="500"/>
                                        <p:tgtEl>
                                          <p:spTgt spid="15"/>
                                        </p:tgtEl>
                                      </p:cBhvr>
                                    </p:animEffect>
                                  </p:childTnLst>
                                </p:cTn>
                              </p:par>
                              <p:par>
                                <p:cTn id="91" presetID="53" presetClass="entr" presetSubtype="16" fill="hold" grpId="0" nodeType="withEffect">
                                  <p:stCondLst>
                                    <p:cond delay="450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ppt_w</p:attrName>
                                        </p:attrNameLst>
                                      </p:cBhvr>
                                      <p:tavLst>
                                        <p:tav tm="0">
                                          <p:val>
                                            <p:fltVal val="0"/>
                                          </p:val>
                                        </p:tav>
                                        <p:tav tm="100000">
                                          <p:val>
                                            <p:strVal val="#ppt_w"/>
                                          </p:val>
                                        </p:tav>
                                      </p:tavLst>
                                    </p:anim>
                                    <p:anim calcmode="lin" valueType="num">
                                      <p:cBhvr>
                                        <p:cTn id="94" dur="500" fill="hold"/>
                                        <p:tgtEl>
                                          <p:spTgt spid="19"/>
                                        </p:tgtEl>
                                        <p:attrNameLst>
                                          <p:attrName>ppt_h</p:attrName>
                                        </p:attrNameLst>
                                      </p:cBhvr>
                                      <p:tavLst>
                                        <p:tav tm="0">
                                          <p:val>
                                            <p:fltVal val="0"/>
                                          </p:val>
                                        </p:tav>
                                        <p:tav tm="100000">
                                          <p:val>
                                            <p:strVal val="#ppt_h"/>
                                          </p:val>
                                        </p:tav>
                                      </p:tavLst>
                                    </p:anim>
                                    <p:animEffect transition="in" filter="fade">
                                      <p:cBhvr>
                                        <p:cTn id="95" dur="500"/>
                                        <p:tgtEl>
                                          <p:spTgt spid="19"/>
                                        </p:tgtEl>
                                      </p:cBhvr>
                                    </p:animEffect>
                                  </p:childTnLst>
                                </p:cTn>
                              </p:par>
                              <p:par>
                                <p:cTn id="96" presetID="53" presetClass="entr" presetSubtype="16" fill="hold" grpId="0" nodeType="withEffect">
                                  <p:stCondLst>
                                    <p:cond delay="4000"/>
                                  </p:stCondLst>
                                  <p:childTnLst>
                                    <p:set>
                                      <p:cBhvr>
                                        <p:cTn id="97" dur="1" fill="hold">
                                          <p:stCondLst>
                                            <p:cond delay="0"/>
                                          </p:stCondLst>
                                        </p:cTn>
                                        <p:tgtEl>
                                          <p:spTgt spid="20"/>
                                        </p:tgtEl>
                                        <p:attrNameLst>
                                          <p:attrName>style.visibility</p:attrName>
                                        </p:attrNameLst>
                                      </p:cBhvr>
                                      <p:to>
                                        <p:strVal val="visible"/>
                                      </p:to>
                                    </p:set>
                                    <p:anim calcmode="lin" valueType="num">
                                      <p:cBhvr>
                                        <p:cTn id="98" dur="500" fill="hold"/>
                                        <p:tgtEl>
                                          <p:spTgt spid="20"/>
                                        </p:tgtEl>
                                        <p:attrNameLst>
                                          <p:attrName>ppt_w</p:attrName>
                                        </p:attrNameLst>
                                      </p:cBhvr>
                                      <p:tavLst>
                                        <p:tav tm="0">
                                          <p:val>
                                            <p:fltVal val="0"/>
                                          </p:val>
                                        </p:tav>
                                        <p:tav tm="100000">
                                          <p:val>
                                            <p:strVal val="#ppt_w"/>
                                          </p:val>
                                        </p:tav>
                                      </p:tavLst>
                                    </p:anim>
                                    <p:anim calcmode="lin" valueType="num">
                                      <p:cBhvr>
                                        <p:cTn id="99" dur="500" fill="hold"/>
                                        <p:tgtEl>
                                          <p:spTgt spid="20"/>
                                        </p:tgtEl>
                                        <p:attrNameLst>
                                          <p:attrName>ppt_h</p:attrName>
                                        </p:attrNameLst>
                                      </p:cBhvr>
                                      <p:tavLst>
                                        <p:tav tm="0">
                                          <p:val>
                                            <p:fltVal val="0"/>
                                          </p:val>
                                        </p:tav>
                                        <p:tav tm="100000">
                                          <p:val>
                                            <p:strVal val="#ppt_h"/>
                                          </p:val>
                                        </p:tav>
                                      </p:tavLst>
                                    </p:anim>
                                    <p:animEffect transition="in" filter="fade">
                                      <p:cBhvr>
                                        <p:cTn id="100" dur="500"/>
                                        <p:tgtEl>
                                          <p:spTgt spid="20"/>
                                        </p:tgtEl>
                                      </p:cBhvr>
                                    </p:animEffect>
                                  </p:childTnLst>
                                </p:cTn>
                              </p:par>
                              <p:par>
                                <p:cTn id="101" presetID="53" presetClass="entr" presetSubtype="16" fill="hold" grpId="0" nodeType="withEffect">
                                  <p:stCondLst>
                                    <p:cond delay="225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500" fill="hold"/>
                                        <p:tgtEl>
                                          <p:spTgt spid="18"/>
                                        </p:tgtEl>
                                        <p:attrNameLst>
                                          <p:attrName>ppt_w</p:attrName>
                                        </p:attrNameLst>
                                      </p:cBhvr>
                                      <p:tavLst>
                                        <p:tav tm="0">
                                          <p:val>
                                            <p:fltVal val="0"/>
                                          </p:val>
                                        </p:tav>
                                        <p:tav tm="100000">
                                          <p:val>
                                            <p:strVal val="#ppt_w"/>
                                          </p:val>
                                        </p:tav>
                                      </p:tavLst>
                                    </p:anim>
                                    <p:anim calcmode="lin" valueType="num">
                                      <p:cBhvr>
                                        <p:cTn id="104" dur="500" fill="hold"/>
                                        <p:tgtEl>
                                          <p:spTgt spid="18"/>
                                        </p:tgtEl>
                                        <p:attrNameLst>
                                          <p:attrName>ppt_h</p:attrName>
                                        </p:attrNameLst>
                                      </p:cBhvr>
                                      <p:tavLst>
                                        <p:tav tm="0">
                                          <p:val>
                                            <p:fltVal val="0"/>
                                          </p:val>
                                        </p:tav>
                                        <p:tav tm="100000">
                                          <p:val>
                                            <p:strVal val="#ppt_h"/>
                                          </p:val>
                                        </p:tav>
                                      </p:tavLst>
                                    </p:anim>
                                    <p:animEffect transition="in" filter="fade">
                                      <p:cBhvr>
                                        <p:cTn id="10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P spid="15" grpId="0"/>
      <p:bldP spid="16" grpId="0"/>
      <p:bldP spid="17"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51963-4891-43C1-8D27-4519E4259AC9}"/>
              </a:ext>
            </a:extLst>
          </p:cNvPr>
          <p:cNvSpPr>
            <a:spLocks noGrp="1"/>
          </p:cNvSpPr>
          <p:nvPr>
            <p:ph idx="1"/>
          </p:nvPr>
        </p:nvSpPr>
        <p:spPr>
          <a:xfrm>
            <a:off x="457200" y="1196752"/>
            <a:ext cx="8229600" cy="5184576"/>
          </a:xfrm>
        </p:spPr>
        <p:txBody>
          <a:bodyPr>
            <a:normAutofit/>
          </a:bodyPr>
          <a:lstStyle/>
          <a:p>
            <a:pPr>
              <a:buClrTx/>
              <a:buFont typeface="Wingdings" panose="05000000000000000000" pitchFamily="2" charset="2"/>
              <a:buChar char="v"/>
            </a:pPr>
            <a:r>
              <a:rPr lang="en-AU" sz="1400" dirty="0">
                <a:latin typeface="Arial Narrow" panose="020B0606020202030204" pitchFamily="34" charset="0"/>
              </a:rPr>
              <a:t>RELEVANCE OF FUNCTIONS OF DCI TO TUNA DEVELOPMENT</a:t>
            </a:r>
          </a:p>
          <a:p>
            <a:pPr>
              <a:buClrTx/>
              <a:buFont typeface="Wingdings" panose="05000000000000000000" pitchFamily="2" charset="2"/>
              <a:buChar char="v"/>
            </a:pPr>
            <a:endParaRPr kumimoji="0" lang="en-AU" sz="1400" i="0" u="none" strike="noStrike" kern="1200" normalizeH="0" baseline="0" noProof="0" dirty="0">
              <a:uLnTx/>
              <a:uFillTx/>
              <a:latin typeface="Arial Narrow" panose="020B0606020202030204" pitchFamily="34" charset="0"/>
            </a:endParaRPr>
          </a:p>
          <a:p>
            <a:pPr>
              <a:buClrTx/>
              <a:buFont typeface="Wingdings" panose="05000000000000000000" pitchFamily="2" charset="2"/>
              <a:buChar char="v"/>
            </a:pPr>
            <a:r>
              <a:rPr kumimoji="0" lang="en-AU" sz="1400" i="0" u="none" strike="noStrike" kern="1200" normalizeH="0" baseline="0" noProof="0" dirty="0">
                <a:uLnTx/>
                <a:uFillTx/>
                <a:latin typeface="Arial Narrow" panose="020B0606020202030204" pitchFamily="34" charset="0"/>
              </a:rPr>
              <a:t>DCI JURISDICTIONS</a:t>
            </a:r>
          </a:p>
          <a:p>
            <a:pPr>
              <a:buClrTx/>
              <a:buFont typeface="Wingdings" panose="05000000000000000000" pitchFamily="2" charset="2"/>
              <a:buChar char="v"/>
            </a:pPr>
            <a:endParaRPr lang="en-AU" sz="1400" dirty="0">
              <a:latin typeface="Arial Narrow" panose="020B0606020202030204" pitchFamily="34" charset="0"/>
            </a:endParaRPr>
          </a:p>
          <a:p>
            <a:pPr>
              <a:buClrTx/>
              <a:buFont typeface="Wingdings" panose="05000000000000000000" pitchFamily="2" charset="2"/>
              <a:buChar char="v"/>
            </a:pPr>
            <a:r>
              <a:rPr kumimoji="0" lang="en-AU" sz="1400" i="0" u="none" strike="noStrike" kern="1200" normalizeH="0" baseline="0" noProof="0" dirty="0">
                <a:uLnTx/>
                <a:uFillTx/>
                <a:latin typeface="Arial Narrow" panose="020B0606020202030204" pitchFamily="34" charset="0"/>
              </a:rPr>
              <a:t>DCI’S ONGOING ROLES &amp; RESPONSIBILITIES VIS-À-VIS INDUSTRY DEVELOPMENTS (IN COLLABORATION WITH RELEVANT STAKEHOLDERS) </a:t>
            </a:r>
            <a:endParaRPr lang="en-AU" sz="1400" dirty="0">
              <a:latin typeface="Arial Narrow" panose="020B0606020202030204" pitchFamily="34" charset="0"/>
            </a:endParaRPr>
          </a:p>
          <a:p>
            <a:pPr>
              <a:buClrTx/>
              <a:buFont typeface="Wingdings" panose="05000000000000000000" pitchFamily="2" charset="2"/>
              <a:buChar char="v"/>
            </a:pPr>
            <a:endParaRPr lang="en-AU" sz="1400" dirty="0">
              <a:latin typeface="Arial Narrow" panose="020B0606020202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AU" sz="1400" i="0" u="none" strike="noStrike" kern="1200" normalizeH="0" baseline="0" noProof="0" dirty="0">
                <a:uLnTx/>
                <a:uFillTx/>
                <a:latin typeface="Arial Narrow" panose="020B0606020202030204" pitchFamily="34" charset="0"/>
              </a:rPr>
              <a:t>NEW POLICY INITIATIVES BEING FACILITATED/IMPLEMENTED THAT SHOULD CONTRIBUTE TO THE DEVELOPMENT OF THE TUNA INDUSTRY IN PNG</a:t>
            </a:r>
            <a:endParaRPr kumimoji="0" lang="en-US" sz="1400" i="0" u="none" strike="noStrike" kern="1200" normalizeH="0" baseline="0" noProof="0" dirty="0">
              <a:uLnTx/>
              <a:uFillTx/>
              <a:latin typeface="Arial Narrow" panose="020B0606020202030204" pitchFamily="34" charset="0"/>
            </a:endParaRPr>
          </a:p>
          <a:p>
            <a:pPr>
              <a:buClrTx/>
              <a:buFont typeface="Wingdings" panose="05000000000000000000" pitchFamily="2" charset="2"/>
              <a:buChar char="v"/>
            </a:pPr>
            <a:endParaRPr lang="en-AU" sz="1400" dirty="0">
              <a:latin typeface="Arial Narrow" panose="020B0606020202030204" pitchFamily="34" charset="0"/>
            </a:endParaRPr>
          </a:p>
          <a:p>
            <a:pPr>
              <a:buClrTx/>
              <a:buFont typeface="Wingdings" panose="05000000000000000000" pitchFamily="2" charset="2"/>
              <a:buChar char="v"/>
            </a:pPr>
            <a:r>
              <a:rPr kumimoji="0" lang="en-AU" sz="1400" i="0" u="none" strike="noStrike" kern="1200" normalizeH="0" baseline="0" noProof="0" dirty="0">
                <a:uLnTx/>
                <a:uFillTx/>
                <a:latin typeface="Arial Narrow" panose="020B0606020202030204" pitchFamily="34" charset="0"/>
              </a:rPr>
              <a:t>INITIATIVES AND ONGOING EFFORTS GOING FORWARD</a:t>
            </a:r>
            <a:endParaRPr lang="en-AU" sz="1400" dirty="0">
              <a:latin typeface="Arial Narrow" panose="020B0606020202030204" pitchFamily="34" charset="0"/>
            </a:endParaRPr>
          </a:p>
          <a:p>
            <a:pPr>
              <a:buClrTx/>
              <a:buFont typeface="Wingdings" panose="05000000000000000000" pitchFamily="2" charset="2"/>
              <a:buChar char="v"/>
            </a:pPr>
            <a:endParaRPr lang="en-AU" sz="1400" dirty="0">
              <a:latin typeface="Arial Narrow" panose="020B0606020202030204" pitchFamily="34" charset="0"/>
            </a:endParaRPr>
          </a:p>
          <a:p>
            <a:pPr>
              <a:buClrTx/>
              <a:buFont typeface="Wingdings" panose="05000000000000000000" pitchFamily="2" charset="2"/>
              <a:buChar char="v"/>
            </a:pPr>
            <a:r>
              <a:rPr kumimoji="0" lang="en-AU" sz="1400" i="0" u="none" strike="noStrike" kern="1200" normalizeH="0" baseline="0" noProof="0" dirty="0">
                <a:uLnTx/>
                <a:uFillTx/>
                <a:latin typeface="Arial Narrow" panose="020B0606020202030204" pitchFamily="34" charset="0"/>
              </a:rPr>
              <a:t>THE PMIZ EXPERIENCE</a:t>
            </a:r>
          </a:p>
          <a:p>
            <a:pPr>
              <a:buClrTx/>
              <a:buFont typeface="Wingdings" panose="05000000000000000000" pitchFamily="2" charset="2"/>
              <a:buChar char="v"/>
            </a:pPr>
            <a:endParaRPr lang="en-AU" sz="1400" dirty="0">
              <a:latin typeface="Arial Narrow" panose="020B0606020202030204" pitchFamily="34" charset="0"/>
            </a:endParaRPr>
          </a:p>
          <a:p>
            <a:pPr>
              <a:buClrTx/>
              <a:buFont typeface="Wingdings" panose="05000000000000000000" pitchFamily="2" charset="2"/>
              <a:buChar char="v"/>
            </a:pPr>
            <a:r>
              <a:rPr kumimoji="0" lang="en-AU" sz="1400" i="0" u="none" strike="noStrike" kern="1200" normalizeH="0" baseline="0" noProof="0" dirty="0">
                <a:uLnTx/>
                <a:uFillTx/>
                <a:latin typeface="Arial Narrow" panose="020B0606020202030204" pitchFamily="34" charset="0"/>
              </a:rPr>
              <a:t>DCI COORDINATING ROLE IN PROJECTS VIS-À-VIS TUNA FISHERIES DEVELOPMENT</a:t>
            </a:r>
          </a:p>
          <a:p>
            <a:pPr marL="109728" indent="0">
              <a:buNone/>
            </a:pPr>
            <a:endParaRPr lang="en-AU" sz="1400" dirty="0">
              <a:latin typeface="Arial Narrow" panose="020B0606020202030204" pitchFamily="34" charset="0"/>
            </a:endParaRPr>
          </a:p>
        </p:txBody>
      </p:sp>
      <p:sp>
        <p:nvSpPr>
          <p:cNvPr id="3" name="Title 2">
            <a:extLst>
              <a:ext uri="{FF2B5EF4-FFF2-40B4-BE49-F238E27FC236}">
                <a16:creationId xmlns:a16="http://schemas.microsoft.com/office/drawing/2014/main" id="{DD61C5B6-0A40-42DF-8258-3A022349AB11}"/>
              </a:ext>
            </a:extLst>
          </p:cNvPr>
          <p:cNvSpPr>
            <a:spLocks noGrp="1"/>
          </p:cNvSpPr>
          <p:nvPr>
            <p:ph type="title"/>
          </p:nvPr>
        </p:nvSpPr>
        <p:spPr>
          <a:xfrm>
            <a:off x="457200" y="274638"/>
            <a:ext cx="8229600" cy="576071"/>
          </a:xfrm>
        </p:spPr>
        <p:txBody>
          <a:bodyPr>
            <a:normAutofit/>
          </a:bodyPr>
          <a:lstStyle/>
          <a:p>
            <a:r>
              <a:rPr lang="en-AU" sz="1600" dirty="0">
                <a:latin typeface="Arial Narrow" panose="020B0606020202030204" pitchFamily="34" charset="0"/>
              </a:rPr>
              <a:t>PRESENTATION OUTLINE</a:t>
            </a:r>
          </a:p>
        </p:txBody>
      </p:sp>
    </p:spTree>
    <p:extLst>
      <p:ext uri="{BB962C8B-B14F-4D97-AF65-F5344CB8AC3E}">
        <p14:creationId xmlns:p14="http://schemas.microsoft.com/office/powerpoint/2010/main" val="576423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64488" cy="432048"/>
          </a:xfrm>
        </p:spPr>
        <p:txBody>
          <a:bodyPr>
            <a:normAutofit/>
          </a:bodyPr>
          <a:lstStyle/>
          <a:p>
            <a:pPr marR="64008" lvl="0" algn="just">
              <a:spcBef>
                <a:spcPts val="400"/>
              </a:spcBef>
            </a:pPr>
            <a:r>
              <a:rPr lang="en-AU" sz="18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ekton Pro Ext" pitchFamily="34" charset="0"/>
                <a:ea typeface="+mn-ea"/>
                <a:cs typeface="+mn-cs"/>
              </a:rPr>
              <a:t>“What role can DCI play in supporting a Holistic Tuna Fisheries Development  in PNG?”…</a:t>
            </a:r>
            <a:endParaRPr lang="en-AU" sz="18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ekton Pro Ext" pitchFamily="34" charset="0"/>
            </a:endParaRPr>
          </a:p>
        </p:txBody>
      </p:sp>
      <p:sp>
        <p:nvSpPr>
          <p:cNvPr id="3" name="Subtitle 2"/>
          <p:cNvSpPr>
            <a:spLocks noGrp="1"/>
          </p:cNvSpPr>
          <p:nvPr>
            <p:ph type="subTitle" idx="1"/>
          </p:nvPr>
        </p:nvSpPr>
        <p:spPr>
          <a:xfrm>
            <a:off x="179512" y="856458"/>
            <a:ext cx="8964488" cy="844350"/>
          </a:xfrm>
        </p:spPr>
        <p:txBody>
          <a:bodyPr>
            <a:noAutofit/>
          </a:bodyPr>
          <a:lstStyle/>
          <a:p>
            <a:pPr algn="l"/>
            <a:r>
              <a:rPr lang="en-AU" sz="1400" b="1" dirty="0">
                <a:solidFill>
                  <a:srgbClr val="EB641B">
                    <a:lumMod val="50000"/>
                  </a:srgbClr>
                </a:solidFill>
                <a:latin typeface="Century Gothic" pitchFamily="34" charset="0"/>
                <a:ea typeface="+mj-ea"/>
                <a:cs typeface="+mj-cs"/>
              </a:rPr>
              <a:t>Main Approach: </a:t>
            </a:r>
          </a:p>
          <a:p>
            <a:pPr algn="l"/>
            <a:r>
              <a:rPr lang="en-AU" sz="1400" b="1" dirty="0">
                <a:solidFill>
                  <a:srgbClr val="EB641B">
                    <a:lumMod val="50000"/>
                  </a:srgbClr>
                </a:solidFill>
                <a:latin typeface="Century Gothic" pitchFamily="34" charset="0"/>
                <a:ea typeface="+mj-ea"/>
                <a:cs typeface="+mj-cs"/>
              </a:rPr>
              <a:t>(Looking at it from a broader perspective and complimenting crossing cutting issues with stakeholders in the industry)</a:t>
            </a:r>
            <a:endParaRPr lang="en-AU" sz="1400" dirty="0">
              <a:latin typeface="Century Gothic" pitchFamily="34" charset="0"/>
            </a:endParaRPr>
          </a:p>
        </p:txBody>
      </p:sp>
      <p:sp>
        <p:nvSpPr>
          <p:cNvPr id="4" name="TextBox 3"/>
          <p:cNvSpPr txBox="1"/>
          <p:nvPr/>
        </p:nvSpPr>
        <p:spPr>
          <a:xfrm>
            <a:off x="251520" y="3140968"/>
            <a:ext cx="8568952" cy="830997"/>
          </a:xfrm>
          <a:prstGeom prst="rect">
            <a:avLst/>
          </a:prstGeom>
          <a:noFill/>
        </p:spPr>
        <p:txBody>
          <a:bodyPr wrap="square" rtlCol="0">
            <a:spAutoFit/>
          </a:bodyPr>
          <a:lstStyle/>
          <a:p>
            <a:pPr marL="266700" indent="-266700" algn="just">
              <a:buFont typeface="Wingdings" pitchFamily="2" charset="2"/>
              <a:buChar char="Ø"/>
            </a:pPr>
            <a:r>
              <a:rPr lang="en-AU" sz="1600" b="1" dirty="0">
                <a:latin typeface="Myriad Pro Light" pitchFamily="34" charset="0"/>
                <a:ea typeface="DFKai-SB" pitchFamily="65" charset="-120"/>
              </a:rPr>
              <a:t>CONTINUOUS REFORMS AND FORMULATIONS OF APPROPRIATE AND EFFECTIVE POLICIES/REGULATIONS IN SUPPORT OF COMMERCIAL &amp; INDUSTRIAL DEVELOPMENTS, AND</a:t>
            </a:r>
          </a:p>
        </p:txBody>
      </p:sp>
      <p:sp>
        <p:nvSpPr>
          <p:cNvPr id="5" name="TextBox 4"/>
          <p:cNvSpPr txBox="1"/>
          <p:nvPr/>
        </p:nvSpPr>
        <p:spPr>
          <a:xfrm>
            <a:off x="179512" y="2237963"/>
            <a:ext cx="8568952" cy="830997"/>
          </a:xfrm>
          <a:prstGeom prst="rect">
            <a:avLst/>
          </a:prstGeom>
          <a:noFill/>
        </p:spPr>
        <p:txBody>
          <a:bodyPr wrap="square" rtlCol="0">
            <a:spAutoFit/>
          </a:bodyPr>
          <a:lstStyle/>
          <a:p>
            <a:pPr marL="285750" indent="-285750" algn="just">
              <a:buFont typeface="Wingdings" pitchFamily="2" charset="2"/>
              <a:buChar char="Ø"/>
            </a:pPr>
            <a:r>
              <a:rPr lang="en-AU" sz="1600" b="1" dirty="0">
                <a:latin typeface="Myriad Pro Light" pitchFamily="34" charset="0"/>
              </a:rPr>
              <a:t>FACILITATING FOR AND IMPLEMENTING BOTH GOVERNMENT AND PRIVATE SECTOR INITIATIVES (PIPs, FDIs, DDIs, SMIs, SMEs) IN LINE WITH EXISTING POLICIES AND REGULATIONS AND STANDARD BUSINESS PRACTISES</a:t>
            </a:r>
          </a:p>
        </p:txBody>
      </p:sp>
      <p:sp>
        <p:nvSpPr>
          <p:cNvPr id="8" name="TextBox 7"/>
          <p:cNvSpPr txBox="1"/>
          <p:nvPr/>
        </p:nvSpPr>
        <p:spPr>
          <a:xfrm>
            <a:off x="179512" y="1628800"/>
            <a:ext cx="5184576" cy="307777"/>
          </a:xfrm>
          <a:prstGeom prst="rect">
            <a:avLst/>
          </a:prstGeom>
          <a:noFill/>
        </p:spPr>
        <p:txBody>
          <a:bodyPr wrap="square" rtlCol="0">
            <a:spAutoFit/>
          </a:bodyPr>
          <a:lstStyle/>
          <a:p>
            <a:r>
              <a:rPr lang="en-AU" sz="1400" b="1" dirty="0">
                <a:latin typeface="Arial Narrow" panose="020B0606020202030204" pitchFamily="34" charset="0"/>
                <a:cs typeface="Arial" pitchFamily="34" charset="0"/>
              </a:rPr>
              <a:t>From the outset;</a:t>
            </a:r>
          </a:p>
        </p:txBody>
      </p:sp>
      <p:sp>
        <p:nvSpPr>
          <p:cNvPr id="6" name="TextBox 5">
            <a:extLst>
              <a:ext uri="{FF2B5EF4-FFF2-40B4-BE49-F238E27FC236}">
                <a16:creationId xmlns:a16="http://schemas.microsoft.com/office/drawing/2014/main" id="{3011FAEE-7C16-4785-81E7-80AF36F2C24A}"/>
              </a:ext>
            </a:extLst>
          </p:cNvPr>
          <p:cNvSpPr txBox="1"/>
          <p:nvPr/>
        </p:nvSpPr>
        <p:spPr>
          <a:xfrm>
            <a:off x="251520" y="4077072"/>
            <a:ext cx="8496944" cy="584775"/>
          </a:xfrm>
          <a:prstGeom prst="rect">
            <a:avLst/>
          </a:prstGeom>
          <a:noFill/>
        </p:spPr>
        <p:txBody>
          <a:bodyPr wrap="square" rtlCol="0">
            <a:spAutoFit/>
          </a:bodyPr>
          <a:lstStyle/>
          <a:p>
            <a:pPr marL="285750" indent="-285750">
              <a:buFont typeface="Wingdings" panose="05000000000000000000" pitchFamily="2" charset="2"/>
              <a:buChar char="Ø"/>
            </a:pPr>
            <a:r>
              <a:rPr kumimoji="0" lang="en-AU" sz="1600" b="1" i="0" u="none" strike="noStrike" kern="1200" cap="none" spc="0" normalizeH="0" baseline="0" noProof="0" dirty="0">
                <a:ln>
                  <a:noFill/>
                </a:ln>
                <a:solidFill>
                  <a:prstClr val="black"/>
                </a:solidFill>
                <a:effectLst/>
                <a:uLnTx/>
                <a:uFillTx/>
                <a:latin typeface="Myriad Pro Light" pitchFamily="34" charset="0"/>
                <a:ea typeface="DFKai-SB" pitchFamily="65" charset="-120"/>
                <a:cs typeface="+mn-cs"/>
              </a:rPr>
              <a:t>UNDERTAKING AND PARTAKING IN NECESSARY INTERNATIONAL BUSINESS DEVELOPMENTS TO SUPPORT DOMESTIC DEVELOPMENTS</a:t>
            </a:r>
            <a:endParaRPr lang="en-US" dirty="0"/>
          </a:p>
        </p:txBody>
      </p:sp>
    </p:spTree>
    <p:extLst>
      <p:ext uri="{BB962C8B-B14F-4D97-AF65-F5344CB8AC3E}">
        <p14:creationId xmlns:p14="http://schemas.microsoft.com/office/powerpoint/2010/main" val="2204412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3123"/>
            <a:ext cx="8568952" cy="504057"/>
          </a:xfrm>
        </p:spPr>
        <p:style>
          <a:lnRef idx="1">
            <a:schemeClr val="accent4"/>
          </a:lnRef>
          <a:fillRef idx="2">
            <a:schemeClr val="accent4"/>
          </a:fillRef>
          <a:effectRef idx="1">
            <a:schemeClr val="accent4"/>
          </a:effectRef>
          <a:fontRef idx="minor">
            <a:schemeClr val="dk1"/>
          </a:fontRef>
        </p:style>
        <p:txBody>
          <a:bodyPr>
            <a:noAutofit/>
          </a:bodyPr>
          <a:lstStyle/>
          <a:p>
            <a:pPr marL="361950" indent="-361950"/>
            <a:r>
              <a:rPr lang="en-AU" sz="2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ekton Pro Ext" pitchFamily="34" charset="0"/>
              </a:rPr>
              <a:t>DCI JURISDICTIONS</a:t>
            </a:r>
          </a:p>
        </p:txBody>
      </p:sp>
      <p:pic>
        <p:nvPicPr>
          <p:cNvPr id="1026" name="Picture 2" descr="C:\Users\jrina\Desktop\TunaIndustryConsultations.ActingSecretaryPresentation.Frebruary2022\ReferenceMaterials\DCICorporatePlan2018-2022.Extract.Pg8.Manda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1196"/>
            <a:ext cx="8424936" cy="24537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rina\Desktop\TunaIndustryConsultations.ActingSecretaryPresentation.Frebruary2022\ReferenceMaterials\DCICorporatePlan2018-2022.Extract.Pg8.Mandat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429000"/>
            <a:ext cx="8424936" cy="33123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88224" y="692697"/>
            <a:ext cx="2304256" cy="276999"/>
          </a:xfrm>
          <a:prstGeom prst="rect">
            <a:avLst/>
          </a:prstGeom>
          <a:noFill/>
        </p:spPr>
        <p:txBody>
          <a:bodyPr wrap="square" rtlCol="0">
            <a:spAutoFit/>
          </a:bodyPr>
          <a:lstStyle/>
          <a:p>
            <a:r>
              <a:rPr lang="en-AU" sz="1200" dirty="0">
                <a:latin typeface="Bodoni MT Condensed" pitchFamily="18" charset="0"/>
              </a:rPr>
              <a:t>Extract from DCI Corporate Plan 2018-2022 (pg8)</a:t>
            </a:r>
          </a:p>
        </p:txBody>
      </p:sp>
      <p:pic>
        <p:nvPicPr>
          <p:cNvPr id="1028" name="Picture 4" descr="C:\Users\jrina\Desktop\TunaIndustryConsultations.ActingSecretaryPresentation.Frebruary2022\ReferenceMaterials\DCICorporatePlan2018-2022.Extract.Pg8.Mandat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645024"/>
            <a:ext cx="8424936"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173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54968" y="188640"/>
            <a:ext cx="880952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AU" sz="2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ekton Pro Ext" pitchFamily="34" charset="0"/>
              </a:rPr>
              <a:t>DCI CP 2018-2022 FOCUS VIS-À-VIS TUNA INDUSTRY DEVELOPMENT</a:t>
            </a:r>
            <a:endParaRPr lang="en-AU" sz="2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028" name="Picture 4" descr="C:\Users\jrina\Desktop\TunaIndustryConsultations.ActingSecretaryPresentation.Frebruary2022\ReferenceMaterials\DCICorporatePlan2018-2022.Extract.Pg7.Vis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29734"/>
            <a:ext cx="4176464" cy="541163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85850" y="908720"/>
            <a:ext cx="2485950" cy="276999"/>
          </a:xfrm>
          <a:prstGeom prst="rect">
            <a:avLst/>
          </a:prstGeom>
          <a:noFill/>
        </p:spPr>
        <p:txBody>
          <a:bodyPr wrap="square" rtlCol="0">
            <a:spAutoFit/>
          </a:bodyPr>
          <a:lstStyle/>
          <a:p>
            <a:pPr lvl="0"/>
            <a:r>
              <a:rPr lang="en-AU" sz="1200" dirty="0">
                <a:solidFill>
                  <a:prstClr val="black"/>
                </a:solidFill>
                <a:latin typeface="Bodoni MT Condensed" pitchFamily="18" charset="0"/>
              </a:rPr>
              <a:t>Extract from DCI Corporate Plan 2018-2022 (pg8)</a:t>
            </a:r>
          </a:p>
        </p:txBody>
      </p:sp>
      <p:sp>
        <p:nvSpPr>
          <p:cNvPr id="3" name="TextBox 2"/>
          <p:cNvSpPr txBox="1"/>
          <p:nvPr/>
        </p:nvSpPr>
        <p:spPr>
          <a:xfrm>
            <a:off x="4644008" y="1340768"/>
            <a:ext cx="4272464" cy="523220"/>
          </a:xfrm>
          <a:prstGeom prst="rect">
            <a:avLst/>
          </a:prstGeom>
          <a:noFill/>
        </p:spPr>
        <p:txBody>
          <a:bodyPr wrap="square" rtlCol="0">
            <a:spAutoFit/>
          </a:bodyPr>
          <a:lstStyle/>
          <a:p>
            <a:r>
              <a:rPr lang="en-AU" sz="1400" dirty="0"/>
              <a:t>PPP arrangements to maximize benefits of value addition in a sustainable manner.</a:t>
            </a:r>
          </a:p>
        </p:txBody>
      </p:sp>
      <p:sp>
        <p:nvSpPr>
          <p:cNvPr id="5" name="TextBox 4"/>
          <p:cNvSpPr txBox="1"/>
          <p:nvPr/>
        </p:nvSpPr>
        <p:spPr>
          <a:xfrm>
            <a:off x="4644008" y="2780928"/>
            <a:ext cx="4392488" cy="523220"/>
          </a:xfrm>
          <a:prstGeom prst="rect">
            <a:avLst/>
          </a:prstGeom>
          <a:noFill/>
        </p:spPr>
        <p:txBody>
          <a:bodyPr wrap="square" rtlCol="0">
            <a:spAutoFit/>
          </a:bodyPr>
          <a:lstStyle/>
          <a:p>
            <a:r>
              <a:rPr lang="en-AU" sz="1400" dirty="0"/>
              <a:t>Transformation from a raw materials exporter to a value added manufacturing economy</a:t>
            </a:r>
          </a:p>
        </p:txBody>
      </p:sp>
      <p:sp>
        <p:nvSpPr>
          <p:cNvPr id="7" name="Rounded Rectangle 6"/>
          <p:cNvSpPr/>
          <p:nvPr/>
        </p:nvSpPr>
        <p:spPr>
          <a:xfrm>
            <a:off x="226976" y="5533206"/>
            <a:ext cx="4333056" cy="344066"/>
          </a:xfrm>
          <a:prstGeom prst="round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4752020" y="4523055"/>
            <a:ext cx="4176464" cy="338554"/>
          </a:xfrm>
          <a:prstGeom prst="rect">
            <a:avLst/>
          </a:prstGeom>
          <a:noFill/>
        </p:spPr>
        <p:txBody>
          <a:bodyPr wrap="square" rtlCol="0">
            <a:spAutoFit/>
          </a:bodyPr>
          <a:lstStyle/>
          <a:p>
            <a:r>
              <a:rPr lang="en-AU" sz="1600" dirty="0"/>
              <a:t>International Business Development</a:t>
            </a:r>
          </a:p>
        </p:txBody>
      </p:sp>
      <p:sp>
        <p:nvSpPr>
          <p:cNvPr id="2" name="TextBox 1"/>
          <p:cNvSpPr txBox="1"/>
          <p:nvPr/>
        </p:nvSpPr>
        <p:spPr>
          <a:xfrm>
            <a:off x="4572000" y="908720"/>
            <a:ext cx="3384376" cy="338554"/>
          </a:xfrm>
          <a:prstGeom prst="rect">
            <a:avLst/>
          </a:prstGeom>
          <a:noFill/>
        </p:spPr>
        <p:txBody>
          <a:bodyPr wrap="square" rtlCol="0">
            <a:spAutoFit/>
          </a:bodyPr>
          <a:lstStyle/>
          <a:p>
            <a:r>
              <a:rPr lang="en-AU" sz="1600" dirty="0"/>
              <a:t>Emphasis On;</a:t>
            </a:r>
          </a:p>
        </p:txBody>
      </p:sp>
      <p:sp>
        <p:nvSpPr>
          <p:cNvPr id="9" name="TextBox 8"/>
          <p:cNvSpPr txBox="1"/>
          <p:nvPr/>
        </p:nvSpPr>
        <p:spPr>
          <a:xfrm>
            <a:off x="5292080" y="1772816"/>
            <a:ext cx="3828420" cy="830997"/>
          </a:xfrm>
          <a:prstGeom prst="rect">
            <a:avLst/>
          </a:prstGeom>
          <a:noFill/>
        </p:spPr>
        <p:txBody>
          <a:bodyPr wrap="square" rtlCol="0">
            <a:spAutoFit/>
          </a:bodyPr>
          <a:lstStyle/>
          <a:p>
            <a:r>
              <a:rPr lang="en-AU" sz="1200" b="1" dirty="0">
                <a:solidFill>
                  <a:schemeClr val="accent6">
                    <a:lumMod val="60000"/>
                    <a:lumOff val="40000"/>
                  </a:schemeClr>
                </a:solidFill>
              </a:rPr>
              <a:t>In view of: </a:t>
            </a:r>
          </a:p>
          <a:p>
            <a:pPr marL="171450" indent="-171450">
              <a:buFont typeface="Wingdings" pitchFamily="2" charset="2"/>
              <a:buChar char="ü"/>
            </a:pPr>
            <a:r>
              <a:rPr lang="en-AU" sz="1200" b="1" dirty="0">
                <a:solidFill>
                  <a:schemeClr val="accent6">
                    <a:lumMod val="60000"/>
                    <a:lumOff val="40000"/>
                  </a:schemeClr>
                </a:solidFill>
              </a:rPr>
              <a:t>promoting both Foreign &amp; Domestic Investors, Food Security, Environment Protection &amp; Managing Resources for Future Generations</a:t>
            </a:r>
          </a:p>
        </p:txBody>
      </p:sp>
      <p:sp>
        <p:nvSpPr>
          <p:cNvPr id="10" name="TextBox 9"/>
          <p:cNvSpPr txBox="1"/>
          <p:nvPr/>
        </p:nvSpPr>
        <p:spPr>
          <a:xfrm>
            <a:off x="5292080" y="3174067"/>
            <a:ext cx="3899384" cy="1200329"/>
          </a:xfrm>
          <a:prstGeom prst="rect">
            <a:avLst/>
          </a:prstGeom>
          <a:noFill/>
        </p:spPr>
        <p:txBody>
          <a:bodyPr wrap="square" rtlCol="0">
            <a:spAutoFit/>
          </a:bodyPr>
          <a:lstStyle/>
          <a:p>
            <a:r>
              <a:rPr lang="en-AU" sz="1200" b="1" dirty="0">
                <a:solidFill>
                  <a:schemeClr val="accent6">
                    <a:lumMod val="60000"/>
                    <a:lumOff val="40000"/>
                  </a:schemeClr>
                </a:solidFill>
              </a:rPr>
              <a:t>In view of: </a:t>
            </a:r>
          </a:p>
          <a:p>
            <a:pPr marL="171450" indent="-171450">
              <a:buFont typeface="Wingdings" pitchFamily="2" charset="2"/>
              <a:buChar char="ü"/>
            </a:pPr>
            <a:r>
              <a:rPr lang="en-AU" sz="1200" b="1" dirty="0">
                <a:solidFill>
                  <a:schemeClr val="accent6">
                    <a:lumMod val="60000"/>
                    <a:lumOff val="40000"/>
                  </a:schemeClr>
                </a:solidFill>
              </a:rPr>
              <a:t>encouraging Downstream Processing Infrastructures, Compliances to Manufacturing &amp; Export Standards &amp; Import Substitution, etc.</a:t>
            </a:r>
          </a:p>
          <a:p>
            <a:pPr marL="171450" indent="-171450">
              <a:buFont typeface="Wingdings" pitchFamily="2" charset="2"/>
              <a:buChar char="ü"/>
            </a:pPr>
            <a:r>
              <a:rPr lang="en-AU" sz="1200" b="1" dirty="0">
                <a:solidFill>
                  <a:schemeClr val="accent6">
                    <a:lumMod val="60000"/>
                    <a:lumOff val="40000"/>
                  </a:schemeClr>
                </a:solidFill>
              </a:rPr>
              <a:t>encouraging Local  Participation in Spin-off Business activities </a:t>
            </a:r>
          </a:p>
        </p:txBody>
      </p:sp>
      <p:sp>
        <p:nvSpPr>
          <p:cNvPr id="11" name="TextBox 10"/>
          <p:cNvSpPr txBox="1"/>
          <p:nvPr/>
        </p:nvSpPr>
        <p:spPr>
          <a:xfrm>
            <a:off x="5436096" y="4861609"/>
            <a:ext cx="3635896" cy="1015663"/>
          </a:xfrm>
          <a:prstGeom prst="rect">
            <a:avLst/>
          </a:prstGeom>
          <a:noFill/>
        </p:spPr>
        <p:txBody>
          <a:bodyPr wrap="square" rtlCol="0">
            <a:spAutoFit/>
          </a:bodyPr>
          <a:lstStyle/>
          <a:p>
            <a:r>
              <a:rPr lang="en-AU" sz="1200" b="1" dirty="0">
                <a:solidFill>
                  <a:schemeClr val="accent6">
                    <a:lumMod val="60000"/>
                    <a:lumOff val="40000"/>
                  </a:schemeClr>
                </a:solidFill>
              </a:rPr>
              <a:t>In view of:</a:t>
            </a:r>
          </a:p>
          <a:p>
            <a:pPr marL="171450" indent="-171450">
              <a:buFont typeface="Wingdings" pitchFamily="2" charset="2"/>
              <a:buChar char="ü"/>
            </a:pPr>
            <a:r>
              <a:rPr lang="en-AU" sz="1200" b="1" dirty="0">
                <a:solidFill>
                  <a:schemeClr val="accent6">
                    <a:lumMod val="60000"/>
                    <a:lumOff val="40000"/>
                  </a:schemeClr>
                </a:solidFill>
              </a:rPr>
              <a:t>negotiating and maintaining Trading Partners &amp; Deals, increasing Market Access &amp; product exhibits/promotions, etc.   </a:t>
            </a:r>
          </a:p>
          <a:p>
            <a:pPr marL="171450" indent="-171450">
              <a:buFont typeface="Wingdings" pitchFamily="2" charset="2"/>
              <a:buChar char="ü"/>
            </a:pPr>
            <a:r>
              <a:rPr lang="en-AU" sz="1200" b="1" dirty="0">
                <a:solidFill>
                  <a:schemeClr val="accent6">
                    <a:lumMod val="60000"/>
                    <a:lumOff val="40000"/>
                  </a:schemeClr>
                </a:solidFill>
              </a:rPr>
              <a:t>create Conducive  Business Environment </a:t>
            </a:r>
          </a:p>
        </p:txBody>
      </p:sp>
      <p:sp>
        <p:nvSpPr>
          <p:cNvPr id="12" name="Rounded Rectangle 11"/>
          <p:cNvSpPr/>
          <p:nvPr/>
        </p:nvSpPr>
        <p:spPr>
          <a:xfrm>
            <a:off x="251520" y="4581128"/>
            <a:ext cx="4308512" cy="432048"/>
          </a:xfrm>
          <a:prstGeom prst="roundRect">
            <a:avLst/>
          </a:prstGeom>
          <a:noFill/>
          <a:ln>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ounded Rectangle 12"/>
          <p:cNvSpPr/>
          <p:nvPr/>
        </p:nvSpPr>
        <p:spPr>
          <a:xfrm>
            <a:off x="251520" y="6525344"/>
            <a:ext cx="2736304" cy="216024"/>
          </a:xfrm>
          <a:prstGeom prst="round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ounded Rectangle 13"/>
          <p:cNvSpPr/>
          <p:nvPr/>
        </p:nvSpPr>
        <p:spPr>
          <a:xfrm>
            <a:off x="285850" y="6165304"/>
            <a:ext cx="4142134" cy="288032"/>
          </a:xfrm>
          <a:prstGeom prst="roundRect">
            <a:avLst/>
          </a:prstGeom>
          <a:noFill/>
          <a:ln>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8029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CI Corporate Plan 2018-2022.pdf - Adobe Reader"/>
          <p:cNvPicPr>
            <a:picLocks noGrp="1" noChangeAspect="1"/>
          </p:cNvPicPr>
          <p:nvPr>
            <p:ph idx="1"/>
          </p:nvPr>
        </p:nvPicPr>
        <p:blipFill rotWithShape="1">
          <a:blip r:embed="rId3">
            <a:extLst>
              <a:ext uri="{28A0092B-C50C-407E-A947-70E740481C1C}">
                <a14:useLocalDpi xmlns:a14="http://schemas.microsoft.com/office/drawing/2010/main" val="0"/>
              </a:ext>
            </a:extLst>
          </a:blip>
          <a:srcRect l="9820" t="11569" r="24548" b="2275"/>
          <a:stretch/>
        </p:blipFill>
        <p:spPr>
          <a:xfrm>
            <a:off x="251520" y="260648"/>
            <a:ext cx="8568952" cy="6120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969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908720"/>
            <a:ext cx="8712968" cy="2952328"/>
          </a:xfrm>
        </p:spPr>
        <p:txBody>
          <a:bodyPr>
            <a:normAutofit/>
          </a:bodyPr>
          <a:lstStyle/>
          <a:p>
            <a:pPr>
              <a:buClrTx/>
              <a:buFont typeface="Wingdings" pitchFamily="2" charset="2"/>
              <a:buChar char="ü"/>
            </a:pPr>
            <a:r>
              <a:rPr lang="en-US" sz="1600" dirty="0">
                <a:latin typeface="Arial Narrow"/>
                <a:ea typeface="Adobe Heiti Std R"/>
                <a:cs typeface="Times New Roman"/>
              </a:rPr>
              <a:t>Facilitate/promote private sector investments (FDIs/DDIs) in the production of value added goods &amp; the provision of related support services for commercial purposes</a:t>
            </a:r>
          </a:p>
          <a:p>
            <a:pPr>
              <a:buClrTx/>
              <a:buFont typeface="Wingdings" pitchFamily="2" charset="2"/>
              <a:buChar char="ü"/>
            </a:pPr>
            <a:r>
              <a:rPr lang="en-US" sz="1600" dirty="0">
                <a:latin typeface="Arial Narrow"/>
                <a:ea typeface="Adobe Heiti Std R"/>
                <a:cs typeface="Times New Roman"/>
              </a:rPr>
              <a:t>Implement Government initiatives (PIP programs)</a:t>
            </a:r>
          </a:p>
          <a:p>
            <a:pPr>
              <a:buClrTx/>
              <a:buFont typeface="Wingdings" pitchFamily="2" charset="2"/>
              <a:buChar char="ü"/>
            </a:pPr>
            <a:r>
              <a:rPr lang="en-US" sz="1600" dirty="0">
                <a:latin typeface="Arial Narrow"/>
                <a:ea typeface="Adobe Heiti Std R"/>
                <a:cs typeface="Times New Roman"/>
              </a:rPr>
              <a:t>Negotiate conducive business and investment environments for industry and commerce in PNG,</a:t>
            </a:r>
          </a:p>
          <a:p>
            <a:pPr>
              <a:buClrTx/>
              <a:buFont typeface="Wingdings" pitchFamily="2" charset="2"/>
              <a:buChar char="ü"/>
            </a:pPr>
            <a:r>
              <a:rPr lang="en-US" sz="1600" dirty="0">
                <a:latin typeface="Arial Narrow"/>
                <a:ea typeface="Adobe Heiti Std R"/>
                <a:cs typeface="Times New Roman"/>
              </a:rPr>
              <a:t>International trade facilitation and PNG-Made products market access promotions</a:t>
            </a:r>
          </a:p>
          <a:p>
            <a:pPr>
              <a:buClrTx/>
              <a:buFont typeface="Wingdings" pitchFamily="2" charset="2"/>
              <a:buChar char="ü"/>
            </a:pPr>
            <a:r>
              <a:rPr lang="en-AU" sz="1600" dirty="0">
                <a:solidFill>
                  <a:prstClr val="black"/>
                </a:solidFill>
                <a:latin typeface="Arial Narrow" pitchFamily="34" charset="0"/>
                <a:ea typeface="DFKai-SB" pitchFamily="65" charset="-120"/>
              </a:rPr>
              <a:t>Facilitate expansion of a strong industrial base through an integrated manufacturing and market process</a:t>
            </a:r>
          </a:p>
          <a:p>
            <a:pPr>
              <a:buClrTx/>
              <a:buFont typeface="Wingdings" pitchFamily="2" charset="2"/>
              <a:buChar char="ü"/>
            </a:pPr>
            <a:r>
              <a:rPr lang="en-AU" sz="1600" dirty="0">
                <a:solidFill>
                  <a:prstClr val="black"/>
                </a:solidFill>
                <a:latin typeface="Arial Narrow" pitchFamily="34" charset="0"/>
                <a:ea typeface="DFKai-SB" pitchFamily="65" charset="-120"/>
              </a:rPr>
              <a:t>Support other line agencies to establish trade missions at strategic locations around the world to promote/secure export markets' for PNG’s originating goods/services</a:t>
            </a:r>
            <a:endParaRPr lang="en-US" sz="1600" dirty="0">
              <a:latin typeface="Arial Narrow"/>
              <a:ea typeface="Adobe Heiti Std R"/>
              <a:cs typeface="Times New Roman"/>
            </a:endParaRPr>
          </a:p>
          <a:p>
            <a:pPr>
              <a:buClrTx/>
              <a:buFont typeface="Wingdings" pitchFamily="2" charset="2"/>
              <a:buChar char="ü"/>
            </a:pPr>
            <a:endParaRPr lang="en-US" sz="1600" dirty="0">
              <a:latin typeface="Arial Narrow"/>
              <a:ea typeface="Adobe Heiti Std R"/>
              <a:cs typeface="Times New Roman"/>
            </a:endParaRPr>
          </a:p>
          <a:p>
            <a:pPr>
              <a:buClrTx/>
              <a:buFont typeface="Wingdings" pitchFamily="2" charset="2"/>
              <a:buChar char="ü"/>
            </a:pPr>
            <a:endParaRPr lang="en-US" sz="1400" dirty="0">
              <a:latin typeface="Arial Narrow"/>
              <a:ea typeface="Adobe Heiti Std R"/>
              <a:cs typeface="Times New Roman"/>
            </a:endParaRPr>
          </a:p>
          <a:p>
            <a:endParaRPr lang="en-US" dirty="0"/>
          </a:p>
        </p:txBody>
      </p:sp>
      <p:sp>
        <p:nvSpPr>
          <p:cNvPr id="3" name="Title 2"/>
          <p:cNvSpPr>
            <a:spLocks noGrp="1"/>
          </p:cNvSpPr>
          <p:nvPr>
            <p:ph type="title"/>
          </p:nvPr>
        </p:nvSpPr>
        <p:spPr>
          <a:xfrm>
            <a:off x="107505" y="116632"/>
            <a:ext cx="9001000" cy="634082"/>
          </a:xfrm>
        </p:spPr>
        <p:style>
          <a:lnRef idx="1">
            <a:schemeClr val="accent4"/>
          </a:lnRef>
          <a:fillRef idx="2">
            <a:schemeClr val="accent4"/>
          </a:fillRef>
          <a:effectRef idx="1">
            <a:schemeClr val="accent4"/>
          </a:effectRef>
          <a:fontRef idx="minor">
            <a:schemeClr val="dk1"/>
          </a:fontRef>
        </p:style>
        <p:txBody>
          <a:bodyPr>
            <a:noAutofit/>
          </a:bodyPr>
          <a:lstStyle/>
          <a:p>
            <a:r>
              <a:rPr lang="en-AU" sz="2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ekton Pro Ext" pitchFamily="34" charset="0"/>
                <a:ea typeface="+mn-ea"/>
                <a:cs typeface="+mn-cs"/>
              </a:rPr>
              <a:t>DCI’S ONGOING ROLES &amp; RESPONSIBILITIES VIS-À-VIS INDUSTRY DEVELOPMENTS (IN COLLABORATION WITH RELEVANT STAKEHOLDERS) </a:t>
            </a:r>
            <a:endParaRPr lang="en-US" sz="2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TextBox 4"/>
          <p:cNvSpPr txBox="1"/>
          <p:nvPr/>
        </p:nvSpPr>
        <p:spPr>
          <a:xfrm>
            <a:off x="107505" y="3429000"/>
            <a:ext cx="900100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AU" sz="2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ekton Pro Ext" pitchFamily="34" charset="0"/>
                <a:ea typeface="+mj-ea"/>
                <a:cs typeface="+mj-cs"/>
              </a:rPr>
              <a:t>NEW POLICY INITIATIVES BEING FACILITATED/IMPLEMENTED THAT SHOULD CONTRIBUTE TO THE DEVELOPMENT OF THE TUNA INDUSTRY IN PNG</a:t>
            </a:r>
            <a:endParaRPr lang="en-US" sz="2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TextBox 5"/>
          <p:cNvSpPr txBox="1"/>
          <p:nvPr/>
        </p:nvSpPr>
        <p:spPr>
          <a:xfrm>
            <a:off x="539552" y="4221088"/>
            <a:ext cx="8712968" cy="2062103"/>
          </a:xfrm>
          <a:prstGeom prst="rect">
            <a:avLst/>
          </a:prstGeom>
          <a:noFill/>
        </p:spPr>
        <p:txBody>
          <a:bodyPr wrap="square" rtlCol="0">
            <a:spAutoFit/>
          </a:bodyPr>
          <a:lstStyle/>
          <a:p>
            <a:pPr marL="342900" indent="-342900">
              <a:buFont typeface="Arial Narrow" pitchFamily="34" charset="0"/>
              <a:buChar char="☼"/>
            </a:pPr>
            <a:r>
              <a:rPr lang="en-US" sz="1600" dirty="0">
                <a:latin typeface="Arial Narrow" pitchFamily="34" charset="0"/>
              </a:rPr>
              <a:t>Special Economic Zone Act (SEZA) (implementation/revision)</a:t>
            </a:r>
          </a:p>
          <a:p>
            <a:pPr marL="342900" indent="-342900">
              <a:buFont typeface="Arial Narrow" pitchFamily="34" charset="0"/>
              <a:buChar char="☼"/>
            </a:pPr>
            <a:r>
              <a:rPr lang="en-US" sz="1600" dirty="0">
                <a:latin typeface="Arial Narrow" pitchFamily="34" charset="0"/>
              </a:rPr>
              <a:t>National Trade Policy 2017-2032 (implementation )</a:t>
            </a:r>
          </a:p>
          <a:p>
            <a:pPr marL="342900" indent="-342900">
              <a:buFont typeface="Arial Narrow" pitchFamily="34" charset="0"/>
              <a:buChar char="☼"/>
            </a:pPr>
            <a:r>
              <a:rPr lang="en-US" sz="1600" dirty="0">
                <a:latin typeface="Arial Narrow" pitchFamily="34" charset="0"/>
              </a:rPr>
              <a:t>MSME Policy 2022 and MSME MTDP 2022-2026 (implementation)</a:t>
            </a:r>
          </a:p>
          <a:p>
            <a:pPr marL="342900" indent="-342900">
              <a:buFont typeface="Arial Narrow" pitchFamily="34" charset="0"/>
              <a:buChar char="☼"/>
            </a:pPr>
            <a:r>
              <a:rPr lang="en-US" sz="1600" dirty="0">
                <a:latin typeface="Arial Narrow" pitchFamily="34" charset="0"/>
              </a:rPr>
              <a:t>Manufacturing policy (development process)</a:t>
            </a:r>
          </a:p>
          <a:p>
            <a:pPr marL="342900" indent="-342900">
              <a:buFont typeface="Arial Narrow" pitchFamily="34" charset="0"/>
              <a:buChar char="☼"/>
            </a:pPr>
            <a:r>
              <a:rPr lang="en-US" sz="1600" dirty="0">
                <a:latin typeface="Arial Narrow" pitchFamily="34" charset="0"/>
              </a:rPr>
              <a:t>Cooperative society policy (development process)</a:t>
            </a:r>
          </a:p>
          <a:p>
            <a:pPr marL="342900" indent="-342900">
              <a:buFont typeface="Arial Narrow" pitchFamily="34" charset="0"/>
              <a:buChar char="☼"/>
            </a:pPr>
            <a:r>
              <a:rPr lang="en-US" sz="1600" dirty="0">
                <a:latin typeface="Arial Narrow" pitchFamily="34" charset="0"/>
              </a:rPr>
              <a:t>National Content Policy (development process</a:t>
            </a:r>
          </a:p>
          <a:p>
            <a:pPr marL="342900" indent="-342900">
              <a:buFont typeface="Arial Narrow" pitchFamily="34" charset="0"/>
              <a:buChar char="☼"/>
            </a:pPr>
            <a:r>
              <a:rPr lang="en-US" sz="1600" dirty="0">
                <a:latin typeface="Arial Narrow" pitchFamily="34" charset="0"/>
              </a:rPr>
              <a:t>Trade Control Legislation (development stage)</a:t>
            </a:r>
          </a:p>
          <a:p>
            <a:pPr marL="342900" indent="-342900">
              <a:buFont typeface="Wingdings" pitchFamily="2" charset="2"/>
              <a:buChar char="ü"/>
            </a:pPr>
            <a:endParaRPr lang="en-US" sz="1600" dirty="0">
              <a:solidFill>
                <a:srgbClr val="FF6600"/>
              </a:solidFill>
              <a:latin typeface="Arial Narrow" pitchFamily="34" charset="0"/>
            </a:endParaRPr>
          </a:p>
        </p:txBody>
      </p:sp>
    </p:spTree>
    <p:extLst>
      <p:ext uri="{BB962C8B-B14F-4D97-AF65-F5344CB8AC3E}">
        <p14:creationId xmlns:p14="http://schemas.microsoft.com/office/powerpoint/2010/main" val="112740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268760"/>
            <a:ext cx="8928992" cy="4896544"/>
          </a:xfrm>
        </p:spPr>
        <p:txBody>
          <a:bodyPr>
            <a:normAutofit/>
          </a:bodyPr>
          <a:lstStyle/>
          <a:p>
            <a:pPr>
              <a:buClrTx/>
              <a:buFont typeface="Wingdings" pitchFamily="2" charset="2"/>
              <a:buChar char="ü"/>
            </a:pPr>
            <a:r>
              <a:rPr lang="en-US" sz="1800" dirty="0">
                <a:latin typeface="Arial Narrow"/>
                <a:ea typeface="Calibri"/>
                <a:cs typeface="Times New Roman"/>
              </a:rPr>
              <a:t>Government provision of enabling infrastructures for investments (PIPs)</a:t>
            </a:r>
          </a:p>
          <a:p>
            <a:pPr>
              <a:buClrTx/>
              <a:buFont typeface="Wingdings" pitchFamily="2" charset="2"/>
              <a:buChar char="ü"/>
            </a:pPr>
            <a:r>
              <a:rPr lang="en-US" sz="1800" dirty="0">
                <a:latin typeface="Arial Narrow"/>
                <a:ea typeface="Calibri"/>
                <a:cs typeface="Times New Roman"/>
              </a:rPr>
              <a:t>Procurement and delivery of infrastructures, capital, management &amp; technology through PPPs FDIs/JVs);</a:t>
            </a:r>
          </a:p>
          <a:p>
            <a:pPr>
              <a:buClrTx/>
              <a:buFont typeface="Wingdings" pitchFamily="2" charset="2"/>
              <a:buChar char="ü"/>
            </a:pPr>
            <a:r>
              <a:rPr lang="en-US" sz="1800" dirty="0">
                <a:latin typeface="Arial Narrow"/>
                <a:ea typeface="Calibri"/>
                <a:cs typeface="Times New Roman"/>
              </a:rPr>
              <a:t>Establishment of industrial zones &amp; special economic zones</a:t>
            </a:r>
          </a:p>
          <a:p>
            <a:pPr>
              <a:buClrTx/>
              <a:buFont typeface="Wingdings" pitchFamily="2" charset="2"/>
              <a:buChar char="ü"/>
            </a:pPr>
            <a:r>
              <a:rPr lang="en-US" sz="1800" dirty="0">
                <a:latin typeface="Arial Narrow"/>
                <a:ea typeface="Calibri"/>
                <a:cs typeface="Times New Roman"/>
              </a:rPr>
              <a:t>Maintain export restrictions to encourage downstream processing and value adding onshore,</a:t>
            </a:r>
          </a:p>
          <a:p>
            <a:pPr>
              <a:buClrTx/>
              <a:buFont typeface="Wingdings" pitchFamily="2" charset="2"/>
              <a:buChar char="ü"/>
            </a:pPr>
            <a:r>
              <a:rPr lang="en-US" sz="1800" dirty="0">
                <a:latin typeface="Arial Narrow"/>
                <a:ea typeface="Calibri"/>
                <a:cs typeface="Times New Roman"/>
              </a:rPr>
              <a:t>Identify and conclude Free Trade Agreements (FTAs) with trading partners to gain competitive advantages for our tuna exports</a:t>
            </a:r>
          </a:p>
          <a:p>
            <a:pPr>
              <a:buClrTx/>
              <a:buFont typeface="Wingdings" pitchFamily="2" charset="2"/>
              <a:buChar char="ü"/>
            </a:pPr>
            <a:r>
              <a:rPr lang="en-AU" sz="1800" dirty="0">
                <a:latin typeface="Arial Narrow"/>
                <a:ea typeface="Batang"/>
                <a:cs typeface="Times New Roman"/>
              </a:rPr>
              <a:t>Effectively utilise overseas fisheries co-operations, e.g. Foundation on Japanese  experts on markets hosted by the Forum Fisheries Agency (FFA) </a:t>
            </a:r>
            <a:endParaRPr lang="en-US" sz="1800" dirty="0">
              <a:latin typeface="Arial Narrow"/>
              <a:ea typeface="Calibri"/>
              <a:cs typeface="Times New Roman"/>
            </a:endParaRPr>
          </a:p>
          <a:p>
            <a:pPr>
              <a:buClrTx/>
              <a:buFont typeface="Wingdings" pitchFamily="2" charset="2"/>
              <a:buChar char="ü"/>
            </a:pPr>
            <a:r>
              <a:rPr lang="en-US" sz="1800" dirty="0">
                <a:latin typeface="Arial Narrow"/>
                <a:ea typeface="Calibri"/>
                <a:cs typeface="Times New Roman"/>
              </a:rPr>
              <a:t>Promote effective policy governance and reforms with stakeholders both government and private sector to strengthen the enabling environment (re technology, finance, infrastructures, public utilities, land, etc.) </a:t>
            </a:r>
          </a:p>
          <a:p>
            <a:pPr>
              <a:buClrTx/>
              <a:buFont typeface="Wingdings" pitchFamily="2" charset="2"/>
              <a:buChar char="ü"/>
            </a:pPr>
            <a:r>
              <a:rPr lang="en-US" sz="1800" dirty="0">
                <a:latin typeface="Arial Narrow"/>
                <a:ea typeface="Calibri"/>
                <a:cs typeface="Times New Roman"/>
              </a:rPr>
              <a:t>Advocate for more open and efficient global and regional trade at and behind borders, through improved market access</a:t>
            </a:r>
          </a:p>
          <a:p>
            <a:endParaRPr lang="en-US" dirty="0"/>
          </a:p>
        </p:txBody>
      </p:sp>
      <p:sp>
        <p:nvSpPr>
          <p:cNvPr id="3" name="Title 2"/>
          <p:cNvSpPr>
            <a:spLocks noGrp="1"/>
          </p:cNvSpPr>
          <p:nvPr>
            <p:ph type="title"/>
          </p:nvPr>
        </p:nvSpPr>
        <p:spPr>
          <a:xfrm>
            <a:off x="107504" y="72008"/>
            <a:ext cx="8928992" cy="836712"/>
          </a:xfrm>
          <a:ln/>
        </p:spPr>
        <p:style>
          <a:lnRef idx="1">
            <a:schemeClr val="accent4"/>
          </a:lnRef>
          <a:fillRef idx="2">
            <a:schemeClr val="accent4"/>
          </a:fillRef>
          <a:effectRef idx="1">
            <a:schemeClr val="accent4"/>
          </a:effectRef>
          <a:fontRef idx="minor">
            <a:schemeClr val="dk1"/>
          </a:fontRef>
        </p:style>
        <p:txBody>
          <a:bodyPr>
            <a:noAutofit/>
          </a:bodyPr>
          <a:lstStyle/>
          <a:p>
            <a:pPr lvl="0" algn="ctr">
              <a:spcBef>
                <a:spcPts val="0"/>
              </a:spcBef>
            </a:pPr>
            <a:r>
              <a:rPr lang="en-AU" sz="18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ekton Pro Ext" pitchFamily="34" charset="0"/>
                <a:ea typeface="+mn-ea"/>
                <a:cs typeface="+mn-cs"/>
              </a:rPr>
              <a:t>INITIATIVES AND ONGOING EFFORTS GOING FORWARD</a:t>
            </a:r>
            <a:br>
              <a:rPr lang="en-AU" sz="18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ekton Pro Ext" pitchFamily="34" charset="0"/>
                <a:ea typeface="+mn-ea"/>
                <a:cs typeface="+mn-cs"/>
              </a:rPr>
            </a:br>
            <a:r>
              <a:rPr lang="en-AU" sz="18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ekton Pro Ext" pitchFamily="34" charset="0"/>
                <a:ea typeface="+mn-ea"/>
                <a:cs typeface="+mn-cs"/>
              </a:rPr>
              <a:t>- IN SUPPORT OF A HOLISTIC APPROACH TO TUNA FISHERIES DEVELOPMENT IN PNG - </a:t>
            </a:r>
            <a:endParaRPr lang="en-US" sz="18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a typeface="+mn-ea"/>
              <a:cs typeface="+mn-cs"/>
            </a:endParaRPr>
          </a:p>
        </p:txBody>
      </p:sp>
    </p:spTree>
    <p:extLst>
      <p:ext uri="{BB962C8B-B14F-4D97-AF65-F5344CB8AC3E}">
        <p14:creationId xmlns:p14="http://schemas.microsoft.com/office/powerpoint/2010/main" val="2686557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124744"/>
            <a:ext cx="9036496" cy="5544616"/>
          </a:xfrm>
        </p:spPr>
        <p:txBody>
          <a:bodyPr>
            <a:normAutofit/>
          </a:bodyPr>
          <a:lstStyle/>
          <a:p>
            <a:pPr lvl="0">
              <a:buClrTx/>
              <a:buFont typeface="Wingdings" pitchFamily="2" charset="2"/>
              <a:buChar char="ü"/>
            </a:pPr>
            <a:r>
              <a:rPr lang="en-US" sz="1800" dirty="0">
                <a:solidFill>
                  <a:prstClr val="black"/>
                </a:solidFill>
                <a:latin typeface="Arial Narrow" panose="020B0606020202030204" pitchFamily="34" charset="0"/>
                <a:ea typeface="Calibri"/>
                <a:cs typeface="Times New Roman"/>
              </a:rPr>
              <a:t>Alignment of sub sector plans in the fisheries sector for </a:t>
            </a:r>
            <a:r>
              <a:rPr lang="en-GB" sz="1800" dirty="0">
                <a:solidFill>
                  <a:prstClr val="black"/>
                </a:solidFill>
                <a:latin typeface="Arial Narrow" panose="020B0606020202030204" pitchFamily="34" charset="0"/>
                <a:ea typeface="Calibri"/>
                <a:cs typeface="Times New Roman"/>
              </a:rPr>
              <a:t>effective and structured integration and coordination with in respect to multiple sectoral initiatives,</a:t>
            </a:r>
          </a:p>
          <a:p>
            <a:pPr lvl="0">
              <a:buClrTx/>
              <a:buFont typeface="Wingdings" pitchFamily="2" charset="2"/>
              <a:buChar char="ü"/>
            </a:pPr>
            <a:r>
              <a:rPr lang="en-GB" sz="1800" dirty="0">
                <a:solidFill>
                  <a:prstClr val="black"/>
                </a:solidFill>
                <a:latin typeface="Arial Narrow" panose="020B0606020202030204" pitchFamily="34" charset="0"/>
                <a:ea typeface="Calibri"/>
                <a:cs typeface="Times New Roman"/>
              </a:rPr>
              <a:t>Creation of market opportunities for local fisheries related products</a:t>
            </a:r>
          </a:p>
          <a:p>
            <a:pPr lvl="0">
              <a:buClrTx/>
              <a:buFont typeface="Wingdings" pitchFamily="2" charset="2"/>
              <a:buChar char="ü"/>
            </a:pPr>
            <a:r>
              <a:rPr lang="en-AU" sz="1800" dirty="0">
                <a:solidFill>
                  <a:prstClr val="black"/>
                </a:solidFill>
                <a:latin typeface="Arial Narrow" panose="020B0606020202030204" pitchFamily="34" charset="0"/>
                <a:ea typeface="Batang"/>
                <a:cs typeface="Times New Roman"/>
              </a:rPr>
              <a:t>Increase local small-scale rural coastal fisheries development programs in PNG</a:t>
            </a:r>
            <a:endParaRPr lang="en-GB" sz="1800" dirty="0">
              <a:solidFill>
                <a:prstClr val="black"/>
              </a:solidFill>
              <a:latin typeface="Arial Narrow" panose="020B0606020202030204" pitchFamily="34" charset="0"/>
              <a:ea typeface="Batang"/>
              <a:cs typeface="Times New Roman"/>
            </a:endParaRPr>
          </a:p>
          <a:p>
            <a:pPr lvl="0">
              <a:buClrTx/>
              <a:buFont typeface="Wingdings" pitchFamily="2" charset="2"/>
              <a:buChar char="ü"/>
            </a:pPr>
            <a:r>
              <a:rPr lang="en-AU" sz="1800" dirty="0">
                <a:solidFill>
                  <a:prstClr val="black"/>
                </a:solidFill>
                <a:latin typeface="Arial Narrow" panose="020B0606020202030204" pitchFamily="34" charset="0"/>
                <a:ea typeface="Calibri"/>
                <a:cs typeface="Times New Roman"/>
              </a:rPr>
              <a:t>SME promotion and development  in the fisheries sector</a:t>
            </a:r>
          </a:p>
          <a:p>
            <a:pPr lvl="0">
              <a:buClrTx/>
              <a:buFont typeface="Wingdings" pitchFamily="2" charset="2"/>
              <a:buChar char="ü"/>
            </a:pPr>
            <a:r>
              <a:rPr lang="en-AU" sz="1800" dirty="0">
                <a:solidFill>
                  <a:prstClr val="black"/>
                </a:solidFill>
                <a:latin typeface="Arial Narrow" panose="020B0606020202030204" pitchFamily="34" charset="0"/>
                <a:ea typeface="Calibri"/>
                <a:cs typeface="Times New Roman"/>
              </a:rPr>
              <a:t>Development of regulatory frameworks in support of markets for the fishers</a:t>
            </a:r>
          </a:p>
          <a:p>
            <a:pPr lvl="0">
              <a:buClrTx/>
              <a:buFont typeface="Wingdings" pitchFamily="2" charset="2"/>
              <a:buChar char="ü"/>
            </a:pPr>
            <a:r>
              <a:rPr lang="en-AU" sz="1800" dirty="0">
                <a:solidFill>
                  <a:prstClr val="black"/>
                </a:solidFill>
                <a:latin typeface="Arial Narrow" panose="020B0606020202030204" pitchFamily="34" charset="0"/>
                <a:ea typeface="Batang"/>
                <a:cs typeface="Times New Roman"/>
              </a:rPr>
              <a:t>Cooperate studies to explore market possibilities for PNG tuna products, especially  on value added products</a:t>
            </a:r>
            <a:endParaRPr lang="en-AU" sz="1800" dirty="0">
              <a:solidFill>
                <a:prstClr val="black"/>
              </a:solidFill>
              <a:latin typeface="Arial Narrow" panose="020B0606020202030204" pitchFamily="34" charset="0"/>
              <a:ea typeface="Calibri"/>
              <a:cs typeface="Times New Roman"/>
            </a:endParaRPr>
          </a:p>
          <a:p>
            <a:pPr lvl="0">
              <a:buClrTx/>
              <a:buFont typeface="Wingdings" pitchFamily="2" charset="2"/>
              <a:buChar char="ü"/>
            </a:pPr>
            <a:r>
              <a:rPr lang="en-AU" sz="1800" dirty="0">
                <a:solidFill>
                  <a:prstClr val="black"/>
                </a:solidFill>
                <a:latin typeface="Arial Narrow" panose="020B0606020202030204" pitchFamily="34" charset="0"/>
                <a:ea typeface="Calibri"/>
                <a:cs typeface="Times New Roman"/>
              </a:rPr>
              <a:t>Relevant policy, planning and development of Government related Institutions  for SME training in the tuna industry or other marine resources</a:t>
            </a:r>
            <a:endParaRPr lang="en-US" sz="1800" dirty="0">
              <a:solidFill>
                <a:prstClr val="black"/>
              </a:solidFill>
              <a:latin typeface="Arial Narrow" panose="020B0606020202030204" pitchFamily="34" charset="0"/>
              <a:ea typeface="Calibri"/>
            </a:endParaRPr>
          </a:p>
          <a:p>
            <a:pPr lvl="0">
              <a:buClrTx/>
              <a:buFont typeface="Wingdings" pitchFamily="2" charset="2"/>
              <a:buChar char="ü"/>
            </a:pPr>
            <a:r>
              <a:rPr lang="en-AU" sz="1800" dirty="0">
                <a:solidFill>
                  <a:prstClr val="black"/>
                </a:solidFill>
                <a:latin typeface="Arial Narrow" panose="020B0606020202030204" pitchFamily="34" charset="0"/>
                <a:ea typeface="Calibri"/>
                <a:cs typeface="Times New Roman"/>
              </a:rPr>
              <a:t>Facilitation of fund supply and equity mobilization for the fishers</a:t>
            </a:r>
            <a:endParaRPr lang="en-AU" sz="1800" dirty="0">
              <a:solidFill>
                <a:prstClr val="black"/>
              </a:solidFill>
              <a:latin typeface="Arial Narrow" panose="020B0606020202030204" pitchFamily="34" charset="0"/>
              <a:ea typeface="Batang"/>
              <a:cs typeface="Times New Roman"/>
            </a:endParaRPr>
          </a:p>
          <a:p>
            <a:pPr lvl="0">
              <a:buClrTx/>
              <a:buFont typeface="Wingdings" pitchFamily="2" charset="2"/>
              <a:buChar char="ü"/>
            </a:pPr>
            <a:r>
              <a:rPr lang="en-AU" sz="1800" dirty="0">
                <a:solidFill>
                  <a:prstClr val="black"/>
                </a:solidFill>
                <a:latin typeface="Arial Narrow" panose="020B0606020202030204" pitchFamily="34" charset="0"/>
                <a:ea typeface="Batang"/>
                <a:cs typeface="Times New Roman"/>
              </a:rPr>
              <a:t>Coordinate/assist with domestic value chain economic activities, including supply-chain networks, career developments in the tuna industry, human resource developments, etc. </a:t>
            </a:r>
            <a:endParaRPr lang="en-US" sz="1800" dirty="0">
              <a:solidFill>
                <a:prstClr val="black"/>
              </a:solidFill>
              <a:latin typeface="Arial Narrow" panose="020B0606020202030204" pitchFamily="34" charset="0"/>
              <a:ea typeface="Batang"/>
            </a:endParaRPr>
          </a:p>
          <a:p>
            <a:pPr marL="1170305" lvl="0" algn="just">
              <a:buClr>
                <a:srgbClr val="2DA2BF"/>
              </a:buClr>
            </a:pPr>
            <a:endParaRPr lang="en-US" sz="1800" dirty="0">
              <a:solidFill>
                <a:prstClr val="black"/>
              </a:solidFill>
              <a:latin typeface="Times New Roman"/>
              <a:ea typeface="Batang"/>
            </a:endParaRPr>
          </a:p>
          <a:p>
            <a:endParaRPr lang="en-AU" sz="1800" dirty="0"/>
          </a:p>
        </p:txBody>
      </p:sp>
      <p:sp>
        <p:nvSpPr>
          <p:cNvPr id="3" name="Title 2"/>
          <p:cNvSpPr>
            <a:spLocks noGrp="1"/>
          </p:cNvSpPr>
          <p:nvPr>
            <p:ph type="title"/>
          </p:nvPr>
        </p:nvSpPr>
        <p:spPr>
          <a:xfrm>
            <a:off x="323528" y="274638"/>
            <a:ext cx="8640960" cy="850106"/>
          </a:xfrm>
        </p:spPr>
        <p:txBody>
          <a:bodyPr/>
          <a:lstStyle/>
          <a:p>
            <a:r>
              <a:rPr lang="en-AU" sz="1400" dirty="0">
                <a:solidFill>
                  <a:prstClr val="black"/>
                </a:solidFill>
                <a:effectLst/>
                <a:latin typeface="Tekton Pro Ext" pitchFamily="34" charset="0"/>
              </a:rPr>
              <a:t>Enablers in support of a holistic approach to Tuna Industry development in PNG </a:t>
            </a:r>
            <a:br>
              <a:rPr lang="en-AU" sz="1400" dirty="0">
                <a:solidFill>
                  <a:prstClr val="black"/>
                </a:solidFill>
                <a:effectLst/>
                <a:latin typeface="Tekton Pro Ext" pitchFamily="34" charset="0"/>
              </a:rPr>
            </a:br>
            <a:r>
              <a:rPr lang="en-AU" sz="1400" dirty="0">
                <a:solidFill>
                  <a:prstClr val="black"/>
                </a:solidFill>
                <a:effectLst/>
                <a:latin typeface="Tekton Pro Ext" pitchFamily="34" charset="0"/>
              </a:rPr>
              <a:t>– Programs and/or Activities either being implemented by DCI or supported by DCI –</a:t>
            </a:r>
            <a:br>
              <a:rPr lang="en-AU" sz="1400" dirty="0">
                <a:solidFill>
                  <a:prstClr val="black"/>
                </a:solidFill>
                <a:effectLst/>
                <a:latin typeface="Tekton Pro Ext" pitchFamily="34" charset="0"/>
              </a:rPr>
            </a:br>
            <a:r>
              <a:rPr lang="en-AU" sz="1400" dirty="0">
                <a:solidFill>
                  <a:prstClr val="black"/>
                </a:solidFill>
                <a:effectLst/>
                <a:latin typeface="Tekton Pro Ext" pitchFamily="34" charset="0"/>
              </a:rPr>
              <a:t>….cont.</a:t>
            </a:r>
            <a:endParaRPr lang="en-AU" dirty="0"/>
          </a:p>
        </p:txBody>
      </p:sp>
      <p:sp>
        <p:nvSpPr>
          <p:cNvPr id="4" name="Title 2"/>
          <p:cNvSpPr txBox="1">
            <a:spLocks/>
          </p:cNvSpPr>
          <p:nvPr/>
        </p:nvSpPr>
        <p:spPr>
          <a:xfrm>
            <a:off x="72008" y="72008"/>
            <a:ext cx="8999984" cy="908720"/>
          </a:xfrm>
          <a:prstGeom prst="rect">
            <a:avLst/>
          </a:prstGeom>
          <a:ln/>
        </p:spPr>
        <p:style>
          <a:lnRef idx="1">
            <a:schemeClr val="accent4"/>
          </a:lnRef>
          <a:fillRef idx="2">
            <a:schemeClr val="accent4"/>
          </a:fillRef>
          <a:effectRef idx="1">
            <a:schemeClr val="accent4"/>
          </a:effectRef>
          <a:fontRef idx="minor">
            <a:schemeClr val="dk1"/>
          </a:fontRef>
        </p:style>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spcBef>
                <a:spcPts val="0"/>
              </a:spcBef>
            </a:pPr>
            <a:r>
              <a:rPr kumimoji="0" lang="en-AU" sz="1800" i="0" u="none" strike="noStrike" kern="1200" normalizeH="0" baseline="0"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Tekton Pro Ext" pitchFamily="34" charset="0"/>
                <a:ea typeface="+mj-ea"/>
                <a:cs typeface="+mj-cs"/>
              </a:rPr>
              <a:t>INITIATIVES AND ONGOING EFFORTS GOING FORWARD</a:t>
            </a:r>
            <a:br>
              <a:rPr kumimoji="0" lang="en-AU" sz="1800" i="0" u="none" strike="noStrike" kern="1200" normalizeH="0" baseline="0"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Tekton Pro Ext" pitchFamily="34" charset="0"/>
                <a:ea typeface="+mj-ea"/>
                <a:cs typeface="+mj-cs"/>
              </a:rPr>
            </a:br>
            <a:r>
              <a:rPr kumimoji="0" lang="en-AU" sz="1800" i="0" u="none" strike="noStrike" kern="1200" normalizeH="0" baseline="0"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Tekton Pro Ext" pitchFamily="34" charset="0"/>
                <a:ea typeface="+mj-ea"/>
                <a:cs typeface="+mj-cs"/>
              </a:rPr>
              <a:t>- IN SUPPORT OF A HOLISTIC APPROACH TO TUNA FISHERIES DEVELOPMENT IN PNG – </a:t>
            </a:r>
          </a:p>
          <a:p>
            <a:pPr>
              <a:spcBef>
                <a:spcPts val="0"/>
              </a:spcBef>
            </a:pPr>
            <a:r>
              <a:rPr lang="en-AU" sz="18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ekton Pro Ext" pitchFamily="34" charset="0"/>
                <a:ea typeface="+mn-ea"/>
                <a:cs typeface="+mn-cs"/>
              </a:rPr>
              <a:t>…CONT.</a:t>
            </a:r>
            <a:endParaRPr lang="en-AU" sz="1600" dirty="0">
              <a:ln w="17780" cmpd="sng">
                <a:solidFill>
                  <a:schemeClr val="bg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kton Pro Ext" pitchFamily="34" charset="0"/>
              <a:ea typeface="+mn-ea"/>
              <a:cs typeface="+mn-cs"/>
            </a:endParaRPr>
          </a:p>
        </p:txBody>
      </p:sp>
    </p:spTree>
    <p:extLst>
      <p:ext uri="{BB962C8B-B14F-4D97-AF65-F5344CB8AC3E}">
        <p14:creationId xmlns:p14="http://schemas.microsoft.com/office/powerpoint/2010/main" val="14382582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9464</TotalTime>
  <Words>3527</Words>
  <Application>Microsoft Office PowerPoint</Application>
  <PresentationFormat>On-screen Show (4:3)</PresentationFormat>
  <Paragraphs>318</Paragraphs>
  <Slides>18</Slides>
  <Notes>11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18</vt:i4>
      </vt:variant>
    </vt:vector>
  </HeadingPairs>
  <TitlesOfParts>
    <vt:vector size="35" baseType="lpstr">
      <vt:lpstr>Aatrix OCR A Extended</vt:lpstr>
      <vt:lpstr>Arial</vt:lpstr>
      <vt:lpstr>Arial Narrow</vt:lpstr>
      <vt:lpstr>Bodoni MT Condensed</vt:lpstr>
      <vt:lpstr>Calibri</vt:lpstr>
      <vt:lpstr>Century Gothic</vt:lpstr>
      <vt:lpstr>Consolas</vt:lpstr>
      <vt:lpstr>Courier New</vt:lpstr>
      <vt:lpstr>Lucida Sans Unicode</vt:lpstr>
      <vt:lpstr>Myriad Pro Light</vt:lpstr>
      <vt:lpstr>Tekton Pro Ext</vt:lpstr>
      <vt:lpstr>Times New Roman</vt:lpstr>
      <vt:lpstr>Verdana</vt:lpstr>
      <vt:lpstr>Wingdings</vt:lpstr>
      <vt:lpstr>Wingdings 2</vt:lpstr>
      <vt:lpstr>Wingdings 3</vt:lpstr>
      <vt:lpstr>Concourse</vt:lpstr>
      <vt:lpstr>TUNA INDUSTRY CONSULTATIONS MEETING 23RD – 24TH FEBRUARY 2022 HILTON HOTEL, PORT MORESBY, NCD</vt:lpstr>
      <vt:lpstr>PRESENTATION OUTLINE</vt:lpstr>
      <vt:lpstr>“What role can DCI play in supporting a Holistic Tuna Fisheries Development  in PNG?”…</vt:lpstr>
      <vt:lpstr>DCI JURISDICTIONS</vt:lpstr>
      <vt:lpstr>PowerPoint Presentation</vt:lpstr>
      <vt:lpstr>PowerPoint Presentation</vt:lpstr>
      <vt:lpstr>DCI’S ONGOING ROLES &amp; RESPONSIBILITIES VIS-À-VIS INDUSTRY DEVELOPMENTS (IN COLLABORATION WITH RELEVANT STAKEHOLDERS) </vt:lpstr>
      <vt:lpstr>INITIATIVES AND ONGOING EFFORTS GOING FORWARD - IN SUPPORT OF A HOLISTIC APPROACH TO TUNA FISHERIES DEVELOPMENT IN PNG - </vt:lpstr>
      <vt:lpstr>Enablers in support of a holistic approach to Tuna Industry development in PNG  – Programs and/or Activities either being implemented by DCI or supported by DCI – ….cont.</vt:lpstr>
      <vt:lpstr>THE PMIZ EXPERIENCE</vt:lpstr>
      <vt:lpstr>THE PMIZ EXPERIENCE…CONT.</vt:lpstr>
      <vt:lpstr>THE PMIZ EXPERIENCE…CONT.</vt:lpstr>
      <vt:lpstr>THE PMIZ EXPERIENCE…CONT.</vt:lpstr>
      <vt:lpstr>THE PMIZ EXPERIENCE…CONT.</vt:lpstr>
      <vt:lpstr>THE PMIZ EXPERIENCE – NEW DIRECTION</vt:lpstr>
      <vt:lpstr>DCI COORDINATING ROLE IN PROJECTS VIS-À-VIS TUNA FISHERIES DEVELOPMENT</vt:lpstr>
      <vt:lpstr>HOLISTIC TUNA FISHERIES DEVELOPMENT POLICING </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COMMERCE &amp; INDUSTRY RESTRUCTURE WORKSHOP 08TH JUNE 2018 HANUA RESORT, BOERA, CENTRAL PROVINCE</dc:title>
  <dc:creator>HP</dc:creator>
  <cp:lastModifiedBy>OLIVER BRETEI</cp:lastModifiedBy>
  <cp:revision>369</cp:revision>
  <cp:lastPrinted>2022-02-22T03:43:17Z</cp:lastPrinted>
  <dcterms:created xsi:type="dcterms:W3CDTF">2018-05-31T23:49:48Z</dcterms:created>
  <dcterms:modified xsi:type="dcterms:W3CDTF">2022-02-23T02:18:42Z</dcterms:modified>
</cp:coreProperties>
</file>