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9" r:id="rId2"/>
  </p:sldMasterIdLst>
  <p:notesMasterIdLst>
    <p:notesMasterId r:id="rId16"/>
  </p:notesMasterIdLst>
  <p:sldIdLst>
    <p:sldId id="268" r:id="rId3"/>
    <p:sldId id="270" r:id="rId4"/>
    <p:sldId id="283" r:id="rId5"/>
    <p:sldId id="278" r:id="rId6"/>
    <p:sldId id="275" r:id="rId7"/>
    <p:sldId id="276" r:id="rId8"/>
    <p:sldId id="263" r:id="rId9"/>
    <p:sldId id="280" r:id="rId10"/>
    <p:sldId id="285" r:id="rId11"/>
    <p:sldId id="281" r:id="rId12"/>
    <p:sldId id="284" r:id="rId13"/>
    <p:sldId id="277" r:id="rId14"/>
    <p:sldId id="266" r:id="rId15"/>
  </p:sldIdLst>
  <p:sldSz cx="12192000" cy="6858000"/>
  <p:notesSz cx="6797675" cy="9926638"/>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lan Warpin" initials="NW" lastIdx="1" clrIdx="0">
    <p:extLst>
      <p:ext uri="{19B8F6BF-5375-455C-9EA6-DF929625EA0E}">
        <p15:presenceInfo xmlns:p15="http://schemas.microsoft.com/office/powerpoint/2012/main" userId="Norlan Warp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68" autoAdjust="0"/>
    <p:restoredTop sz="94291" autoAdjust="0"/>
  </p:normalViewPr>
  <p:slideViewPr>
    <p:cSldViewPr snapToGrid="0">
      <p:cViewPr varScale="1">
        <p:scale>
          <a:sx n="68" d="100"/>
          <a:sy n="68" d="100"/>
        </p:scale>
        <p:origin x="12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047404A-8193-46B6-B115-1CBDCD52EEF3}" type="datetimeFigureOut">
              <a:rPr lang="x-none" smtClean="0"/>
              <a:t>2/23/2022</a:t>
            </a:fld>
            <a:endParaRPr lang="x-non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924D37E-BDE8-492F-AB1D-C65CB918AFD0}" type="slidenum">
              <a:rPr lang="x-none" smtClean="0"/>
              <a:t>‹#›</a:t>
            </a:fld>
            <a:endParaRPr lang="x-none"/>
          </a:p>
        </p:txBody>
      </p:sp>
    </p:spTree>
    <p:extLst>
      <p:ext uri="{BB962C8B-B14F-4D97-AF65-F5344CB8AC3E}">
        <p14:creationId xmlns:p14="http://schemas.microsoft.com/office/powerpoint/2010/main" val="398791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Ave prod/day 656 mt/day or 58% of design capacity  (compared to 26% or 113 mt/day 2012 -2015)</a:t>
            </a:r>
          </a:p>
          <a:p>
            <a:pPr marL="171450" indent="-171450">
              <a:buFont typeface="Arial" panose="020B0604020202020204" pitchFamily="34" charset="0"/>
              <a:buChar char="•"/>
            </a:pPr>
            <a:r>
              <a:rPr lang="en-US" dirty="0"/>
              <a:t>Ave operational days 229 (compared to 117 days 2012 -2015)</a:t>
            </a:r>
          </a:p>
          <a:p>
            <a:pPr marL="171450" indent="-171450">
              <a:buFont typeface="Arial" panose="020B0604020202020204" pitchFamily="34" charset="0"/>
              <a:buChar char="•"/>
            </a:pPr>
            <a:r>
              <a:rPr lang="en-US" dirty="0"/>
              <a:t>Revenue collection excluding LL vessels</a:t>
            </a:r>
          </a:p>
          <a:p>
            <a:pPr marL="171450" indent="-171450">
              <a:buFont typeface="Arial" panose="020B0604020202020204" pitchFamily="34" charset="0"/>
              <a:buChar char="•"/>
            </a:pPr>
            <a:r>
              <a:rPr lang="en-US" dirty="0"/>
              <a:t>Average increases year-on-year</a:t>
            </a:r>
            <a:r>
              <a:rPr lang="en-US" baseline="0" dirty="0"/>
              <a:t> – (landing 6%), (</a:t>
            </a:r>
            <a:r>
              <a:rPr lang="en-US" baseline="0" dirty="0" err="1"/>
              <a:t>prodt</a:t>
            </a:r>
            <a:r>
              <a:rPr lang="en-US" baseline="0" dirty="0"/>
              <a:t> 8%), (export 7%) &amp; (employment 10%)</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AEC12327-C85C-4499-B89E-074293337B4B}" type="slidenum">
              <a:rPr lang="en-AU" smtClean="0"/>
              <a:t>7</a:t>
            </a:fld>
            <a:endParaRPr lang="en-AU"/>
          </a:p>
        </p:txBody>
      </p:sp>
    </p:spTree>
    <p:extLst>
      <p:ext uri="{BB962C8B-B14F-4D97-AF65-F5344CB8AC3E}">
        <p14:creationId xmlns:p14="http://schemas.microsoft.com/office/powerpoint/2010/main" val="310010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AEC12327-C85C-4499-B89E-074293337B4B}" type="slidenum">
              <a:rPr lang="en-AU" smtClean="0"/>
              <a:t>8</a:t>
            </a:fld>
            <a:endParaRPr lang="en-AU"/>
          </a:p>
        </p:txBody>
      </p:sp>
    </p:spTree>
    <p:extLst>
      <p:ext uri="{BB962C8B-B14F-4D97-AF65-F5344CB8AC3E}">
        <p14:creationId xmlns:p14="http://schemas.microsoft.com/office/powerpoint/2010/main" val="216309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15881F-6A95-4F53-9B35-E694336DC64E}" type="datetimeFigureOut">
              <a:rPr lang="x-none" smtClean="0"/>
              <a:t>2/23/2022</a:t>
            </a:fld>
            <a:endParaRPr lang="x-none"/>
          </a:p>
        </p:txBody>
      </p:sp>
      <p:sp>
        <p:nvSpPr>
          <p:cNvPr id="5" name="Footer Placeholder 4"/>
          <p:cNvSpPr>
            <a:spLocks noGrp="1"/>
          </p:cNvSpPr>
          <p:nvPr>
            <p:ph type="ftr" sz="quarter" idx="11"/>
          </p:nvPr>
        </p:nvSpPr>
        <p:spPr/>
        <p:txBody>
          <a:bodyPr/>
          <a:lstStyle/>
          <a:p>
            <a:endParaRPr lang="x-non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87173FD-3A1D-4C3B-AD7C-358EC5FC82CD}" type="slidenum">
              <a:rPr lang="x-none" smtClean="0"/>
              <a:t>‹#›</a:t>
            </a:fld>
            <a:endParaRPr lang="x-none"/>
          </a:p>
        </p:txBody>
      </p:sp>
    </p:spTree>
    <p:extLst>
      <p:ext uri="{BB962C8B-B14F-4D97-AF65-F5344CB8AC3E}">
        <p14:creationId xmlns:p14="http://schemas.microsoft.com/office/powerpoint/2010/main" val="385598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15881F-6A95-4F53-9B35-E694336DC64E}" type="datetimeFigureOut">
              <a:rPr lang="x-none" smtClean="0"/>
              <a:t>2/23/2022</a:t>
            </a:fld>
            <a:endParaRPr lang="x-none"/>
          </a:p>
        </p:txBody>
      </p:sp>
      <p:sp>
        <p:nvSpPr>
          <p:cNvPr id="5" name="Footer Placeholder 4"/>
          <p:cNvSpPr>
            <a:spLocks noGrp="1"/>
          </p:cNvSpPr>
          <p:nvPr>
            <p:ph type="ftr" sz="quarter" idx="11"/>
          </p:nvPr>
        </p:nvSpPr>
        <p:spPr/>
        <p:txBody>
          <a:bodyPr/>
          <a:lstStyle/>
          <a:p>
            <a:endParaRPr lang="x-non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7173FD-3A1D-4C3B-AD7C-358EC5FC82CD}" type="slidenum">
              <a:rPr lang="x-none" smtClean="0"/>
              <a:t>‹#›</a:t>
            </a:fld>
            <a:endParaRPr lang="x-none"/>
          </a:p>
        </p:txBody>
      </p:sp>
    </p:spTree>
    <p:extLst>
      <p:ext uri="{BB962C8B-B14F-4D97-AF65-F5344CB8AC3E}">
        <p14:creationId xmlns:p14="http://schemas.microsoft.com/office/powerpoint/2010/main" val="3225837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15881F-6A95-4F53-9B35-E694336DC64E}" type="datetimeFigureOut">
              <a:rPr lang="x-none" smtClean="0"/>
              <a:t>2/23/2022</a:t>
            </a:fld>
            <a:endParaRPr lang="x-none"/>
          </a:p>
        </p:txBody>
      </p:sp>
      <p:sp>
        <p:nvSpPr>
          <p:cNvPr id="5" name="Footer Placeholder 4"/>
          <p:cNvSpPr>
            <a:spLocks noGrp="1"/>
          </p:cNvSpPr>
          <p:nvPr>
            <p:ph type="ftr" sz="quarter" idx="11"/>
          </p:nvPr>
        </p:nvSpPr>
        <p:spPr/>
        <p:txBody>
          <a:bodyPr/>
          <a:lstStyle/>
          <a:p>
            <a:endParaRPr lang="x-non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7173FD-3A1D-4C3B-AD7C-358EC5FC82CD}" type="slidenum">
              <a:rPr lang="x-none" smtClean="0"/>
              <a:t>‹#›</a:t>
            </a:fld>
            <a:endParaRPr lang="x-non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836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C15881F-6A95-4F53-9B35-E694336DC64E}" type="datetimeFigureOut">
              <a:rPr lang="x-none" smtClean="0"/>
              <a:t>2/23/2022</a:t>
            </a:fld>
            <a:endParaRPr lang="x-none"/>
          </a:p>
        </p:txBody>
      </p:sp>
      <p:sp>
        <p:nvSpPr>
          <p:cNvPr id="6" name="Footer Placeholder 5"/>
          <p:cNvSpPr>
            <a:spLocks noGrp="1"/>
          </p:cNvSpPr>
          <p:nvPr>
            <p:ph type="ftr" sz="quarter" idx="11"/>
          </p:nvPr>
        </p:nvSpPr>
        <p:spPr/>
        <p:txBody>
          <a:bodyPr/>
          <a:lstStyle/>
          <a:p>
            <a:endParaRPr lang="x-non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7173FD-3A1D-4C3B-AD7C-358EC5FC82CD}" type="slidenum">
              <a:rPr lang="x-none" smtClean="0"/>
              <a:t>‹#›</a:t>
            </a:fld>
            <a:endParaRPr lang="x-none"/>
          </a:p>
        </p:txBody>
      </p:sp>
    </p:spTree>
    <p:extLst>
      <p:ext uri="{BB962C8B-B14F-4D97-AF65-F5344CB8AC3E}">
        <p14:creationId xmlns:p14="http://schemas.microsoft.com/office/powerpoint/2010/main" val="756340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C15881F-6A95-4F53-9B35-E694336DC64E}" type="datetimeFigureOut">
              <a:rPr lang="x-none" smtClean="0"/>
              <a:t>2/23/2022</a:t>
            </a:fld>
            <a:endParaRPr lang="x-none"/>
          </a:p>
        </p:txBody>
      </p:sp>
      <p:sp>
        <p:nvSpPr>
          <p:cNvPr id="6" name="Footer Placeholder 5"/>
          <p:cNvSpPr>
            <a:spLocks noGrp="1"/>
          </p:cNvSpPr>
          <p:nvPr>
            <p:ph type="ftr" sz="quarter" idx="11"/>
          </p:nvPr>
        </p:nvSpPr>
        <p:spPr/>
        <p:txBody>
          <a:bodyPr/>
          <a:lstStyle/>
          <a:p>
            <a:endParaRPr lang="x-non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7173FD-3A1D-4C3B-AD7C-358EC5FC82CD}" type="slidenum">
              <a:rPr lang="x-none" smtClean="0"/>
              <a:t>‹#›</a:t>
            </a:fld>
            <a:endParaRPr lang="x-non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64023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C15881F-6A95-4F53-9B35-E694336DC64E}" type="datetimeFigureOut">
              <a:rPr lang="x-none" smtClean="0"/>
              <a:t>2/23/2022</a:t>
            </a:fld>
            <a:endParaRPr lang="x-none"/>
          </a:p>
        </p:txBody>
      </p:sp>
      <p:sp>
        <p:nvSpPr>
          <p:cNvPr id="6" name="Footer Placeholder 5"/>
          <p:cNvSpPr>
            <a:spLocks noGrp="1"/>
          </p:cNvSpPr>
          <p:nvPr>
            <p:ph type="ftr" sz="quarter" idx="11"/>
          </p:nvPr>
        </p:nvSpPr>
        <p:spPr/>
        <p:txBody>
          <a:bodyPr/>
          <a:lstStyle/>
          <a:p>
            <a:endParaRPr lang="x-non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7173FD-3A1D-4C3B-AD7C-358EC5FC82CD}" type="slidenum">
              <a:rPr lang="x-none" smtClean="0"/>
              <a:t>‹#›</a:t>
            </a:fld>
            <a:endParaRPr lang="x-none"/>
          </a:p>
        </p:txBody>
      </p:sp>
    </p:spTree>
    <p:extLst>
      <p:ext uri="{BB962C8B-B14F-4D97-AF65-F5344CB8AC3E}">
        <p14:creationId xmlns:p14="http://schemas.microsoft.com/office/powerpoint/2010/main" val="1873924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15881F-6A95-4F53-9B35-E694336DC64E}" type="datetimeFigureOut">
              <a:rPr lang="x-none" smtClean="0"/>
              <a:t>2/23/2022</a:t>
            </a:fld>
            <a:endParaRPr lang="x-none"/>
          </a:p>
        </p:txBody>
      </p:sp>
      <p:sp>
        <p:nvSpPr>
          <p:cNvPr id="5" name="Footer Placeholder 4"/>
          <p:cNvSpPr>
            <a:spLocks noGrp="1"/>
          </p:cNvSpPr>
          <p:nvPr>
            <p:ph type="ftr" sz="quarter" idx="11"/>
          </p:nvPr>
        </p:nvSpPr>
        <p:spPr/>
        <p:txBody>
          <a:bodyPr/>
          <a:lstStyle/>
          <a:p>
            <a:endParaRPr lang="x-non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7173FD-3A1D-4C3B-AD7C-358EC5FC82CD}" type="slidenum">
              <a:rPr lang="x-none" smtClean="0"/>
              <a:t>‹#›</a:t>
            </a:fld>
            <a:endParaRPr lang="x-none"/>
          </a:p>
        </p:txBody>
      </p:sp>
    </p:spTree>
    <p:extLst>
      <p:ext uri="{BB962C8B-B14F-4D97-AF65-F5344CB8AC3E}">
        <p14:creationId xmlns:p14="http://schemas.microsoft.com/office/powerpoint/2010/main" val="2688781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15881F-6A95-4F53-9B35-E694336DC64E}" type="datetimeFigureOut">
              <a:rPr lang="x-none" smtClean="0"/>
              <a:t>2/23/2022</a:t>
            </a:fld>
            <a:endParaRPr lang="x-none"/>
          </a:p>
        </p:txBody>
      </p:sp>
      <p:sp>
        <p:nvSpPr>
          <p:cNvPr id="5" name="Footer Placeholder 4"/>
          <p:cNvSpPr>
            <a:spLocks noGrp="1"/>
          </p:cNvSpPr>
          <p:nvPr>
            <p:ph type="ftr" sz="quarter" idx="11"/>
          </p:nvPr>
        </p:nvSpPr>
        <p:spPr/>
        <p:txBody>
          <a:bodyPr/>
          <a:lstStyle/>
          <a:p>
            <a:endParaRPr lang="x-non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7173FD-3A1D-4C3B-AD7C-358EC5FC82CD}" type="slidenum">
              <a:rPr lang="x-none" smtClean="0"/>
              <a:t>‹#›</a:t>
            </a:fld>
            <a:endParaRPr lang="x-none"/>
          </a:p>
        </p:txBody>
      </p:sp>
    </p:spTree>
    <p:extLst>
      <p:ext uri="{BB962C8B-B14F-4D97-AF65-F5344CB8AC3E}">
        <p14:creationId xmlns:p14="http://schemas.microsoft.com/office/powerpoint/2010/main" val="2824718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234" y="4267200"/>
            <a:ext cx="12187767" cy="2590800"/>
            <a:chOff x="2" y="2688"/>
            <a:chExt cx="5758" cy="1632"/>
          </a:xfrm>
        </p:grpSpPr>
        <p:sp>
          <p:nvSpPr>
            <p:cNvPr id="5" name="Freeform 3"/>
            <p:cNvSpPr>
              <a:spLocks/>
            </p:cNvSpPr>
            <p:nvPr/>
          </p:nvSpPr>
          <p:spPr bwMode="hidden">
            <a:xfrm>
              <a:off x="2" y="2688"/>
              <a:ext cx="5758" cy="1632"/>
            </a:xfrm>
            <a:custGeom>
              <a:avLst/>
              <a:gdLst>
                <a:gd name="T0" fmla="*/ 5794 w 5740"/>
                <a:gd name="T1" fmla="*/ 233 h 4316"/>
                <a:gd name="T2" fmla="*/ 0 w 5740"/>
                <a:gd name="T3" fmla="*/ 233 h 4316"/>
                <a:gd name="T4" fmla="*/ 0 w 5740"/>
                <a:gd name="T5" fmla="*/ 0 h 4316"/>
                <a:gd name="T6" fmla="*/ 5794 w 5740"/>
                <a:gd name="T7" fmla="*/ 0 h 4316"/>
                <a:gd name="T8" fmla="*/ 5794 w 5740"/>
                <a:gd name="T9" fmla="*/ 233 h 4316"/>
                <a:gd name="T10" fmla="*/ 5794 w 5740"/>
                <a:gd name="T11" fmla="*/ 233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2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2 w 382"/>
                  <a:gd name="T19" fmla="*/ 96 h 96"/>
                  <a:gd name="T20" fmla="*/ 266 w 382"/>
                  <a:gd name="T21" fmla="*/ 90 h 96"/>
                  <a:gd name="T22" fmla="*/ 314 w 382"/>
                  <a:gd name="T23" fmla="*/ 84 h 96"/>
                  <a:gd name="T24" fmla="*/ 355 w 382"/>
                  <a:gd name="T25" fmla="*/ 66 h 96"/>
                  <a:gd name="T26" fmla="*/ 385 w 382"/>
                  <a:gd name="T27" fmla="*/ 42 h 96"/>
                  <a:gd name="T28" fmla="*/ 379 w 382"/>
                  <a:gd name="T29" fmla="*/ 42 h 96"/>
                  <a:gd name="T30" fmla="*/ 349 w 382"/>
                  <a:gd name="T31" fmla="*/ 66 h 96"/>
                  <a:gd name="T32" fmla="*/ 308 w 382"/>
                  <a:gd name="T33" fmla="*/ 78 h 96"/>
                  <a:gd name="T34" fmla="*/ 266 w 382"/>
                  <a:gd name="T35" fmla="*/ 90 h 96"/>
                  <a:gd name="T36" fmla="*/ 212 w 382"/>
                  <a:gd name="T37" fmla="*/ 96 h 96"/>
                  <a:gd name="T38" fmla="*/ 212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2 w 185"/>
                  <a:gd name="T5" fmla="*/ 36 h 210"/>
                  <a:gd name="T6" fmla="*/ 158 w 185"/>
                  <a:gd name="T7" fmla="*/ 72 h 210"/>
                  <a:gd name="T8" fmla="*/ 164 w 185"/>
                  <a:gd name="T9" fmla="*/ 90 h 210"/>
                  <a:gd name="T10" fmla="*/ 170 w 185"/>
                  <a:gd name="T11" fmla="*/ 114 h 210"/>
                  <a:gd name="T12" fmla="*/ 164 w 185"/>
                  <a:gd name="T13" fmla="*/ 138 h 210"/>
                  <a:gd name="T14" fmla="*/ 152 w 185"/>
                  <a:gd name="T15" fmla="*/ 162 h 210"/>
                  <a:gd name="T16" fmla="*/ 122 w 185"/>
                  <a:gd name="T17" fmla="*/ 180 h 210"/>
                  <a:gd name="T18" fmla="*/ 90 w 185"/>
                  <a:gd name="T19" fmla="*/ 198 h 210"/>
                  <a:gd name="T20" fmla="*/ 99 w 185"/>
                  <a:gd name="T21" fmla="*/ 210 h 210"/>
                  <a:gd name="T22" fmla="*/ 134 w 185"/>
                  <a:gd name="T23" fmla="*/ 192 h 210"/>
                  <a:gd name="T24" fmla="*/ 164 w 185"/>
                  <a:gd name="T25" fmla="*/ 168 h 210"/>
                  <a:gd name="T26" fmla="*/ 182 w 185"/>
                  <a:gd name="T27" fmla="*/ 144 h 210"/>
                  <a:gd name="T28" fmla="*/ 188 w 185"/>
                  <a:gd name="T29" fmla="*/ 114 h 210"/>
                  <a:gd name="T30" fmla="*/ 182 w 185"/>
                  <a:gd name="T31" fmla="*/ 90 h 210"/>
                  <a:gd name="T32" fmla="*/ 176 w 185"/>
                  <a:gd name="T33" fmla="*/ 66 h 210"/>
                  <a:gd name="T34" fmla="*/ 158 w 185"/>
                  <a:gd name="T35" fmla="*/ 48 h 210"/>
                  <a:gd name="T36" fmla="*/ 134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z="1800">
                    <a:solidFill>
                      <a:srgbClr val="FFFFFF"/>
                    </a:solidFill>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z="1800">
                    <a:solidFill>
                      <a:srgbClr val="FFFFFF"/>
                    </a:solidFill>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z="1800">
                    <a:solidFill>
                      <a:srgbClr val="FFFFFF"/>
                    </a:solidFill>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z="1800">
                    <a:solidFill>
                      <a:srgbClr val="FFFFFF"/>
                    </a:solidFill>
                  </a:endParaRPr>
                </a:p>
              </p:txBody>
            </p:sp>
          </p:grpSp>
        </p:grpSp>
      </p:grpSp>
      <p:sp>
        <p:nvSpPr>
          <p:cNvPr id="47170"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47171"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609600" y="6248400"/>
            <a:ext cx="2844800" cy="457200"/>
          </a:xfrm>
        </p:spPr>
        <p:txBody>
          <a:bodyPr/>
          <a:lstStyle>
            <a:lvl1pPr>
              <a:defRPr/>
            </a:lvl1pPr>
          </a:lstStyle>
          <a:p>
            <a:pPr>
              <a:defRPr/>
            </a:pPr>
            <a:fld id="{58FD3476-2EE2-4294-AB93-7AE89015AB2F}" type="datetime1">
              <a:rPr lang="en-US">
                <a:solidFill>
                  <a:srgbClr val="FFFFFF"/>
                </a:solidFill>
              </a:rPr>
              <a:pPr>
                <a:defRPr/>
              </a:pPr>
              <a:t>2/23/2022</a:t>
            </a:fld>
            <a:endParaRPr lang="en-US">
              <a:solidFill>
                <a:srgbClr val="FFFFFF"/>
              </a:solidFill>
            </a:endParaRPr>
          </a:p>
        </p:txBody>
      </p:sp>
      <p:sp>
        <p:nvSpPr>
          <p:cNvPr id="69" name="Rectangle 69"/>
          <p:cNvSpPr>
            <a:spLocks noGrp="1" noChangeArrowheads="1"/>
          </p:cNvSpPr>
          <p:nvPr>
            <p:ph type="ftr" sz="quarter" idx="11"/>
          </p:nvPr>
        </p:nvSpPr>
        <p:spPr>
          <a:xfrm>
            <a:off x="4165600" y="6248400"/>
            <a:ext cx="3860800" cy="457200"/>
          </a:xfrm>
        </p:spPr>
        <p:txBody>
          <a:bodyPr/>
          <a:lstStyle>
            <a:lvl1pPr>
              <a:defRPr/>
            </a:lvl1pPr>
          </a:lstStyle>
          <a:p>
            <a:pPr>
              <a:defRPr/>
            </a:pPr>
            <a:endParaRPr lang="en-US">
              <a:solidFill>
                <a:srgbClr val="FFFFFF"/>
              </a:solidFill>
            </a:endParaRPr>
          </a:p>
        </p:txBody>
      </p:sp>
      <p:sp>
        <p:nvSpPr>
          <p:cNvPr id="70" name="Rectangle 70"/>
          <p:cNvSpPr>
            <a:spLocks noGrp="1" noChangeArrowheads="1"/>
          </p:cNvSpPr>
          <p:nvPr>
            <p:ph type="sldNum" sz="quarter" idx="12"/>
          </p:nvPr>
        </p:nvSpPr>
        <p:spPr>
          <a:xfrm>
            <a:off x="8737600" y="6248400"/>
            <a:ext cx="2844800" cy="457200"/>
          </a:xfrm>
        </p:spPr>
        <p:txBody>
          <a:bodyPr/>
          <a:lstStyle>
            <a:lvl1pPr>
              <a:defRPr/>
            </a:lvl1pPr>
          </a:lstStyle>
          <a:p>
            <a:pPr>
              <a:defRPr/>
            </a:pPr>
            <a:fld id="{E11AADBB-7AC3-4459-A5E6-B6DFEEAB2E8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03395796"/>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fld id="{8DF4BFAF-97C6-4353-94AE-DB274074C4E7}" type="datetime1">
              <a:rPr lang="en-US">
                <a:solidFill>
                  <a:srgbClr val="FFFFFF"/>
                </a:solidFill>
              </a:rPr>
              <a:pPr>
                <a:defRPr/>
              </a:pPr>
              <a:t>2/23/2022</a:t>
            </a:fld>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EEBECBE8-C757-40AF-A84B-0EDBDAD9C52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375784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fld id="{650E0F92-B1D1-4BB9-8719-593ED15902FD}" type="datetime1">
              <a:rPr lang="en-US">
                <a:solidFill>
                  <a:srgbClr val="FFFFFF"/>
                </a:solidFill>
              </a:rPr>
              <a:pPr>
                <a:defRPr/>
              </a:pPr>
              <a:t>2/23/2022</a:t>
            </a:fld>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6B7E0B27-D77A-4B3D-9302-DFC7B97C775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1808215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15881F-6A95-4F53-9B35-E694336DC64E}" type="datetimeFigureOut">
              <a:rPr lang="x-none" smtClean="0"/>
              <a:t>2/23/2022</a:t>
            </a:fld>
            <a:endParaRPr lang="x-none"/>
          </a:p>
        </p:txBody>
      </p:sp>
      <p:sp>
        <p:nvSpPr>
          <p:cNvPr id="5" name="Footer Placeholder 4"/>
          <p:cNvSpPr>
            <a:spLocks noGrp="1"/>
          </p:cNvSpPr>
          <p:nvPr>
            <p:ph type="ftr" sz="quarter" idx="11"/>
          </p:nvPr>
        </p:nvSpPr>
        <p:spPr/>
        <p:txBody>
          <a:bodyPr/>
          <a:lstStyle/>
          <a:p>
            <a:endParaRPr lang="x-non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7173FD-3A1D-4C3B-AD7C-358EC5FC82CD}" type="slidenum">
              <a:rPr lang="x-none" smtClean="0"/>
              <a:t>‹#›</a:t>
            </a:fld>
            <a:endParaRPr lang="x-none"/>
          </a:p>
        </p:txBody>
      </p:sp>
    </p:spTree>
    <p:extLst>
      <p:ext uri="{BB962C8B-B14F-4D97-AF65-F5344CB8AC3E}">
        <p14:creationId xmlns:p14="http://schemas.microsoft.com/office/powerpoint/2010/main" val="1063551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ln/>
        </p:spPr>
        <p:txBody>
          <a:bodyPr/>
          <a:lstStyle>
            <a:lvl1pPr>
              <a:defRPr/>
            </a:lvl1pPr>
          </a:lstStyle>
          <a:p>
            <a:pPr>
              <a:defRPr/>
            </a:pPr>
            <a:fld id="{7027B0CC-E685-42D5-A6D2-FB847551D420}" type="datetime1">
              <a:rPr lang="en-US">
                <a:solidFill>
                  <a:srgbClr val="FFFFFF"/>
                </a:solidFill>
              </a:rPr>
              <a:pPr>
                <a:defRPr/>
              </a:pPr>
              <a:t>2/23/2022</a:t>
            </a:fld>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94531086-04DF-4A55-9D3B-9B3B0CABC1E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39940261"/>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p:cNvSpPr>
            <a:spLocks noGrp="1" noChangeArrowheads="1"/>
          </p:cNvSpPr>
          <p:nvPr>
            <p:ph type="dt" sz="half" idx="10"/>
          </p:nvPr>
        </p:nvSpPr>
        <p:spPr>
          <a:ln/>
        </p:spPr>
        <p:txBody>
          <a:bodyPr/>
          <a:lstStyle>
            <a:lvl1pPr>
              <a:defRPr/>
            </a:lvl1pPr>
          </a:lstStyle>
          <a:p>
            <a:pPr>
              <a:defRPr/>
            </a:pPr>
            <a:fld id="{A37306AA-6B48-4E74-A18F-23F6481F8C7F}" type="datetime1">
              <a:rPr lang="en-US">
                <a:solidFill>
                  <a:srgbClr val="FFFFFF"/>
                </a:solidFill>
              </a:rPr>
              <a:pPr>
                <a:defRPr/>
              </a:pPr>
              <a:t>2/23/2022</a:t>
            </a:fld>
            <a:endParaRPr lang="en-US">
              <a:solidFill>
                <a:srgbClr val="FFFFFF"/>
              </a:solidFill>
            </a:endParaRPr>
          </a:p>
        </p:txBody>
      </p:sp>
      <p:sp>
        <p:nvSpPr>
          <p:cNvPr id="8"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71"/>
          <p:cNvSpPr>
            <a:spLocks noGrp="1" noChangeArrowheads="1"/>
          </p:cNvSpPr>
          <p:nvPr>
            <p:ph type="sldNum" sz="quarter" idx="12"/>
          </p:nvPr>
        </p:nvSpPr>
        <p:spPr>
          <a:ln/>
        </p:spPr>
        <p:txBody>
          <a:bodyPr/>
          <a:lstStyle>
            <a:lvl1pPr>
              <a:defRPr/>
            </a:lvl1pPr>
          </a:lstStyle>
          <a:p>
            <a:pPr>
              <a:defRPr/>
            </a:pPr>
            <a:fld id="{266038B2-1EB0-4A82-8C9B-EA09A7457E7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26798515"/>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9"/>
          <p:cNvSpPr>
            <a:spLocks noGrp="1" noChangeArrowheads="1"/>
          </p:cNvSpPr>
          <p:nvPr>
            <p:ph type="dt" sz="half" idx="10"/>
          </p:nvPr>
        </p:nvSpPr>
        <p:spPr>
          <a:ln/>
        </p:spPr>
        <p:txBody>
          <a:bodyPr/>
          <a:lstStyle>
            <a:lvl1pPr>
              <a:defRPr/>
            </a:lvl1pPr>
          </a:lstStyle>
          <a:p>
            <a:pPr>
              <a:defRPr/>
            </a:pPr>
            <a:fld id="{FEE3906D-CC05-4F91-BB53-25181E98146E}" type="datetime1">
              <a:rPr lang="en-US">
                <a:solidFill>
                  <a:srgbClr val="FFFFFF"/>
                </a:solidFill>
              </a:rPr>
              <a:pPr>
                <a:defRPr/>
              </a:pPr>
              <a:t>2/23/2022</a:t>
            </a:fld>
            <a:endParaRPr lang="en-US">
              <a:solidFill>
                <a:srgbClr val="FFFFFF"/>
              </a:solidFill>
            </a:endParaRPr>
          </a:p>
        </p:txBody>
      </p:sp>
      <p:sp>
        <p:nvSpPr>
          <p:cNvPr id="4"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71"/>
          <p:cNvSpPr>
            <a:spLocks noGrp="1" noChangeArrowheads="1"/>
          </p:cNvSpPr>
          <p:nvPr>
            <p:ph type="sldNum" sz="quarter" idx="12"/>
          </p:nvPr>
        </p:nvSpPr>
        <p:spPr>
          <a:ln/>
        </p:spPr>
        <p:txBody>
          <a:bodyPr/>
          <a:lstStyle>
            <a:lvl1pPr>
              <a:defRPr/>
            </a:lvl1pPr>
          </a:lstStyle>
          <a:p>
            <a:pPr>
              <a:defRPr/>
            </a:pPr>
            <a:fld id="{AA30EA61-DE30-49F2-9082-EDA1BF7AC13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81461201"/>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fld id="{179BCF0C-CE3E-4A6B-8345-098498BBA6B8}" type="datetime1">
              <a:rPr lang="en-US">
                <a:solidFill>
                  <a:srgbClr val="FFFFFF"/>
                </a:solidFill>
              </a:rPr>
              <a:pPr>
                <a:defRPr/>
              </a:pPr>
              <a:t>2/23/2022</a:t>
            </a:fld>
            <a:endParaRPr lang="en-US">
              <a:solidFill>
                <a:srgbClr val="FFFFFF"/>
              </a:solidFill>
            </a:endParaRPr>
          </a:p>
        </p:txBody>
      </p:sp>
      <p:sp>
        <p:nvSpPr>
          <p:cNvPr id="3"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71"/>
          <p:cNvSpPr>
            <a:spLocks noGrp="1" noChangeArrowheads="1"/>
          </p:cNvSpPr>
          <p:nvPr>
            <p:ph type="sldNum" sz="quarter" idx="12"/>
          </p:nvPr>
        </p:nvSpPr>
        <p:spPr>
          <a:ln/>
        </p:spPr>
        <p:txBody>
          <a:bodyPr/>
          <a:lstStyle>
            <a:lvl1pPr>
              <a:defRPr/>
            </a:lvl1pPr>
          </a:lstStyle>
          <a:p>
            <a:pPr>
              <a:defRPr/>
            </a:pPr>
            <a:fld id="{12CF03F5-4C3F-4A01-AE15-D31D22CD9CC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991244735"/>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fld id="{AC7F7C67-4843-455B-9951-D36ECB220F1B}" type="datetime1">
              <a:rPr lang="en-US">
                <a:solidFill>
                  <a:srgbClr val="FFFFFF"/>
                </a:solidFill>
              </a:rPr>
              <a:pPr>
                <a:defRPr/>
              </a:pPr>
              <a:t>2/23/2022</a:t>
            </a:fld>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DC7B5AD7-D13F-4E71-B6F5-A56C9FDD0E2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11514570"/>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fld id="{CCC01C57-083C-4337-A312-60479CC3923E}" type="datetime1">
              <a:rPr lang="en-US">
                <a:solidFill>
                  <a:srgbClr val="FFFFFF"/>
                </a:solidFill>
              </a:rPr>
              <a:pPr>
                <a:defRPr/>
              </a:pPr>
              <a:t>2/23/2022</a:t>
            </a:fld>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8126DCF9-1C1D-4F50-A02D-DA68F396192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238144739"/>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fld id="{DE6F40A9-D360-4B58-8404-C967BF08650A}" type="datetime1">
              <a:rPr lang="en-US">
                <a:solidFill>
                  <a:srgbClr val="FFFFFF"/>
                </a:solidFill>
              </a:rPr>
              <a:pPr>
                <a:defRPr/>
              </a:pPr>
              <a:t>2/23/2022</a:t>
            </a:fld>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66B5933C-7840-42EA-953E-895FAE5BFBD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39528775"/>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fld id="{2EABDAC5-7379-4A4C-93F2-CC0C2296F7E4}" type="datetime1">
              <a:rPr lang="en-US">
                <a:solidFill>
                  <a:srgbClr val="FFFFFF"/>
                </a:solidFill>
              </a:rPr>
              <a:pPr>
                <a:defRPr/>
              </a:pPr>
              <a:t>2/23/2022</a:t>
            </a:fld>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529C3B63-96B1-4B40-B1C0-1BE21D40496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526300488"/>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ln/>
        </p:spPr>
        <p:txBody>
          <a:bodyPr/>
          <a:lstStyle>
            <a:lvl1pPr>
              <a:defRPr/>
            </a:lvl1pPr>
          </a:lstStyle>
          <a:p>
            <a:pPr>
              <a:defRPr/>
            </a:pPr>
            <a:fld id="{00E16DD1-385E-4A7E-AA32-DF341F4551A7}" type="datetime1">
              <a:rPr lang="en-US">
                <a:solidFill>
                  <a:srgbClr val="FFFFFF"/>
                </a:solidFill>
              </a:rPr>
              <a:pPr>
                <a:defRPr/>
              </a:pPr>
              <a:t>2/23/2022</a:t>
            </a:fld>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1D4DD7B8-5C38-436B-875D-F38EA6FA075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38587549"/>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9"/>
          <p:cNvSpPr>
            <a:spLocks noGrp="1" noChangeArrowheads="1"/>
          </p:cNvSpPr>
          <p:nvPr>
            <p:ph type="dt" sz="half" idx="10"/>
          </p:nvPr>
        </p:nvSpPr>
        <p:spPr>
          <a:ln/>
        </p:spPr>
        <p:txBody>
          <a:bodyPr/>
          <a:lstStyle>
            <a:lvl1pPr>
              <a:defRPr/>
            </a:lvl1pPr>
          </a:lstStyle>
          <a:p>
            <a:pPr>
              <a:defRPr/>
            </a:pPr>
            <a:fld id="{8D3ED361-991B-46F5-B4A9-50384BEAF0F4}" type="datetime1">
              <a:rPr lang="en-US">
                <a:solidFill>
                  <a:srgbClr val="FFFFFF"/>
                </a:solidFill>
              </a:rPr>
              <a:pPr>
                <a:defRPr/>
              </a:pPr>
              <a:t>2/23/2022</a:t>
            </a:fld>
            <a:endParaRPr lang="en-US">
              <a:solidFill>
                <a:srgbClr val="FFFFFF"/>
              </a:solidFill>
            </a:endParaRPr>
          </a:p>
        </p:txBody>
      </p:sp>
      <p:sp>
        <p:nvSpPr>
          <p:cNvPr id="7"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71"/>
          <p:cNvSpPr>
            <a:spLocks noGrp="1" noChangeArrowheads="1"/>
          </p:cNvSpPr>
          <p:nvPr>
            <p:ph type="sldNum" sz="quarter" idx="12"/>
          </p:nvPr>
        </p:nvSpPr>
        <p:spPr>
          <a:ln/>
        </p:spPr>
        <p:txBody>
          <a:bodyPr/>
          <a:lstStyle>
            <a:lvl1pPr>
              <a:defRPr/>
            </a:lvl1pPr>
          </a:lstStyle>
          <a:p>
            <a:pPr>
              <a:defRPr/>
            </a:pPr>
            <a:fld id="{4CBC2F73-0547-4743-A2F3-D220894C91F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29062610"/>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15881F-6A95-4F53-9B35-E694336DC64E}" type="datetimeFigureOut">
              <a:rPr lang="x-none" smtClean="0"/>
              <a:t>2/23/2022</a:t>
            </a:fld>
            <a:endParaRPr lang="x-none"/>
          </a:p>
        </p:txBody>
      </p:sp>
      <p:sp>
        <p:nvSpPr>
          <p:cNvPr id="5" name="Footer Placeholder 4"/>
          <p:cNvSpPr>
            <a:spLocks noGrp="1"/>
          </p:cNvSpPr>
          <p:nvPr>
            <p:ph type="ftr" sz="quarter" idx="11"/>
          </p:nvPr>
        </p:nvSpPr>
        <p:spPr/>
        <p:txBody>
          <a:bodyPr/>
          <a:lstStyle/>
          <a:p>
            <a:endParaRPr lang="x-non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7173FD-3A1D-4C3B-AD7C-358EC5FC82CD}" type="slidenum">
              <a:rPr lang="x-none" smtClean="0"/>
              <a:t>‹#›</a:t>
            </a:fld>
            <a:endParaRPr lang="x-none"/>
          </a:p>
        </p:txBody>
      </p:sp>
    </p:spTree>
    <p:extLst>
      <p:ext uri="{BB962C8B-B14F-4D97-AF65-F5344CB8AC3E}">
        <p14:creationId xmlns:p14="http://schemas.microsoft.com/office/powerpoint/2010/main" val="2799675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9"/>
          <p:cNvSpPr>
            <a:spLocks noGrp="1" noChangeArrowheads="1"/>
          </p:cNvSpPr>
          <p:nvPr>
            <p:ph type="dt" sz="half" idx="10"/>
          </p:nvPr>
        </p:nvSpPr>
        <p:spPr>
          <a:ln/>
        </p:spPr>
        <p:txBody>
          <a:bodyPr/>
          <a:lstStyle>
            <a:lvl1pPr>
              <a:defRPr/>
            </a:lvl1pPr>
          </a:lstStyle>
          <a:p>
            <a:pPr>
              <a:defRPr/>
            </a:pPr>
            <a:fld id="{D69FCBA8-5838-4AAA-9334-4AAED2CDF3A9}" type="datetime1">
              <a:rPr lang="en-US">
                <a:solidFill>
                  <a:srgbClr val="FFFFFF"/>
                </a:solidFill>
              </a:rPr>
              <a:pPr>
                <a:defRPr/>
              </a:pPr>
              <a:t>2/23/2022</a:t>
            </a:fld>
            <a:endParaRPr lang="en-US">
              <a:solidFill>
                <a:srgbClr val="FFFFFF"/>
              </a:solidFill>
            </a:endParaRPr>
          </a:p>
        </p:txBody>
      </p:sp>
      <p:sp>
        <p:nvSpPr>
          <p:cNvPr id="7"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71"/>
          <p:cNvSpPr>
            <a:spLocks noGrp="1" noChangeArrowheads="1"/>
          </p:cNvSpPr>
          <p:nvPr>
            <p:ph type="sldNum" sz="quarter" idx="12"/>
          </p:nvPr>
        </p:nvSpPr>
        <p:spPr>
          <a:ln/>
        </p:spPr>
        <p:txBody>
          <a:bodyPr/>
          <a:lstStyle>
            <a:lvl1pPr>
              <a:defRPr/>
            </a:lvl1pPr>
          </a:lstStyle>
          <a:p>
            <a:pPr>
              <a:defRPr/>
            </a:pPr>
            <a:fld id="{FB41783F-EE75-49D2-94EC-6DC8CB1CF40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02979293"/>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69"/>
          <p:cNvSpPr>
            <a:spLocks noGrp="1" noChangeArrowheads="1"/>
          </p:cNvSpPr>
          <p:nvPr>
            <p:ph type="dt" sz="half" idx="10"/>
          </p:nvPr>
        </p:nvSpPr>
        <p:spPr>
          <a:ln/>
        </p:spPr>
        <p:txBody>
          <a:bodyPr/>
          <a:lstStyle>
            <a:lvl1pPr>
              <a:defRPr/>
            </a:lvl1pPr>
          </a:lstStyle>
          <a:p>
            <a:pPr>
              <a:defRPr/>
            </a:pPr>
            <a:fld id="{DD33D2D4-E35D-4CC7-BE14-1ECB7F137856}" type="datetime1">
              <a:rPr lang="en-US">
                <a:solidFill>
                  <a:srgbClr val="FFFFFF"/>
                </a:solidFill>
              </a:rPr>
              <a:pPr>
                <a:defRPr/>
              </a:pPr>
              <a:t>2/23/2022</a:t>
            </a:fld>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54871152-7714-40B5-A8DB-DE9B5E8DA29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853146716"/>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15881F-6A95-4F53-9B35-E694336DC64E}" type="datetimeFigureOut">
              <a:rPr lang="x-none" smtClean="0"/>
              <a:t>2/23/2022</a:t>
            </a:fld>
            <a:endParaRPr lang="x-none"/>
          </a:p>
        </p:txBody>
      </p:sp>
      <p:sp>
        <p:nvSpPr>
          <p:cNvPr id="6" name="Footer Placeholder 5"/>
          <p:cNvSpPr>
            <a:spLocks noGrp="1"/>
          </p:cNvSpPr>
          <p:nvPr>
            <p:ph type="ftr" sz="quarter" idx="11"/>
          </p:nvPr>
        </p:nvSpPr>
        <p:spPr/>
        <p:txBody>
          <a:bodyPr/>
          <a:lstStyle/>
          <a:p>
            <a:endParaRPr lang="x-non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87173FD-3A1D-4C3B-AD7C-358EC5FC82CD}" type="slidenum">
              <a:rPr lang="x-none" smtClean="0"/>
              <a:t>‹#›</a:t>
            </a:fld>
            <a:endParaRPr lang="x-none"/>
          </a:p>
        </p:txBody>
      </p:sp>
    </p:spTree>
    <p:extLst>
      <p:ext uri="{BB962C8B-B14F-4D97-AF65-F5344CB8AC3E}">
        <p14:creationId xmlns:p14="http://schemas.microsoft.com/office/powerpoint/2010/main" val="58313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15881F-6A95-4F53-9B35-E694336DC64E}" type="datetimeFigureOut">
              <a:rPr lang="x-none" smtClean="0"/>
              <a:t>2/23/2022</a:t>
            </a:fld>
            <a:endParaRPr lang="x-none"/>
          </a:p>
        </p:txBody>
      </p:sp>
      <p:sp>
        <p:nvSpPr>
          <p:cNvPr id="8" name="Footer Placeholder 7"/>
          <p:cNvSpPr>
            <a:spLocks noGrp="1"/>
          </p:cNvSpPr>
          <p:nvPr>
            <p:ph type="ftr" sz="quarter" idx="11"/>
          </p:nvPr>
        </p:nvSpPr>
        <p:spPr/>
        <p:txBody>
          <a:bodyPr/>
          <a:lstStyle/>
          <a:p>
            <a:endParaRPr lang="x-non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87173FD-3A1D-4C3B-AD7C-358EC5FC82CD}" type="slidenum">
              <a:rPr lang="x-none" smtClean="0"/>
              <a:t>‹#›</a:t>
            </a:fld>
            <a:endParaRPr lang="x-none"/>
          </a:p>
        </p:txBody>
      </p:sp>
    </p:spTree>
    <p:extLst>
      <p:ext uri="{BB962C8B-B14F-4D97-AF65-F5344CB8AC3E}">
        <p14:creationId xmlns:p14="http://schemas.microsoft.com/office/powerpoint/2010/main" val="257388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15881F-6A95-4F53-9B35-E694336DC64E}" type="datetimeFigureOut">
              <a:rPr lang="x-none" smtClean="0"/>
              <a:t>2/23/2022</a:t>
            </a:fld>
            <a:endParaRPr lang="x-none"/>
          </a:p>
        </p:txBody>
      </p:sp>
      <p:sp>
        <p:nvSpPr>
          <p:cNvPr id="4" name="Footer Placeholder 3"/>
          <p:cNvSpPr>
            <a:spLocks noGrp="1"/>
          </p:cNvSpPr>
          <p:nvPr>
            <p:ph type="ftr" sz="quarter" idx="11"/>
          </p:nvPr>
        </p:nvSpPr>
        <p:spPr/>
        <p:txBody>
          <a:bodyPr/>
          <a:lstStyle/>
          <a:p>
            <a:endParaRPr lang="x-non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87173FD-3A1D-4C3B-AD7C-358EC5FC82CD}" type="slidenum">
              <a:rPr lang="x-none" smtClean="0"/>
              <a:t>‹#›</a:t>
            </a:fld>
            <a:endParaRPr lang="x-none"/>
          </a:p>
        </p:txBody>
      </p:sp>
    </p:spTree>
    <p:extLst>
      <p:ext uri="{BB962C8B-B14F-4D97-AF65-F5344CB8AC3E}">
        <p14:creationId xmlns:p14="http://schemas.microsoft.com/office/powerpoint/2010/main" val="3583787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5881F-6A95-4F53-9B35-E694336DC64E}" type="datetimeFigureOut">
              <a:rPr lang="x-none" smtClean="0"/>
              <a:t>2/23/2022</a:t>
            </a:fld>
            <a:endParaRPr lang="x-none"/>
          </a:p>
        </p:txBody>
      </p:sp>
      <p:sp>
        <p:nvSpPr>
          <p:cNvPr id="3" name="Footer Placeholder 2"/>
          <p:cNvSpPr>
            <a:spLocks noGrp="1"/>
          </p:cNvSpPr>
          <p:nvPr>
            <p:ph type="ftr" sz="quarter" idx="11"/>
          </p:nvPr>
        </p:nvSpPr>
        <p:spPr/>
        <p:txBody>
          <a:bodyPr/>
          <a:lstStyle/>
          <a:p>
            <a:endParaRPr lang="x-non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87173FD-3A1D-4C3B-AD7C-358EC5FC82CD}" type="slidenum">
              <a:rPr lang="x-none" smtClean="0"/>
              <a:t>‹#›</a:t>
            </a:fld>
            <a:endParaRPr lang="x-none"/>
          </a:p>
        </p:txBody>
      </p:sp>
    </p:spTree>
    <p:extLst>
      <p:ext uri="{BB962C8B-B14F-4D97-AF65-F5344CB8AC3E}">
        <p14:creationId xmlns:p14="http://schemas.microsoft.com/office/powerpoint/2010/main" val="395940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15881F-6A95-4F53-9B35-E694336DC64E}" type="datetimeFigureOut">
              <a:rPr lang="x-none" smtClean="0"/>
              <a:t>2/23/2022</a:t>
            </a:fld>
            <a:endParaRPr lang="x-none"/>
          </a:p>
        </p:txBody>
      </p:sp>
      <p:sp>
        <p:nvSpPr>
          <p:cNvPr id="6" name="Footer Placeholder 5"/>
          <p:cNvSpPr>
            <a:spLocks noGrp="1"/>
          </p:cNvSpPr>
          <p:nvPr>
            <p:ph type="ftr" sz="quarter" idx="11"/>
          </p:nvPr>
        </p:nvSpPr>
        <p:spPr/>
        <p:txBody>
          <a:bodyPr/>
          <a:lstStyle/>
          <a:p>
            <a:endParaRPr lang="x-non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87173FD-3A1D-4C3B-AD7C-358EC5FC82CD}" type="slidenum">
              <a:rPr lang="x-none" smtClean="0"/>
              <a:t>‹#›</a:t>
            </a:fld>
            <a:endParaRPr lang="x-none"/>
          </a:p>
        </p:txBody>
      </p:sp>
    </p:spTree>
    <p:extLst>
      <p:ext uri="{BB962C8B-B14F-4D97-AF65-F5344CB8AC3E}">
        <p14:creationId xmlns:p14="http://schemas.microsoft.com/office/powerpoint/2010/main" val="20620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15881F-6A95-4F53-9B35-E694336DC64E}" type="datetimeFigureOut">
              <a:rPr lang="x-none" smtClean="0"/>
              <a:t>2/23/2022</a:t>
            </a:fld>
            <a:endParaRPr lang="x-none"/>
          </a:p>
        </p:txBody>
      </p:sp>
      <p:sp>
        <p:nvSpPr>
          <p:cNvPr id="6" name="Footer Placeholder 5"/>
          <p:cNvSpPr>
            <a:spLocks noGrp="1"/>
          </p:cNvSpPr>
          <p:nvPr>
            <p:ph type="ftr" sz="quarter" idx="11"/>
          </p:nvPr>
        </p:nvSpPr>
        <p:spPr/>
        <p:txBody>
          <a:bodyPr/>
          <a:lstStyle/>
          <a:p>
            <a:endParaRPr lang="x-non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7173FD-3A1D-4C3B-AD7C-358EC5FC82CD}" type="slidenum">
              <a:rPr lang="x-none" smtClean="0"/>
              <a:t>‹#›</a:t>
            </a:fld>
            <a:endParaRPr lang="x-none"/>
          </a:p>
        </p:txBody>
      </p:sp>
    </p:spTree>
    <p:extLst>
      <p:ext uri="{BB962C8B-B14F-4D97-AF65-F5344CB8AC3E}">
        <p14:creationId xmlns:p14="http://schemas.microsoft.com/office/powerpoint/2010/main" val="337209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C15881F-6A95-4F53-9B35-E694336DC64E}" type="datetimeFigureOut">
              <a:rPr lang="x-none" smtClean="0"/>
              <a:t>2/23/2022</a:t>
            </a:fld>
            <a:endParaRPr lang="x-non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87173FD-3A1D-4C3B-AD7C-358EC5FC82CD}" type="slidenum">
              <a:rPr lang="x-none" smtClean="0"/>
              <a:t>‹#›</a:t>
            </a:fld>
            <a:endParaRPr lang="x-none"/>
          </a:p>
        </p:txBody>
      </p:sp>
    </p:spTree>
    <p:extLst>
      <p:ext uri="{BB962C8B-B14F-4D97-AF65-F5344CB8AC3E}">
        <p14:creationId xmlns:p14="http://schemas.microsoft.com/office/powerpoint/2010/main" val="42351366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Freeform 2"/>
          <p:cNvSpPr>
            <a:spLocks/>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nvGrpSpPr>
          <p:cNvPr id="1027" name="Group 3"/>
          <p:cNvGrpSpPr>
            <a:grpSpLocks/>
          </p:cNvGrpSpPr>
          <p:nvPr/>
        </p:nvGrpSpPr>
        <p:grpSpPr bwMode="auto">
          <a:xfrm>
            <a:off x="4234" y="4267200"/>
            <a:ext cx="12187767" cy="2590800"/>
            <a:chOff x="2" y="2688"/>
            <a:chExt cx="5758" cy="1632"/>
          </a:xfrm>
        </p:grpSpPr>
        <p:sp>
          <p:nvSpPr>
            <p:cNvPr id="1033" name="Freeform 4"/>
            <p:cNvSpPr>
              <a:spLocks/>
            </p:cNvSpPr>
            <p:nvPr/>
          </p:nvSpPr>
          <p:spPr bwMode="hidden">
            <a:xfrm>
              <a:off x="2" y="2688"/>
              <a:ext cx="5758" cy="1632"/>
            </a:xfrm>
            <a:custGeom>
              <a:avLst/>
              <a:gdLst>
                <a:gd name="T0" fmla="*/ 5794 w 5740"/>
                <a:gd name="T1" fmla="*/ 233 h 4316"/>
                <a:gd name="T2" fmla="*/ 0 w 5740"/>
                <a:gd name="T3" fmla="*/ 233 h 4316"/>
                <a:gd name="T4" fmla="*/ 0 w 5740"/>
                <a:gd name="T5" fmla="*/ 0 h 4316"/>
                <a:gd name="T6" fmla="*/ 5794 w 5740"/>
                <a:gd name="T7" fmla="*/ 0 h 4316"/>
                <a:gd name="T8" fmla="*/ 5794 w 5740"/>
                <a:gd name="T9" fmla="*/ 233 h 4316"/>
                <a:gd name="T10" fmla="*/ 5794 w 5740"/>
                <a:gd name="T11" fmla="*/ 233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grpSp>
          <p:nvGrpSpPr>
            <p:cNvPr id="1034" name="Group 5"/>
            <p:cNvGrpSpPr>
              <a:grpSpLocks/>
            </p:cNvGrpSpPr>
            <p:nvPr userDrawn="1"/>
          </p:nvGrpSpPr>
          <p:grpSpPr bwMode="auto">
            <a:xfrm>
              <a:off x="3528" y="3715"/>
              <a:ext cx="792" cy="521"/>
              <a:chOff x="3527" y="3715"/>
              <a:chExt cx="792" cy="521"/>
            </a:xfrm>
          </p:grpSpPr>
          <p:sp>
            <p:nvSpPr>
              <p:cNvPr id="46086"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6087"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6088"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6089"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6090"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6091"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6092"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6093"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6094"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6095"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6096"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46098"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6099"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6100"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6101"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6102"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6103"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6104"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6105"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6106"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6107"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6108"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6109"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sp>
            <p:nvSpPr>
              <p:cNvPr id="46112"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6113"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6114"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grpSp>
        <p:grpSp>
          <p:nvGrpSpPr>
            <p:cNvPr id="1036" name="Group 36"/>
            <p:cNvGrpSpPr>
              <a:grpSpLocks/>
            </p:cNvGrpSpPr>
            <p:nvPr userDrawn="1"/>
          </p:nvGrpSpPr>
          <p:grpSpPr bwMode="auto">
            <a:xfrm>
              <a:off x="4128" y="3360"/>
              <a:ext cx="1351" cy="821"/>
              <a:chOff x="4128" y="3360"/>
              <a:chExt cx="1351" cy="821"/>
            </a:xfrm>
          </p:grpSpPr>
          <p:sp>
            <p:nvSpPr>
              <p:cNvPr id="46117"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6118"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6119"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6120"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6121"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6122"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6123"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sp>
            <p:nvSpPr>
              <p:cNvPr id="46125"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6126"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6127"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6128"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6129"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6130"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6131"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6132"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46133"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12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2 w 382"/>
                  <a:gd name="T19" fmla="*/ 96 h 96"/>
                  <a:gd name="T20" fmla="*/ 266 w 382"/>
                  <a:gd name="T21" fmla="*/ 90 h 96"/>
                  <a:gd name="T22" fmla="*/ 314 w 382"/>
                  <a:gd name="T23" fmla="*/ 84 h 96"/>
                  <a:gd name="T24" fmla="*/ 355 w 382"/>
                  <a:gd name="T25" fmla="*/ 66 h 96"/>
                  <a:gd name="T26" fmla="*/ 385 w 382"/>
                  <a:gd name="T27" fmla="*/ 42 h 96"/>
                  <a:gd name="T28" fmla="*/ 379 w 382"/>
                  <a:gd name="T29" fmla="*/ 42 h 96"/>
                  <a:gd name="T30" fmla="*/ 349 w 382"/>
                  <a:gd name="T31" fmla="*/ 66 h 96"/>
                  <a:gd name="T32" fmla="*/ 308 w 382"/>
                  <a:gd name="T33" fmla="*/ 78 h 96"/>
                  <a:gd name="T34" fmla="*/ 266 w 382"/>
                  <a:gd name="T35" fmla="*/ 90 h 96"/>
                  <a:gd name="T36" fmla="*/ 212 w 382"/>
                  <a:gd name="T37" fmla="*/ 96 h 96"/>
                  <a:gd name="T38" fmla="*/ 212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22 w 185"/>
                  <a:gd name="T5" fmla="*/ 36 h 210"/>
                  <a:gd name="T6" fmla="*/ 158 w 185"/>
                  <a:gd name="T7" fmla="*/ 72 h 210"/>
                  <a:gd name="T8" fmla="*/ 164 w 185"/>
                  <a:gd name="T9" fmla="*/ 90 h 210"/>
                  <a:gd name="T10" fmla="*/ 170 w 185"/>
                  <a:gd name="T11" fmla="*/ 114 h 210"/>
                  <a:gd name="T12" fmla="*/ 164 w 185"/>
                  <a:gd name="T13" fmla="*/ 138 h 210"/>
                  <a:gd name="T14" fmla="*/ 152 w 185"/>
                  <a:gd name="T15" fmla="*/ 162 h 210"/>
                  <a:gd name="T16" fmla="*/ 122 w 185"/>
                  <a:gd name="T17" fmla="*/ 180 h 210"/>
                  <a:gd name="T18" fmla="*/ 90 w 185"/>
                  <a:gd name="T19" fmla="*/ 198 h 210"/>
                  <a:gd name="T20" fmla="*/ 99 w 185"/>
                  <a:gd name="T21" fmla="*/ 210 h 210"/>
                  <a:gd name="T22" fmla="*/ 134 w 185"/>
                  <a:gd name="T23" fmla="*/ 192 h 210"/>
                  <a:gd name="T24" fmla="*/ 164 w 185"/>
                  <a:gd name="T25" fmla="*/ 168 h 210"/>
                  <a:gd name="T26" fmla="*/ 182 w 185"/>
                  <a:gd name="T27" fmla="*/ 144 h 210"/>
                  <a:gd name="T28" fmla="*/ 188 w 185"/>
                  <a:gd name="T29" fmla="*/ 114 h 210"/>
                  <a:gd name="T30" fmla="*/ 182 w 185"/>
                  <a:gd name="T31" fmla="*/ 90 h 210"/>
                  <a:gd name="T32" fmla="*/ 176 w 185"/>
                  <a:gd name="T33" fmla="*/ 66 h 210"/>
                  <a:gd name="T34" fmla="*/ 158 w 185"/>
                  <a:gd name="T35" fmla="*/ 48 h 210"/>
                  <a:gd name="T36" fmla="*/ 134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AU" sz="1800">
                  <a:solidFill>
                    <a:srgbClr val="FFFFFF"/>
                  </a:solidFill>
                </a:endParaRPr>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z="1800">
                    <a:solidFill>
                      <a:srgbClr val="FFFFFF"/>
                    </a:solidFill>
                  </a:endParaRPr>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z="1800">
                    <a:solidFill>
                      <a:srgbClr val="FFFFFF"/>
                    </a:solidFill>
                  </a:endParaRPr>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z="1800">
                    <a:solidFill>
                      <a:srgbClr val="FFFFFF"/>
                    </a:solidFill>
                  </a:endParaRPr>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z="1800">
                    <a:solidFill>
                      <a:srgbClr val="FFFFFF"/>
                    </a:solidFill>
                  </a:endParaRPr>
                </a:p>
              </p:txBody>
            </p:sp>
          </p:grpSp>
        </p:grpSp>
      </p:grpSp>
      <p:sp>
        <p:nvSpPr>
          <p:cNvPr id="46147" name="Rectangle 67"/>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6148" name="Rectangle 68"/>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149" name="Rectangle 69"/>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C0E272A7-CFC7-4E83-8BC1-64F6DC3AC388}" type="datetime1">
              <a:rPr lang="en-US">
                <a:solidFill>
                  <a:srgbClr val="FFFFFF"/>
                </a:solidFill>
              </a:rPr>
              <a:pPr fontAlgn="base">
                <a:spcBef>
                  <a:spcPct val="0"/>
                </a:spcBef>
                <a:spcAft>
                  <a:spcPct val="0"/>
                </a:spcAft>
                <a:defRPr/>
              </a:pPr>
              <a:t>2/23/2022</a:t>
            </a:fld>
            <a:endParaRPr lang="en-US">
              <a:solidFill>
                <a:srgbClr val="FFFFFF"/>
              </a:solidFill>
            </a:endParaRPr>
          </a:p>
        </p:txBody>
      </p:sp>
      <p:sp>
        <p:nvSpPr>
          <p:cNvPr id="46150" name="Rectangle 70"/>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46151" name="Rectangle 7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defRPr/>
            </a:pPr>
            <a:fld id="{53DB26B0-22A7-431E-AE2A-7C583D3BA0F6}"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3834896860"/>
      </p:ext>
    </p:extLst>
  </p:cSld>
  <p:clrMap bg1="dk2" tx1="lt1" bg2="dk1"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southafricatoday.net/environment/report-links-top-tuna-company-to-forced-labor-illegal-fishing/" TargetMode="External"/><Relationship Id="rId7"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southafricatoday.net/environment/report-links-top-tuna-company-to-forced-labor-illegal-fishing/" TargetMode="External"/><Relationship Id="rId7"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639716"/>
            <a:ext cx="12289172" cy="2078620"/>
          </a:xfrm>
          <a:prstGeom prst="doubleWave">
            <a:avLst/>
          </a:prstGeo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rtlCol="0">
            <a:normAutofit/>
          </a:bodyPr>
          <a:lstStyle/>
          <a:p>
            <a:pPr>
              <a:defRPr/>
            </a:pPr>
            <a:r>
              <a:rPr lang="en-AU" altLang="en-US" sz="2400" b="1" dirty="0">
                <a:solidFill>
                  <a:srgbClr val="C00000"/>
                </a:solidFill>
                <a:latin typeface="Gill Sans MT" panose="020B0502020104020203" pitchFamily="34" charset="0"/>
              </a:rPr>
              <a:t>Hilton Hotel</a:t>
            </a:r>
          </a:p>
          <a:p>
            <a:pPr eaLnBrk="1" fontAlgn="auto" hangingPunct="1">
              <a:spcAft>
                <a:spcPts val="0"/>
              </a:spcAft>
              <a:buFont typeface="Arial" panose="020B0604020202020204" pitchFamily="34" charset="0"/>
              <a:buNone/>
              <a:defRPr/>
            </a:pPr>
            <a:endParaRPr lang="en-AU" dirty="0">
              <a:solidFill>
                <a:schemeClr val="bg1"/>
              </a:solidFill>
              <a:latin typeface="Britannic Bold" panose="020B0903060703020204" pitchFamily="34" charset="0"/>
            </a:endParaRPr>
          </a:p>
        </p:txBody>
      </p:sp>
      <p:pic>
        <p:nvPicPr>
          <p:cNvPr id="5" name="Content Placeholder 3" descr="Ps_catch.png"/>
          <p:cNvPicPr>
            <a:picLocks noChangeAspect="1"/>
          </p:cNvPicPr>
          <p:nvPr/>
        </p:nvPicPr>
        <p:blipFill>
          <a:blip r:embed="rId4"/>
          <a:stretch>
            <a:fillRect/>
          </a:stretch>
        </p:blipFill>
        <p:spPr>
          <a:xfrm>
            <a:off x="2421478" y="5340656"/>
            <a:ext cx="1987540" cy="1472545"/>
          </a:xfrm>
          <a:prstGeom prst="rect">
            <a:avLst/>
          </a:prstGeom>
          <a:ln>
            <a:noFill/>
          </a:ln>
          <a:effectLst>
            <a:outerShdw blurRad="292100" dist="139700" dir="2700000" algn="tl" rotWithShape="0">
              <a:srgbClr val="333333">
                <a:alpha val="65000"/>
              </a:srgbClr>
            </a:outerShdw>
          </a:effectLst>
        </p:spPr>
      </p:pic>
      <p:pic>
        <p:nvPicPr>
          <p:cNvPr id="6" name="Picture 2" descr="C:\Users\NFA\Pictures\tuna processing.png"/>
          <p:cNvPicPr>
            <a:picLocks noChangeAspect="1" noChangeArrowheads="1"/>
          </p:cNvPicPr>
          <p:nvPr/>
        </p:nvPicPr>
        <p:blipFill>
          <a:blip r:embed="rId5"/>
          <a:srcRect/>
          <a:stretch>
            <a:fillRect/>
          </a:stretch>
        </p:blipFill>
        <p:spPr bwMode="auto">
          <a:xfrm>
            <a:off x="6102684" y="5311103"/>
            <a:ext cx="2357007" cy="1526489"/>
          </a:xfrm>
          <a:prstGeom prst="rect">
            <a:avLst/>
          </a:prstGeom>
          <a:ln>
            <a:noFill/>
          </a:ln>
          <a:effectLst>
            <a:outerShdw blurRad="292100" dist="139700" dir="2700000" algn="tl" rotWithShape="0">
              <a:srgbClr val="333333">
                <a:alpha val="65000"/>
              </a:srgbClr>
            </a:outerShdw>
          </a:effectLst>
        </p:spPr>
      </p:pic>
      <p:pic>
        <p:nvPicPr>
          <p:cNvPr id="7" name="Picture 3" descr="F:\MSC CERTIFICATION\Global Seafood Show, Brussels\2_Tuna Brochures\Ps.PNG"/>
          <p:cNvPicPr>
            <a:picLocks noChangeAspect="1" noChangeArrowheads="1"/>
          </p:cNvPicPr>
          <p:nvPr/>
        </p:nvPicPr>
        <p:blipFill>
          <a:blip r:embed="rId6"/>
          <a:srcRect/>
          <a:stretch>
            <a:fillRect/>
          </a:stretch>
        </p:blipFill>
        <p:spPr bwMode="auto">
          <a:xfrm>
            <a:off x="109691" y="5311104"/>
            <a:ext cx="2025988" cy="1472546"/>
          </a:xfrm>
          <a:prstGeom prst="rect">
            <a:avLst/>
          </a:prstGeom>
          <a:ln>
            <a:noFill/>
          </a:ln>
          <a:effectLst>
            <a:outerShdw blurRad="292100" dist="139700" dir="2700000" algn="tl" rotWithShape="0">
              <a:srgbClr val="333333">
                <a:alpha val="65000"/>
              </a:srgbClr>
            </a:outerShdw>
          </a:effectLst>
        </p:spPr>
      </p:pic>
      <p:pic>
        <p:nvPicPr>
          <p:cNvPr id="8" name="Picture 7"/>
          <p:cNvPicPr/>
          <p:nvPr/>
        </p:nvPicPr>
        <p:blipFill>
          <a:blip r:embed="rId7"/>
          <a:srcRect l="11018" t="11905" r="16382" b="29048"/>
          <a:stretch>
            <a:fillRect/>
          </a:stretch>
        </p:blipFill>
        <p:spPr bwMode="auto">
          <a:xfrm>
            <a:off x="8606926" y="5421754"/>
            <a:ext cx="1758489" cy="1374828"/>
          </a:xfrm>
          <a:prstGeom prst="rect">
            <a:avLst/>
          </a:prstGeom>
          <a:ln>
            <a:noFill/>
          </a:ln>
          <a:effectLst>
            <a:outerShdw blurRad="292100" dist="139700" dir="2700000" algn="tl" rotWithShape="0">
              <a:srgbClr val="333333">
                <a:alpha val="65000"/>
              </a:srgbClr>
            </a:outerShdw>
          </a:effectLst>
        </p:spPr>
      </p:pic>
      <p:pic>
        <p:nvPicPr>
          <p:cNvPr id="9" name="Picture 8" descr="C:\Users\NFA\Pictures\tinned fished.png"/>
          <p:cNvPicPr>
            <a:picLocks noChangeAspect="1" noChangeArrowheads="1"/>
          </p:cNvPicPr>
          <p:nvPr/>
        </p:nvPicPr>
        <p:blipFill>
          <a:blip r:embed="rId8"/>
          <a:srcRect/>
          <a:stretch>
            <a:fillRect/>
          </a:stretch>
        </p:blipFill>
        <p:spPr bwMode="auto">
          <a:xfrm>
            <a:off x="10365415" y="5322602"/>
            <a:ext cx="2134751" cy="1707801"/>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9"/>
          <a:stretch>
            <a:fillRect/>
          </a:stretch>
        </p:blipFill>
        <p:spPr>
          <a:xfrm>
            <a:off x="4409018" y="5165558"/>
            <a:ext cx="1954244" cy="2012158"/>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690FE4F7-F6DC-4CD3-9308-D4B05CCAA2C5}"/>
              </a:ext>
            </a:extLst>
          </p:cNvPr>
          <p:cNvSpPr txBox="1"/>
          <p:nvPr/>
        </p:nvSpPr>
        <p:spPr>
          <a:xfrm>
            <a:off x="3108230" y="2140584"/>
            <a:ext cx="6377940" cy="769441"/>
          </a:xfrm>
          <a:prstGeom prst="rect">
            <a:avLst/>
          </a:prstGeom>
          <a:solidFill>
            <a:srgbClr val="00B050"/>
          </a:solidFill>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a:spAutoFit/>
          </a:bodyPr>
          <a:lstStyle/>
          <a:p>
            <a:pPr algn="ctr" eaLnBrk="1" fontAlgn="auto" hangingPunct="1">
              <a:spcBef>
                <a:spcPts val="0"/>
              </a:spcBef>
              <a:spcAft>
                <a:spcPts val="0"/>
              </a:spcAft>
              <a:defRPr/>
            </a:pPr>
            <a:r>
              <a:rPr lang="en-US" sz="2000" dirty="0">
                <a:solidFill>
                  <a:schemeClr val="bg1"/>
                </a:solidFill>
                <a:latin typeface="Comic Sans MS" panose="030F0702030302020204" pitchFamily="66" charset="0"/>
              </a:rPr>
              <a:t>Tuna Industry Consultation</a:t>
            </a:r>
          </a:p>
          <a:p>
            <a:pPr algn="ctr" eaLnBrk="1" fontAlgn="auto" hangingPunct="1">
              <a:spcBef>
                <a:spcPts val="0"/>
              </a:spcBef>
              <a:spcAft>
                <a:spcPts val="0"/>
              </a:spcAft>
              <a:defRPr/>
            </a:pPr>
            <a:r>
              <a:rPr lang="en-US" sz="2000" dirty="0">
                <a:solidFill>
                  <a:schemeClr val="bg1"/>
                </a:solidFill>
                <a:latin typeface="Comic Sans MS" panose="030F0702030302020204" pitchFamily="66" charset="0"/>
              </a:rPr>
              <a:t>Meeting</a:t>
            </a:r>
            <a:r>
              <a:rPr lang="en-US" sz="2400" dirty="0">
                <a:solidFill>
                  <a:schemeClr val="bg1"/>
                </a:solidFill>
                <a:latin typeface="Comic Sans MS" panose="030F0702030302020204" pitchFamily="66" charset="0"/>
              </a:rPr>
              <a:t> </a:t>
            </a:r>
          </a:p>
        </p:txBody>
      </p:sp>
      <p:sp>
        <p:nvSpPr>
          <p:cNvPr id="13" name="TextBox 11">
            <a:extLst>
              <a:ext uri="{FF2B5EF4-FFF2-40B4-BE49-F238E27FC236}">
                <a16:creationId xmlns:a16="http://schemas.microsoft.com/office/drawing/2014/main" id="{37803A70-7927-4929-AC65-8299D081B3CC}"/>
              </a:ext>
            </a:extLst>
          </p:cNvPr>
          <p:cNvSpPr txBox="1">
            <a:spLocks noChangeArrowheads="1"/>
          </p:cNvSpPr>
          <p:nvPr/>
        </p:nvSpPr>
        <p:spPr bwMode="auto">
          <a:xfrm>
            <a:off x="3174292" y="3075057"/>
            <a:ext cx="6378575" cy="707886"/>
          </a:xfrm>
          <a:prstGeom prst="rect">
            <a:avLst/>
          </a:prstGeom>
          <a:noFill/>
          <a:ln w="9525">
            <a:noFill/>
            <a:miter lim="800000"/>
            <a:headEnd/>
            <a:tailEnd/>
          </a:ln>
        </p:spPr>
        <p:txBody>
          <a:bodyPr>
            <a:spAutoFit/>
          </a:bodyPr>
          <a:lstStyle/>
          <a:p>
            <a:pPr algn="ctr" eaLnBrk="1" hangingPunct="1"/>
            <a:r>
              <a:rPr lang="en-AU" altLang="en-US" sz="2000" b="1" dirty="0">
                <a:solidFill>
                  <a:srgbClr val="002060"/>
                </a:solidFill>
                <a:latin typeface="Bradley Hand ITC" pitchFamily="66" charset="0"/>
              </a:rPr>
              <a:t>Date: 23-24</a:t>
            </a:r>
            <a:r>
              <a:rPr lang="en-AU" altLang="en-US" sz="2000" b="1" baseline="30000" dirty="0">
                <a:solidFill>
                  <a:srgbClr val="002060"/>
                </a:solidFill>
                <a:latin typeface="Bradley Hand ITC" pitchFamily="66" charset="0"/>
              </a:rPr>
              <a:t>th</a:t>
            </a:r>
            <a:r>
              <a:rPr lang="en-AU" altLang="en-US" sz="2000" b="1" dirty="0">
                <a:solidFill>
                  <a:srgbClr val="002060"/>
                </a:solidFill>
                <a:latin typeface="Bradley Hand ITC" pitchFamily="66" charset="0"/>
              </a:rPr>
              <a:t> February 2022</a:t>
            </a:r>
          </a:p>
          <a:p>
            <a:pPr algn="ctr" eaLnBrk="1" hangingPunct="1"/>
            <a:endParaRPr lang="en-AU" altLang="en-US" sz="2000" dirty="0">
              <a:solidFill>
                <a:schemeClr val="bg1"/>
              </a:solidFill>
            </a:endParaRPr>
          </a:p>
        </p:txBody>
      </p:sp>
      <p:sp>
        <p:nvSpPr>
          <p:cNvPr id="16" name="Subtitle 2">
            <a:extLst>
              <a:ext uri="{FF2B5EF4-FFF2-40B4-BE49-F238E27FC236}">
                <a16:creationId xmlns:a16="http://schemas.microsoft.com/office/drawing/2014/main" id="{DFA6AF26-0DFD-486E-92E2-FCC0B197D08F}"/>
              </a:ext>
            </a:extLst>
          </p:cNvPr>
          <p:cNvSpPr txBox="1">
            <a:spLocks/>
          </p:cNvSpPr>
          <p:nvPr/>
        </p:nvSpPr>
        <p:spPr>
          <a:xfrm>
            <a:off x="0" y="3618364"/>
            <a:ext cx="12289172" cy="2078620"/>
          </a:xfrm>
          <a:prstGeom prst="doubleWave">
            <a:avLst/>
          </a:prstGeo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AU" altLang="en-US" b="1" dirty="0">
                <a:ln w="9525">
                  <a:solidFill>
                    <a:schemeClr val="bg1"/>
                  </a:solidFill>
                  <a:prstDash val="solid"/>
                </a:ln>
                <a:effectLst>
                  <a:outerShdw blurRad="12700" dist="38100" dir="2700000" algn="tl" rotWithShape="0">
                    <a:schemeClr val="bg1">
                      <a:lumMod val="50000"/>
                    </a:schemeClr>
                  </a:outerShdw>
                </a:effectLst>
                <a:latin typeface="Gill Sans MT" panose="020B0502020104020203" pitchFamily="34" charset="0"/>
              </a:rPr>
              <a:t>Hilton Hotel</a:t>
            </a:r>
          </a:p>
          <a:p>
            <a:pPr>
              <a:defRPr/>
            </a:pPr>
            <a:endParaRPr lang="en-AU" dirty="0">
              <a:solidFill>
                <a:schemeClr val="bg1"/>
              </a:solidFill>
              <a:latin typeface="Britannic Bold" panose="020B0903060703020204" pitchFamily="34" charset="0"/>
            </a:endParaRPr>
          </a:p>
        </p:txBody>
      </p:sp>
      <p:sp>
        <p:nvSpPr>
          <p:cNvPr id="19" name="Subtitle 2">
            <a:extLst>
              <a:ext uri="{FF2B5EF4-FFF2-40B4-BE49-F238E27FC236}">
                <a16:creationId xmlns:a16="http://schemas.microsoft.com/office/drawing/2014/main" id="{75DE26EB-9E54-42DB-AC96-B87F8EEBB233}"/>
              </a:ext>
            </a:extLst>
          </p:cNvPr>
          <p:cNvSpPr txBox="1">
            <a:spLocks/>
          </p:cNvSpPr>
          <p:nvPr/>
        </p:nvSpPr>
        <p:spPr>
          <a:xfrm>
            <a:off x="0" y="-283005"/>
            <a:ext cx="12289172" cy="2078620"/>
          </a:xfrm>
          <a:prstGeom prst="doubleWave">
            <a:avLst/>
          </a:prstGeo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AU" sz="4800" b="1" dirty="0">
                <a:ln>
                  <a:solidFill>
                    <a:schemeClr val="tx1"/>
                  </a:solidFill>
                </a:ln>
                <a:solidFill>
                  <a:schemeClr val="accent4"/>
                </a:solidFill>
                <a:effectLst>
                  <a:innerShdw blurRad="63500" dist="50800" dir="16200000">
                    <a:prstClr val="black">
                      <a:alpha val="50000"/>
                    </a:prstClr>
                  </a:innerShdw>
                </a:effectLst>
                <a:latin typeface="Gill Sans MT" panose="020B0502020104020203" pitchFamily="34" charset="0"/>
              </a:rPr>
              <a:t>Topic: Status of Tuna Industry Development in PNG </a:t>
            </a:r>
            <a:endParaRPr lang="en-AU" sz="4800" b="1" dirty="0">
              <a:ln>
                <a:solidFill>
                  <a:schemeClr val="tx1"/>
                </a:solidFill>
              </a:ln>
              <a:solidFill>
                <a:schemeClr val="accent4"/>
              </a:solidFill>
              <a:effectLst>
                <a:innerShdw blurRad="63500" dist="50800" dir="16200000">
                  <a:prstClr val="black">
                    <a:alpha val="50000"/>
                  </a:prstClr>
                </a:innerShdw>
              </a:effectLst>
              <a:latin typeface="Britannic Bold" panose="020B0903060703020204" pitchFamily="34" charset="0"/>
            </a:endParaRPr>
          </a:p>
        </p:txBody>
      </p:sp>
    </p:spTree>
    <p:extLst>
      <p:ext uri="{BB962C8B-B14F-4D97-AF65-F5344CB8AC3E}">
        <p14:creationId xmlns:p14="http://schemas.microsoft.com/office/powerpoint/2010/main" val="338577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CFFC-08EA-4420-8722-0F5DC86DA4CC}"/>
              </a:ext>
            </a:extLst>
          </p:cNvPr>
          <p:cNvSpPr>
            <a:spLocks noGrp="1"/>
          </p:cNvSpPr>
          <p:nvPr>
            <p:ph type="title"/>
          </p:nvPr>
        </p:nvSpPr>
        <p:spPr>
          <a:xfrm>
            <a:off x="609600" y="221543"/>
            <a:ext cx="10972800" cy="1139825"/>
          </a:xfrm>
        </p:spPr>
        <p:txBody>
          <a:bodyPr/>
          <a:lstStyle/>
          <a:p>
            <a:r>
              <a:rPr lang="en-AU" sz="2400" dirty="0"/>
              <a:t>Industry Concerns</a:t>
            </a:r>
          </a:p>
        </p:txBody>
      </p:sp>
      <p:sp>
        <p:nvSpPr>
          <p:cNvPr id="3" name="Content Placeholder 2">
            <a:extLst>
              <a:ext uri="{FF2B5EF4-FFF2-40B4-BE49-F238E27FC236}">
                <a16:creationId xmlns:a16="http://schemas.microsoft.com/office/drawing/2014/main" id="{609D1E0C-4F63-41B7-ABE7-6C6CCB67FE0A}"/>
              </a:ext>
            </a:extLst>
          </p:cNvPr>
          <p:cNvSpPr>
            <a:spLocks noGrp="1"/>
          </p:cNvSpPr>
          <p:nvPr>
            <p:ph idx="1"/>
          </p:nvPr>
        </p:nvSpPr>
        <p:spPr/>
        <p:txBody>
          <a:bodyPr/>
          <a:lstStyle/>
          <a:p>
            <a:pPr>
              <a:buFont typeface="Arial" panose="020B0604020202020204" pitchFamily="34" charset="0"/>
              <a:buChar char="•"/>
            </a:pPr>
            <a:r>
              <a:rPr lang="en-AU" sz="2400" dirty="0"/>
              <a:t>Lack of dedicated fisheries wharf in </a:t>
            </a:r>
            <a:r>
              <a:rPr lang="en-AU" sz="2400" dirty="0" err="1"/>
              <a:t>Lae</a:t>
            </a:r>
            <a:r>
              <a:rPr lang="en-AU" sz="2400" dirty="0"/>
              <a:t> to land catches for the 3 canneries apart from </a:t>
            </a:r>
            <a:r>
              <a:rPr lang="en-AU" sz="2400" dirty="0" err="1"/>
              <a:t>Frabelle</a:t>
            </a:r>
            <a:r>
              <a:rPr lang="en-AU" sz="2400" dirty="0"/>
              <a:t> wharf that is now being utilised given that planned </a:t>
            </a:r>
            <a:r>
              <a:rPr lang="en-AU" sz="2400" dirty="0" err="1"/>
              <a:t>Wagang</a:t>
            </a:r>
            <a:r>
              <a:rPr lang="en-AU" sz="2400" dirty="0"/>
              <a:t> wharf will take longer to be realised. </a:t>
            </a:r>
          </a:p>
          <a:p>
            <a:pPr>
              <a:buFont typeface="Arial" panose="020B0604020202020204" pitchFamily="34" charset="0"/>
              <a:buChar char="•"/>
            </a:pPr>
            <a:r>
              <a:rPr lang="en-AU" sz="2400" dirty="0"/>
              <a:t>Power supply to SSTC factory in Wewak and suitable permanent landing wharf</a:t>
            </a:r>
          </a:p>
          <a:p>
            <a:pPr>
              <a:buFont typeface="Arial" panose="020B0604020202020204" pitchFamily="34" charset="0"/>
              <a:buChar char="•"/>
            </a:pPr>
            <a:r>
              <a:rPr lang="en-AU" sz="2400" dirty="0"/>
              <a:t>Lack of domestic tuna supply for the IFC factory</a:t>
            </a:r>
          </a:p>
          <a:p>
            <a:pPr>
              <a:buFont typeface="Arial" panose="020B0604020202020204" pitchFamily="34" charset="0"/>
              <a:buChar char="•"/>
            </a:pPr>
            <a:r>
              <a:rPr lang="en-AU" sz="2400" dirty="0"/>
              <a:t>Lack of swift support to the industry by other regulatory government agencies</a:t>
            </a:r>
          </a:p>
          <a:p>
            <a:pPr>
              <a:buFont typeface="Arial" panose="020B0604020202020204" pitchFamily="34" charset="0"/>
              <a:buChar char="•"/>
            </a:pPr>
            <a:r>
              <a:rPr lang="en-AU" sz="2400" dirty="0"/>
              <a:t>Alternative market access </a:t>
            </a:r>
          </a:p>
          <a:p>
            <a:pPr>
              <a:buFont typeface="Arial" panose="020B0604020202020204" pitchFamily="34" charset="0"/>
              <a:buChar char="•"/>
            </a:pPr>
            <a:endParaRPr lang="en-AU" dirty="0"/>
          </a:p>
          <a:p>
            <a:pPr>
              <a:buFont typeface="Arial" panose="020B0604020202020204" pitchFamily="34" charset="0"/>
              <a:buChar char="•"/>
            </a:pPr>
            <a:endParaRPr lang="en-AU" dirty="0"/>
          </a:p>
        </p:txBody>
      </p:sp>
    </p:spTree>
    <p:extLst>
      <p:ext uri="{BB962C8B-B14F-4D97-AF65-F5344CB8AC3E}">
        <p14:creationId xmlns:p14="http://schemas.microsoft.com/office/powerpoint/2010/main" val="3212135027"/>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365A1-BE4E-4157-881A-6CA0E579F3B4}"/>
              </a:ext>
            </a:extLst>
          </p:cNvPr>
          <p:cNvSpPr>
            <a:spLocks noGrp="1"/>
          </p:cNvSpPr>
          <p:nvPr>
            <p:ph type="title"/>
          </p:nvPr>
        </p:nvSpPr>
        <p:spPr/>
        <p:txBody>
          <a:bodyPr/>
          <a:lstStyle/>
          <a:p>
            <a:r>
              <a:rPr lang="en-AU" sz="2800" dirty="0"/>
              <a:t>Enabling Infrastructure and Operating Environment</a:t>
            </a:r>
          </a:p>
        </p:txBody>
      </p:sp>
      <p:sp>
        <p:nvSpPr>
          <p:cNvPr id="3" name="Content Placeholder 2">
            <a:extLst>
              <a:ext uri="{FF2B5EF4-FFF2-40B4-BE49-F238E27FC236}">
                <a16:creationId xmlns:a16="http://schemas.microsoft.com/office/drawing/2014/main" id="{0E1B3CB7-6895-43AF-B6AF-13FC6A7DC2CB}"/>
              </a:ext>
            </a:extLst>
          </p:cNvPr>
          <p:cNvSpPr>
            <a:spLocks noGrp="1"/>
          </p:cNvSpPr>
          <p:nvPr>
            <p:ph idx="1"/>
          </p:nvPr>
        </p:nvSpPr>
        <p:spPr/>
        <p:txBody>
          <a:bodyPr/>
          <a:lstStyle/>
          <a:p>
            <a:pPr marL="0" indent="0">
              <a:buNone/>
            </a:pPr>
            <a:r>
              <a:rPr lang="en-AU" dirty="0"/>
              <a:t>Planned projects;</a:t>
            </a:r>
          </a:p>
          <a:p>
            <a:pPr>
              <a:buFont typeface="Arial" panose="020B0604020202020204" pitchFamily="34" charset="0"/>
              <a:buChar char="•"/>
            </a:pPr>
            <a:r>
              <a:rPr lang="en-AU" dirty="0" err="1"/>
              <a:t>Wagang</a:t>
            </a:r>
            <a:r>
              <a:rPr lang="en-AU" dirty="0"/>
              <a:t> wharf</a:t>
            </a:r>
          </a:p>
          <a:p>
            <a:pPr>
              <a:buFont typeface="Arial" panose="020B0604020202020204" pitchFamily="34" charset="0"/>
              <a:buChar char="•"/>
            </a:pPr>
            <a:r>
              <a:rPr lang="en-AU" dirty="0" err="1"/>
              <a:t>Rabaul</a:t>
            </a:r>
            <a:r>
              <a:rPr lang="en-AU" dirty="0"/>
              <a:t> Tuna Terminal</a:t>
            </a:r>
          </a:p>
          <a:p>
            <a:pPr>
              <a:buFont typeface="Arial" panose="020B0604020202020204" pitchFamily="34" charset="0"/>
              <a:buChar char="•"/>
            </a:pPr>
            <a:r>
              <a:rPr lang="en-AU" dirty="0" err="1"/>
              <a:t>N’Drauke</a:t>
            </a:r>
            <a:endParaRPr lang="en-AU" dirty="0"/>
          </a:p>
          <a:p>
            <a:pPr>
              <a:buFont typeface="Arial" panose="020B0604020202020204" pitchFamily="34" charset="0"/>
              <a:buChar char="•"/>
            </a:pPr>
            <a:r>
              <a:rPr lang="en-AU" dirty="0"/>
              <a:t>Madang Pacific Industrial Zone (PMIZ)</a:t>
            </a:r>
          </a:p>
          <a:p>
            <a:pPr marL="0" indent="0">
              <a:buNone/>
            </a:pPr>
            <a:endParaRPr lang="en-AU" dirty="0"/>
          </a:p>
        </p:txBody>
      </p:sp>
    </p:spTree>
    <p:extLst>
      <p:ext uri="{BB962C8B-B14F-4D97-AF65-F5344CB8AC3E}">
        <p14:creationId xmlns:p14="http://schemas.microsoft.com/office/powerpoint/2010/main" val="2821778538"/>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0E1835-B4DD-4C1B-8FD3-B560E9A744F7}"/>
              </a:ext>
            </a:extLst>
          </p:cNvPr>
          <p:cNvSpPr txBox="1"/>
          <p:nvPr/>
        </p:nvSpPr>
        <p:spPr>
          <a:xfrm>
            <a:off x="3049171" y="696686"/>
            <a:ext cx="7778485" cy="3108543"/>
          </a:xfrm>
          <a:prstGeom prst="rect">
            <a:avLst/>
          </a:prstGeom>
          <a:noFill/>
        </p:spPr>
        <p:txBody>
          <a:bodyPr wrap="square">
            <a:spAutoFit/>
          </a:bodyPr>
          <a:lstStyle/>
          <a:p>
            <a:r>
              <a:rPr lang="en-US" altLang="en-US" sz="2800" b="1" dirty="0">
                <a:solidFill>
                  <a:srgbClr val="99FF99"/>
                </a:solidFill>
              </a:rPr>
              <a:t>Conclusion: </a:t>
            </a:r>
          </a:p>
          <a:p>
            <a:endParaRPr lang="en-US" altLang="en-US" sz="2800" b="1" dirty="0">
              <a:solidFill>
                <a:srgbClr val="99FF99"/>
              </a:solidFill>
            </a:endParaRPr>
          </a:p>
          <a:p>
            <a:r>
              <a:rPr lang="en-US" altLang="en-US" sz="2800" b="1" dirty="0">
                <a:solidFill>
                  <a:srgbClr val="99FF99"/>
                </a:solidFill>
              </a:rPr>
              <a:t>To maximize returns to the country, timely and considerate intervention by Govt to build tailored infrastructure and support services to facilitate  tuna developments is critically important</a:t>
            </a:r>
            <a:endParaRPr lang="en-AU" sz="2800" dirty="0"/>
          </a:p>
        </p:txBody>
      </p:sp>
    </p:spTree>
    <p:extLst>
      <p:ext uri="{BB962C8B-B14F-4D97-AF65-F5344CB8AC3E}">
        <p14:creationId xmlns:p14="http://schemas.microsoft.com/office/powerpoint/2010/main" val="76964940"/>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471076"/>
            <a:ext cx="12289172" cy="2247260"/>
          </a:xfrm>
          <a:prstGeom prst="doubleWave">
            <a:avLst/>
          </a:prstGeo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rtlCol="0">
            <a:normAutofit/>
          </a:bodyPr>
          <a:lstStyle/>
          <a:p>
            <a:pPr eaLnBrk="1" fontAlgn="auto" hangingPunct="1">
              <a:spcAft>
                <a:spcPts val="0"/>
              </a:spcAft>
              <a:buFont typeface="Arial" panose="020B0604020202020204" pitchFamily="34" charset="0"/>
              <a:buNone/>
              <a:defRPr/>
            </a:pPr>
            <a:endParaRPr lang="en-AU" dirty="0">
              <a:solidFill>
                <a:schemeClr val="bg1"/>
              </a:solidFill>
              <a:latin typeface="Britannic Bold" panose="020B0903060703020204" pitchFamily="34" charset="0"/>
            </a:endParaRPr>
          </a:p>
        </p:txBody>
      </p:sp>
      <p:pic>
        <p:nvPicPr>
          <p:cNvPr id="5" name="Content Placeholder 3" descr="Ps_catch.png"/>
          <p:cNvPicPr>
            <a:picLocks noChangeAspect="1"/>
          </p:cNvPicPr>
          <p:nvPr/>
        </p:nvPicPr>
        <p:blipFill>
          <a:blip r:embed="rId4"/>
          <a:stretch>
            <a:fillRect/>
          </a:stretch>
        </p:blipFill>
        <p:spPr>
          <a:xfrm>
            <a:off x="2421478" y="5340656"/>
            <a:ext cx="1987540" cy="1472545"/>
          </a:xfrm>
          <a:prstGeom prst="rect">
            <a:avLst/>
          </a:prstGeom>
          <a:ln>
            <a:noFill/>
          </a:ln>
          <a:effectLst>
            <a:outerShdw blurRad="292100" dist="139700" dir="2700000" algn="tl" rotWithShape="0">
              <a:srgbClr val="333333">
                <a:alpha val="65000"/>
              </a:srgbClr>
            </a:outerShdw>
          </a:effectLst>
        </p:spPr>
      </p:pic>
      <p:pic>
        <p:nvPicPr>
          <p:cNvPr id="6" name="Picture 2" descr="C:\Users\NFA\Pictures\tuna processing.png"/>
          <p:cNvPicPr>
            <a:picLocks noChangeAspect="1" noChangeArrowheads="1"/>
          </p:cNvPicPr>
          <p:nvPr/>
        </p:nvPicPr>
        <p:blipFill>
          <a:blip r:embed="rId5"/>
          <a:srcRect/>
          <a:stretch>
            <a:fillRect/>
          </a:stretch>
        </p:blipFill>
        <p:spPr bwMode="auto">
          <a:xfrm>
            <a:off x="6102684" y="5311103"/>
            <a:ext cx="2357007" cy="1526489"/>
          </a:xfrm>
          <a:prstGeom prst="rect">
            <a:avLst/>
          </a:prstGeom>
          <a:ln>
            <a:noFill/>
          </a:ln>
          <a:effectLst>
            <a:outerShdw blurRad="292100" dist="139700" dir="2700000" algn="tl" rotWithShape="0">
              <a:srgbClr val="333333">
                <a:alpha val="65000"/>
              </a:srgbClr>
            </a:outerShdw>
          </a:effectLst>
        </p:spPr>
      </p:pic>
      <p:pic>
        <p:nvPicPr>
          <p:cNvPr id="7" name="Picture 3" descr="F:\MSC CERTIFICATION\Global Seafood Show, Brussels\2_Tuna Brochures\Ps.PNG"/>
          <p:cNvPicPr>
            <a:picLocks noChangeAspect="1" noChangeArrowheads="1"/>
          </p:cNvPicPr>
          <p:nvPr/>
        </p:nvPicPr>
        <p:blipFill>
          <a:blip r:embed="rId6"/>
          <a:srcRect/>
          <a:stretch>
            <a:fillRect/>
          </a:stretch>
        </p:blipFill>
        <p:spPr bwMode="auto">
          <a:xfrm>
            <a:off x="109691" y="5311104"/>
            <a:ext cx="2025988" cy="1472546"/>
          </a:xfrm>
          <a:prstGeom prst="rect">
            <a:avLst/>
          </a:prstGeom>
          <a:ln>
            <a:noFill/>
          </a:ln>
          <a:effectLst>
            <a:outerShdw blurRad="292100" dist="139700" dir="2700000" algn="tl" rotWithShape="0">
              <a:srgbClr val="333333">
                <a:alpha val="65000"/>
              </a:srgbClr>
            </a:outerShdw>
          </a:effectLst>
        </p:spPr>
      </p:pic>
      <p:pic>
        <p:nvPicPr>
          <p:cNvPr id="8" name="Picture 7"/>
          <p:cNvPicPr/>
          <p:nvPr/>
        </p:nvPicPr>
        <p:blipFill>
          <a:blip r:embed="rId7"/>
          <a:srcRect l="11018" t="11905" r="16382" b="29048"/>
          <a:stretch>
            <a:fillRect/>
          </a:stretch>
        </p:blipFill>
        <p:spPr bwMode="auto">
          <a:xfrm>
            <a:off x="8606926" y="5421754"/>
            <a:ext cx="1758489" cy="1374828"/>
          </a:xfrm>
          <a:prstGeom prst="rect">
            <a:avLst/>
          </a:prstGeom>
          <a:ln>
            <a:noFill/>
          </a:ln>
          <a:effectLst>
            <a:outerShdw blurRad="292100" dist="139700" dir="2700000" algn="tl" rotWithShape="0">
              <a:srgbClr val="333333">
                <a:alpha val="65000"/>
              </a:srgbClr>
            </a:outerShdw>
          </a:effectLst>
        </p:spPr>
      </p:pic>
      <p:pic>
        <p:nvPicPr>
          <p:cNvPr id="9" name="Picture 8" descr="C:\Users\NFA\Pictures\tinned fished.png"/>
          <p:cNvPicPr>
            <a:picLocks noChangeAspect="1" noChangeArrowheads="1"/>
          </p:cNvPicPr>
          <p:nvPr/>
        </p:nvPicPr>
        <p:blipFill>
          <a:blip r:embed="rId8"/>
          <a:srcRect/>
          <a:stretch>
            <a:fillRect/>
          </a:stretch>
        </p:blipFill>
        <p:spPr bwMode="auto">
          <a:xfrm>
            <a:off x="10365415" y="5322602"/>
            <a:ext cx="2134751" cy="1707801"/>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9"/>
          <a:stretch>
            <a:fillRect/>
          </a:stretch>
        </p:blipFill>
        <p:spPr>
          <a:xfrm>
            <a:off x="4409018" y="5165558"/>
            <a:ext cx="1954244" cy="2012158"/>
          </a:xfrm>
          <a:prstGeom prst="rect">
            <a:avLst/>
          </a:prstGeom>
          <a:ln>
            <a:noFill/>
          </a:ln>
          <a:effectLst>
            <a:outerShdw blurRad="292100" dist="139700" dir="2700000" algn="tl" rotWithShape="0">
              <a:srgbClr val="333333">
                <a:alpha val="65000"/>
              </a:srgbClr>
            </a:outerShdw>
          </a:effectLst>
        </p:spPr>
      </p:pic>
      <p:sp>
        <p:nvSpPr>
          <p:cNvPr id="15" name="Title 1">
            <a:extLst>
              <a:ext uri="{FF2B5EF4-FFF2-40B4-BE49-F238E27FC236}">
                <a16:creationId xmlns:a16="http://schemas.microsoft.com/office/drawing/2014/main" id="{3471CDF2-AE92-483B-911C-BF8BDCE19D8E}"/>
              </a:ext>
            </a:extLst>
          </p:cNvPr>
          <p:cNvSpPr txBox="1">
            <a:spLocks/>
          </p:cNvSpPr>
          <p:nvPr/>
        </p:nvSpPr>
        <p:spPr>
          <a:xfrm>
            <a:off x="1477424" y="2461452"/>
            <a:ext cx="9144000" cy="795552"/>
          </a:xfrm>
          <a:prstGeom prst="rect">
            <a:avLst/>
          </a:prstGeom>
          <a:solidFill>
            <a:schemeClr val="bg1"/>
          </a:solidFill>
        </p:spPr>
        <p:txBody>
          <a:bodyPr vert="horz" lIns="91440" tIns="45720" rIns="91440" bIns="45720" rtlCol="0" anchor="b">
            <a:normAutofit/>
            <a:scene3d>
              <a:camera prst="orthographicFront"/>
              <a:lightRig rig="soft" dir="t">
                <a:rot lat="0" lon="0" rev="15600000"/>
              </a:lightRig>
            </a:scene3d>
            <a:sp3d prstMaterial="softEdge"/>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AU" sz="4400" b="1" dirty="0">
                <a:ln/>
                <a:solidFill>
                  <a:schemeClr val="tx1">
                    <a:lumMod val="95000"/>
                    <a:lumOff val="5000"/>
                  </a:schemeClr>
                </a:solidFill>
                <a:effectLst>
                  <a:innerShdw blurRad="63500" dist="50800" dir="13500000">
                    <a:prstClr val="black">
                      <a:alpha val="50000"/>
                    </a:prstClr>
                  </a:innerShdw>
                </a:effectLst>
                <a:latin typeface="Lucida Calligraphy" panose="03010101010101010101" pitchFamily="66" charset="0"/>
              </a:rPr>
              <a:t>End of Presentation</a:t>
            </a:r>
          </a:p>
        </p:txBody>
      </p:sp>
      <p:sp>
        <p:nvSpPr>
          <p:cNvPr id="18" name="Subtitle 2">
            <a:extLst>
              <a:ext uri="{FF2B5EF4-FFF2-40B4-BE49-F238E27FC236}">
                <a16:creationId xmlns:a16="http://schemas.microsoft.com/office/drawing/2014/main" id="{EBF9947C-048A-4A7E-A573-283FB098CDA1}"/>
              </a:ext>
            </a:extLst>
          </p:cNvPr>
          <p:cNvSpPr txBox="1">
            <a:spLocks/>
          </p:cNvSpPr>
          <p:nvPr/>
        </p:nvSpPr>
        <p:spPr>
          <a:xfrm>
            <a:off x="0" y="-388375"/>
            <a:ext cx="12192000" cy="2247260"/>
          </a:xfrm>
          <a:prstGeom prst="doubleWave">
            <a:avLst/>
          </a:prstGeo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endParaRPr lang="en-AU" dirty="0">
              <a:solidFill>
                <a:schemeClr val="bg1"/>
              </a:solidFill>
              <a:latin typeface="Britannic Bold" panose="020B0903060703020204" pitchFamily="34" charset="0"/>
            </a:endParaRPr>
          </a:p>
        </p:txBody>
      </p:sp>
    </p:spTree>
    <p:extLst>
      <p:ext uri="{BB962C8B-B14F-4D97-AF65-F5344CB8AC3E}">
        <p14:creationId xmlns:p14="http://schemas.microsoft.com/office/powerpoint/2010/main" val="137858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133599" y="1266940"/>
            <a:ext cx="9081571"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828675" indent="-371475">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lvl="1" eaLnBrk="0" fontAlgn="base" hangingPunct="0">
              <a:spcBef>
                <a:spcPct val="50000"/>
              </a:spcBef>
              <a:spcAft>
                <a:spcPct val="0"/>
              </a:spcAft>
              <a:buClr>
                <a:srgbClr val="FFFF00"/>
              </a:buClr>
              <a:buSzTx/>
              <a:buFont typeface="Wingdings" panose="05000000000000000000" pitchFamily="2" charset="2"/>
              <a:buAutoNum type="romanLcPeriod"/>
            </a:pPr>
            <a:r>
              <a:rPr lang="en-US" altLang="en-US" sz="2400" b="1" dirty="0">
                <a:solidFill>
                  <a:srgbClr val="99FF99"/>
                </a:solidFill>
              </a:rPr>
              <a:t>General overview of the tuna industry.  </a:t>
            </a:r>
          </a:p>
          <a:p>
            <a:pPr marL="457200" lvl="1" indent="0" eaLnBrk="0" fontAlgn="base" hangingPunct="0">
              <a:spcBef>
                <a:spcPct val="50000"/>
              </a:spcBef>
              <a:spcAft>
                <a:spcPct val="0"/>
              </a:spcAft>
              <a:buClr>
                <a:srgbClr val="FFFF00"/>
              </a:buClr>
              <a:buSzTx/>
              <a:buNone/>
            </a:pPr>
            <a:r>
              <a:rPr lang="en-US" altLang="en-US" sz="2400" b="1" dirty="0">
                <a:solidFill>
                  <a:srgbClr val="99FF99"/>
                </a:solidFill>
              </a:rPr>
              <a:t>Ia. 2017 Tuna Industry Consultation Outcomes</a:t>
            </a:r>
          </a:p>
          <a:p>
            <a:pPr marL="457200" lvl="1" indent="0" eaLnBrk="0" fontAlgn="base" hangingPunct="0">
              <a:spcBef>
                <a:spcPct val="50000"/>
              </a:spcBef>
              <a:spcAft>
                <a:spcPct val="0"/>
              </a:spcAft>
              <a:buClr>
                <a:srgbClr val="FFFF00"/>
              </a:buClr>
              <a:buSzTx/>
              <a:buNone/>
            </a:pPr>
            <a:r>
              <a:rPr lang="en-US" altLang="en-US" sz="2400" b="1" dirty="0">
                <a:solidFill>
                  <a:srgbClr val="99FF99"/>
                </a:solidFill>
              </a:rPr>
              <a:t>ib.  Industry overview</a:t>
            </a:r>
          </a:p>
          <a:p>
            <a:pPr lvl="1" eaLnBrk="0" fontAlgn="base" hangingPunct="0">
              <a:spcBef>
                <a:spcPct val="50000"/>
              </a:spcBef>
              <a:spcAft>
                <a:spcPct val="0"/>
              </a:spcAft>
              <a:buClr>
                <a:srgbClr val="FFFF00"/>
              </a:buClr>
              <a:buSzTx/>
              <a:buFontTx/>
              <a:buNone/>
            </a:pPr>
            <a:r>
              <a:rPr lang="en-US" altLang="en-US" sz="2400" b="1" dirty="0">
                <a:solidFill>
                  <a:srgbClr val="FFFFFF"/>
                </a:solidFill>
              </a:rPr>
              <a:t>ii. </a:t>
            </a:r>
            <a:r>
              <a:rPr lang="en-US" altLang="en-US" sz="2400" b="1" dirty="0">
                <a:solidFill>
                  <a:srgbClr val="99FF99"/>
                </a:solidFill>
              </a:rPr>
              <a:t>Current state of play by tuna fishery  </a:t>
            </a:r>
          </a:p>
          <a:p>
            <a:pPr lvl="1" eaLnBrk="0" fontAlgn="base" hangingPunct="0">
              <a:spcBef>
                <a:spcPct val="50000"/>
              </a:spcBef>
              <a:spcAft>
                <a:spcPct val="0"/>
              </a:spcAft>
              <a:buClr>
                <a:srgbClr val="FFFF00"/>
              </a:buClr>
              <a:buSzTx/>
              <a:buFontTx/>
              <a:buNone/>
            </a:pPr>
            <a:r>
              <a:rPr lang="en-US" altLang="en-US" sz="2400" b="1" dirty="0">
                <a:solidFill>
                  <a:srgbClr val="99FF99"/>
                </a:solidFill>
              </a:rPr>
              <a:t>iii. Economic outlook</a:t>
            </a:r>
          </a:p>
          <a:p>
            <a:pPr lvl="1" eaLnBrk="0" fontAlgn="base" hangingPunct="0">
              <a:spcBef>
                <a:spcPct val="50000"/>
              </a:spcBef>
              <a:spcAft>
                <a:spcPct val="0"/>
              </a:spcAft>
              <a:buClr>
                <a:srgbClr val="FFFF00"/>
              </a:buClr>
              <a:buSzTx/>
              <a:buFontTx/>
              <a:buNone/>
            </a:pPr>
            <a:r>
              <a:rPr lang="en-US" altLang="en-US" sz="2400" b="1" dirty="0">
                <a:solidFill>
                  <a:srgbClr val="99FF99"/>
                </a:solidFill>
              </a:rPr>
              <a:t>IV. Markets-   a) domestic market</a:t>
            </a:r>
          </a:p>
          <a:p>
            <a:pPr lvl="1" eaLnBrk="0" fontAlgn="base" hangingPunct="0">
              <a:spcBef>
                <a:spcPct val="50000"/>
              </a:spcBef>
              <a:spcAft>
                <a:spcPct val="0"/>
              </a:spcAft>
              <a:buClr>
                <a:srgbClr val="FFFF00"/>
              </a:buClr>
              <a:buSzTx/>
              <a:buFontTx/>
              <a:buNone/>
            </a:pPr>
            <a:r>
              <a:rPr lang="en-US" altLang="en-US" sz="2400" b="1" dirty="0">
                <a:solidFill>
                  <a:srgbClr val="99FF99"/>
                </a:solidFill>
              </a:rPr>
              <a:t>				d) export market</a:t>
            </a:r>
          </a:p>
          <a:p>
            <a:pPr lvl="1" eaLnBrk="0" fontAlgn="base" hangingPunct="0">
              <a:spcBef>
                <a:spcPct val="50000"/>
              </a:spcBef>
              <a:spcAft>
                <a:spcPct val="0"/>
              </a:spcAft>
              <a:buClr>
                <a:srgbClr val="FFFF00"/>
              </a:buClr>
              <a:buSzTx/>
              <a:buFontTx/>
              <a:buNone/>
            </a:pPr>
            <a:r>
              <a:rPr lang="en-US" altLang="en-US" sz="2400" b="1" dirty="0">
                <a:solidFill>
                  <a:srgbClr val="99FF99"/>
                </a:solidFill>
              </a:rPr>
              <a:t>IV. Industry concerns</a:t>
            </a:r>
          </a:p>
          <a:p>
            <a:pPr lvl="1" eaLnBrk="0" fontAlgn="base" hangingPunct="0">
              <a:spcBef>
                <a:spcPct val="50000"/>
              </a:spcBef>
              <a:spcAft>
                <a:spcPct val="0"/>
              </a:spcAft>
              <a:buClr>
                <a:srgbClr val="FFFF00"/>
              </a:buClr>
              <a:buSzTx/>
              <a:buFontTx/>
              <a:buNone/>
            </a:pPr>
            <a:r>
              <a:rPr lang="en-US" altLang="en-US" sz="2400" b="1" dirty="0">
                <a:solidFill>
                  <a:srgbClr val="99FF99"/>
                </a:solidFill>
              </a:rPr>
              <a:t>V. Enabling Infrastructure </a:t>
            </a:r>
            <a:endParaRPr lang="en-US" altLang="en-US" sz="2400" b="1" dirty="0">
              <a:solidFill>
                <a:srgbClr val="FFFFFF"/>
              </a:solidFill>
            </a:endParaRPr>
          </a:p>
          <a:p>
            <a:pPr lvl="1" eaLnBrk="0" fontAlgn="base" hangingPunct="0">
              <a:spcBef>
                <a:spcPct val="50000"/>
              </a:spcBef>
              <a:spcAft>
                <a:spcPct val="0"/>
              </a:spcAft>
              <a:buClr>
                <a:srgbClr val="FFFF00"/>
              </a:buClr>
              <a:buSzTx/>
              <a:buFont typeface="Wingdings" panose="05000000000000000000" pitchFamily="2" charset="2"/>
              <a:buNone/>
            </a:pPr>
            <a:r>
              <a:rPr lang="en-US" altLang="en-US" sz="2400" b="1" dirty="0">
                <a:solidFill>
                  <a:srgbClr val="FFFFFF"/>
                </a:solidFill>
              </a:rPr>
              <a:t>V. </a:t>
            </a:r>
            <a:r>
              <a:rPr lang="en-US" altLang="en-US" sz="2400" b="1" dirty="0">
                <a:solidFill>
                  <a:srgbClr val="99FF99"/>
                </a:solidFill>
              </a:rPr>
              <a:t>Conclusion:  </a:t>
            </a:r>
          </a:p>
        </p:txBody>
      </p:sp>
      <p:sp>
        <p:nvSpPr>
          <p:cNvPr id="3077" name="Text Box 5"/>
          <p:cNvSpPr txBox="1">
            <a:spLocks noChangeArrowheads="1"/>
          </p:cNvSpPr>
          <p:nvPr/>
        </p:nvSpPr>
        <p:spPr bwMode="auto">
          <a:xfrm>
            <a:off x="2286000" y="152400"/>
            <a:ext cx="7924800" cy="579438"/>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3200" b="1" dirty="0">
                <a:solidFill>
                  <a:srgbClr val="FFFFFF"/>
                </a:solidFill>
                <a:effectLst>
                  <a:outerShdw blurRad="38100" dist="38100" dir="2700000" algn="tl">
                    <a:srgbClr val="000000"/>
                  </a:outerShdw>
                </a:effectLst>
              </a:rPr>
              <a:t>Outline of Presentation</a:t>
            </a:r>
          </a:p>
        </p:txBody>
      </p:sp>
    </p:spTree>
    <p:extLst>
      <p:ext uri="{BB962C8B-B14F-4D97-AF65-F5344CB8AC3E}">
        <p14:creationId xmlns:p14="http://schemas.microsoft.com/office/powerpoint/2010/main" val="2219574592"/>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CFFC-08EA-4420-8722-0F5DC86DA4CC}"/>
              </a:ext>
            </a:extLst>
          </p:cNvPr>
          <p:cNvSpPr>
            <a:spLocks noGrp="1"/>
          </p:cNvSpPr>
          <p:nvPr>
            <p:ph type="title"/>
          </p:nvPr>
        </p:nvSpPr>
        <p:spPr>
          <a:xfrm>
            <a:off x="609600" y="221543"/>
            <a:ext cx="10972800" cy="1139825"/>
          </a:xfrm>
        </p:spPr>
        <p:txBody>
          <a:bodyPr/>
          <a:lstStyle/>
          <a:p>
            <a:r>
              <a:rPr lang="en-AU" sz="2400" dirty="0"/>
              <a:t>2017 Tuna Industry Consultation Outcomes</a:t>
            </a:r>
          </a:p>
        </p:txBody>
      </p:sp>
      <p:sp>
        <p:nvSpPr>
          <p:cNvPr id="3" name="Content Placeholder 2">
            <a:extLst>
              <a:ext uri="{FF2B5EF4-FFF2-40B4-BE49-F238E27FC236}">
                <a16:creationId xmlns:a16="http://schemas.microsoft.com/office/drawing/2014/main" id="{609D1E0C-4F63-41B7-ABE7-6C6CCB67FE0A}"/>
              </a:ext>
            </a:extLst>
          </p:cNvPr>
          <p:cNvSpPr>
            <a:spLocks noGrp="1"/>
          </p:cNvSpPr>
          <p:nvPr>
            <p:ph idx="1"/>
          </p:nvPr>
        </p:nvSpPr>
        <p:spPr>
          <a:xfrm>
            <a:off x="609600" y="1759859"/>
            <a:ext cx="10972800" cy="4525963"/>
          </a:xfrm>
        </p:spPr>
        <p:txBody>
          <a:bodyPr/>
          <a:lstStyle/>
          <a:p>
            <a:pPr>
              <a:buFont typeface="Arial" panose="020B0604020202020204" pitchFamily="34" charset="0"/>
              <a:buChar char="•"/>
            </a:pPr>
            <a:r>
              <a:rPr lang="en-AU" sz="2400" dirty="0">
                <a:solidFill>
                  <a:schemeClr val="bg2">
                    <a:lumMod val="40000"/>
                    <a:lumOff val="60000"/>
                  </a:schemeClr>
                </a:solidFill>
              </a:rPr>
              <a:t>Outcomes are prepared and provided in the information booklet for clients to read and participate in the meeting</a:t>
            </a:r>
          </a:p>
        </p:txBody>
      </p:sp>
    </p:spTree>
    <p:extLst>
      <p:ext uri="{BB962C8B-B14F-4D97-AF65-F5344CB8AC3E}">
        <p14:creationId xmlns:p14="http://schemas.microsoft.com/office/powerpoint/2010/main" val="756680742"/>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054E-E1E5-460C-9055-73D17954B164}"/>
              </a:ext>
            </a:extLst>
          </p:cNvPr>
          <p:cNvSpPr>
            <a:spLocks noGrp="1"/>
          </p:cNvSpPr>
          <p:nvPr>
            <p:ph type="title"/>
          </p:nvPr>
        </p:nvSpPr>
        <p:spPr/>
        <p:txBody>
          <a:bodyPr/>
          <a:lstStyle/>
          <a:p>
            <a:r>
              <a:rPr lang="en-AU" sz="3200" dirty="0"/>
              <a:t>General Overview of the Tuna Industry</a:t>
            </a:r>
          </a:p>
        </p:txBody>
      </p:sp>
      <p:sp>
        <p:nvSpPr>
          <p:cNvPr id="3" name="Content Placeholder 2">
            <a:extLst>
              <a:ext uri="{FF2B5EF4-FFF2-40B4-BE49-F238E27FC236}">
                <a16:creationId xmlns:a16="http://schemas.microsoft.com/office/drawing/2014/main" id="{7F3A09B7-F49C-4069-B7C6-04FEB45ECBCD}"/>
              </a:ext>
            </a:extLst>
          </p:cNvPr>
          <p:cNvSpPr>
            <a:spLocks noGrp="1"/>
          </p:cNvSpPr>
          <p:nvPr>
            <p:ph idx="1"/>
          </p:nvPr>
        </p:nvSpPr>
        <p:spPr/>
        <p:txBody>
          <a:bodyPr/>
          <a:lstStyle/>
          <a:p>
            <a:pPr marL="742950" marR="0" lvl="1" indent="-285750" algn="l" defTabSz="914400" rtl="0" eaLnBrk="0" fontAlgn="base" latinLnBrk="0" hangingPunct="0">
              <a:lnSpc>
                <a:spcPct val="100000"/>
              </a:lnSpc>
              <a:spcBef>
                <a:spcPct val="50000"/>
              </a:spcBef>
              <a:spcAft>
                <a:spcPct val="0"/>
              </a:spcAft>
              <a:buClr>
                <a:srgbClr val="FFFF00"/>
              </a:buClr>
              <a:buSzTx/>
              <a:buFont typeface="Arial" panose="020B0604020202020204" pitchFamily="34" charset="0"/>
              <a:buChar char="•"/>
              <a:tabLst/>
              <a:defRPr/>
            </a:pPr>
            <a:r>
              <a:rPr kumimoji="0" lang="en-US" altLang="en-US" sz="1800" b="1" i="0" u="none" strike="noStrike" kern="1200" cap="none" spc="0" normalizeH="0" baseline="0" noProof="0" dirty="0">
                <a:ln>
                  <a:noFill/>
                </a:ln>
                <a:solidFill>
                  <a:srgbClr val="99FF99"/>
                </a:solidFill>
                <a:effectLst/>
                <a:uLnTx/>
                <a:uFillTx/>
                <a:latin typeface="Arial"/>
                <a:ea typeface="+mn-ea"/>
                <a:cs typeface="+mn-cs"/>
              </a:rPr>
              <a:t>Tuna Purse Seine Fishing- Bilateral/Multilateral access-generate resource rents through VDS	-</a:t>
            </a:r>
          </a:p>
          <a:p>
            <a:pPr marL="742950" marR="0" lvl="1" indent="-285750" algn="l" defTabSz="914400" rtl="0" eaLnBrk="0" fontAlgn="base" latinLnBrk="0" hangingPunct="0">
              <a:lnSpc>
                <a:spcPct val="100000"/>
              </a:lnSpc>
              <a:spcBef>
                <a:spcPct val="50000"/>
              </a:spcBef>
              <a:spcAft>
                <a:spcPct val="0"/>
              </a:spcAft>
              <a:buClr>
                <a:srgbClr val="FFFF00"/>
              </a:buClr>
              <a:buSzTx/>
              <a:buFont typeface="Arial" panose="020B0604020202020204" pitchFamily="34" charset="0"/>
              <a:buChar char="•"/>
              <a:tabLst/>
              <a:defRPr/>
            </a:pPr>
            <a:r>
              <a:rPr kumimoji="0" lang="en-US" altLang="en-US" sz="1800" b="1" i="0" u="none" strike="noStrike" kern="1200" cap="none" spc="0" normalizeH="0" baseline="0" noProof="0" dirty="0">
                <a:ln>
                  <a:noFill/>
                </a:ln>
                <a:solidFill>
                  <a:srgbClr val="99FF99"/>
                </a:solidFill>
                <a:effectLst/>
                <a:uLnTx/>
                <a:uFillTx/>
                <a:latin typeface="Arial"/>
                <a:ea typeface="+mn-ea"/>
                <a:cs typeface="+mn-cs"/>
              </a:rPr>
              <a:t>Domestic flagged and locally based foreign vessels supply fish to the onshore processing facilities i.e. canneries or loining plants. </a:t>
            </a:r>
          </a:p>
          <a:p>
            <a:pPr marL="742950" marR="0" lvl="1" indent="-285750" algn="l" defTabSz="914400" rtl="0" eaLnBrk="0" fontAlgn="base" latinLnBrk="0" hangingPunct="0">
              <a:lnSpc>
                <a:spcPct val="100000"/>
              </a:lnSpc>
              <a:spcBef>
                <a:spcPct val="50000"/>
              </a:spcBef>
              <a:spcAft>
                <a:spcPct val="0"/>
              </a:spcAft>
              <a:buClr>
                <a:srgbClr val="FFFF00"/>
              </a:buClr>
              <a:buSzTx/>
              <a:buFont typeface="Arial" panose="020B0604020202020204" pitchFamily="34" charset="0"/>
              <a:buChar char="•"/>
              <a:tabLst/>
              <a:defRPr/>
            </a:pPr>
            <a:r>
              <a:rPr kumimoji="0" lang="en-US" altLang="en-US" sz="1800" b="1" i="0" u="none" strike="noStrike" kern="1200" cap="none" spc="0" normalizeH="0" baseline="0" noProof="0" dirty="0">
                <a:ln>
                  <a:noFill/>
                </a:ln>
                <a:solidFill>
                  <a:srgbClr val="99FF99"/>
                </a:solidFill>
                <a:effectLst/>
                <a:uLnTx/>
                <a:uFillTx/>
                <a:latin typeface="Arial"/>
                <a:ea typeface="+mn-ea"/>
                <a:cs typeface="+mn-cs"/>
              </a:rPr>
              <a:t>High relative unit cost of production compared to producers in the South East Asia. Rebate scheme has been introduced to stabilize cost of production, but it will be revised with a view to reduce rebate and look at other mechanisms to reduce unit cost of production. For example, dedicated fisheries wharves, reliable power and water supply, more preferential market access, and dedicated labor force, and supportive other govt’l regulatory bodies</a:t>
            </a:r>
          </a:p>
          <a:p>
            <a:pPr marR="0" lvl="1" algn="l" defTabSz="914400" rtl="0" eaLnBrk="0" fontAlgn="base" latinLnBrk="0" hangingPunct="0">
              <a:lnSpc>
                <a:spcPct val="100000"/>
              </a:lnSpc>
              <a:spcBef>
                <a:spcPct val="50000"/>
              </a:spcBef>
              <a:spcAft>
                <a:spcPct val="0"/>
              </a:spcAft>
              <a:buClr>
                <a:srgbClr val="FFFF00"/>
              </a:buClr>
              <a:buSzTx/>
              <a:buFont typeface="Arial" panose="020B0604020202020204" pitchFamily="34" charset="0"/>
              <a:buChar char="•"/>
              <a:tabLst/>
              <a:defRPr/>
            </a:pPr>
            <a:r>
              <a:rPr kumimoji="0" lang="en-US" altLang="en-US" sz="1800" b="1" i="0" u="none" strike="noStrike" kern="1200" cap="none" spc="0" normalizeH="0" baseline="0" noProof="0" dirty="0">
                <a:ln>
                  <a:noFill/>
                </a:ln>
                <a:solidFill>
                  <a:srgbClr val="99FF99"/>
                </a:solidFill>
                <a:effectLst/>
                <a:uLnTx/>
                <a:uFillTx/>
                <a:latin typeface="Arial"/>
                <a:ea typeface="+mn-ea"/>
                <a:cs typeface="+mn-cs"/>
              </a:rPr>
              <a:t>Tuna Longline: Domestic tuna LL ceased except one operator  and is now operating charter ULT vessels  </a:t>
            </a:r>
          </a:p>
          <a:p>
            <a:pPr marR="0" lvl="1" algn="l" defTabSz="914400" rtl="0" eaLnBrk="0" fontAlgn="base" latinLnBrk="0" hangingPunct="0">
              <a:lnSpc>
                <a:spcPct val="100000"/>
              </a:lnSpc>
              <a:spcBef>
                <a:spcPct val="50000"/>
              </a:spcBef>
              <a:spcAft>
                <a:spcPct val="0"/>
              </a:spcAft>
              <a:buClr>
                <a:srgbClr val="FFFF00"/>
              </a:buClr>
              <a:buSzTx/>
              <a:buFont typeface="Arial" panose="020B0604020202020204" pitchFamily="34" charset="0"/>
              <a:buChar char="•"/>
              <a:tabLst/>
              <a:defRPr/>
            </a:pPr>
            <a:r>
              <a:rPr lang="en-US" altLang="en-US" sz="1800" b="1" kern="1200" dirty="0">
                <a:solidFill>
                  <a:srgbClr val="99FF99"/>
                </a:solidFill>
                <a:effectLst/>
                <a:latin typeface="Arial"/>
                <a:ea typeface="+mn-ea"/>
                <a:cs typeface="+mn-cs"/>
              </a:rPr>
              <a:t>Tuna Longline access operate mainly ultra low temperature vessels</a:t>
            </a:r>
            <a:endParaRPr kumimoji="0" lang="en-US" altLang="en-US" sz="2400" b="1" i="0" u="none" strike="noStrike" kern="1200" cap="none" spc="0" normalizeH="0" baseline="0" noProof="0" dirty="0">
              <a:ln>
                <a:noFill/>
              </a:ln>
              <a:solidFill>
                <a:srgbClr val="99FF99"/>
              </a:solidFill>
              <a:effectLst/>
              <a:uLnTx/>
              <a:uFillTx/>
              <a:latin typeface="Arial"/>
              <a:ea typeface="+mn-ea"/>
              <a:cs typeface="+mn-cs"/>
            </a:endParaRPr>
          </a:p>
          <a:p>
            <a:endParaRPr lang="en-AU" dirty="0"/>
          </a:p>
        </p:txBody>
      </p:sp>
    </p:spTree>
    <p:extLst>
      <p:ext uri="{BB962C8B-B14F-4D97-AF65-F5344CB8AC3E}">
        <p14:creationId xmlns:p14="http://schemas.microsoft.com/office/powerpoint/2010/main" val="2827742289"/>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FE7C67-8AC8-41CB-8CB1-6760BB00ECDD}"/>
              </a:ext>
            </a:extLst>
          </p:cNvPr>
          <p:cNvSpPr txBox="1"/>
          <p:nvPr/>
        </p:nvSpPr>
        <p:spPr>
          <a:xfrm>
            <a:off x="939799" y="419100"/>
            <a:ext cx="10528301" cy="5447645"/>
          </a:xfrm>
          <a:prstGeom prst="rect">
            <a:avLst/>
          </a:prstGeom>
          <a:noFill/>
        </p:spPr>
        <p:txBody>
          <a:bodyPr wrap="square">
            <a:spAutoFit/>
          </a:bodyPr>
          <a:lstStyle/>
          <a:p>
            <a:pPr lvl="1" eaLnBrk="0" fontAlgn="base" hangingPunct="0">
              <a:spcBef>
                <a:spcPct val="50000"/>
              </a:spcBef>
              <a:spcAft>
                <a:spcPct val="0"/>
              </a:spcAft>
              <a:buClr>
                <a:srgbClr val="FFFF00"/>
              </a:buClr>
              <a:buSzTx/>
              <a:buFontTx/>
              <a:buNone/>
            </a:pPr>
            <a:r>
              <a:rPr lang="en-US" altLang="en-US" sz="2400" b="1" dirty="0">
                <a:solidFill>
                  <a:srgbClr val="FFFFFF"/>
                </a:solidFill>
              </a:rPr>
              <a:t>ii</a:t>
            </a:r>
            <a:r>
              <a:rPr lang="en-US" altLang="en-US" sz="1800" b="1" dirty="0">
                <a:solidFill>
                  <a:srgbClr val="FFFFFF"/>
                </a:solidFill>
              </a:rPr>
              <a:t>. </a:t>
            </a:r>
            <a:r>
              <a:rPr lang="en-US" altLang="en-US" sz="1800" b="1" dirty="0">
                <a:solidFill>
                  <a:srgbClr val="99FF99"/>
                </a:solidFill>
              </a:rPr>
              <a:t>Current state of play by tuna fishery</a:t>
            </a:r>
          </a:p>
          <a:p>
            <a:pPr marL="742950" lvl="1" indent="-285750" eaLnBrk="0" fontAlgn="base" hangingPunct="0">
              <a:spcBef>
                <a:spcPct val="50000"/>
              </a:spcBef>
              <a:spcAft>
                <a:spcPct val="0"/>
              </a:spcAft>
              <a:buClr>
                <a:srgbClr val="FFFF00"/>
              </a:buClr>
              <a:buSzTx/>
              <a:buFont typeface="Arial" panose="020B0604020202020204" pitchFamily="34" charset="0"/>
              <a:buChar char="•"/>
            </a:pPr>
            <a:r>
              <a:rPr lang="en-US" altLang="en-US" b="1" dirty="0">
                <a:solidFill>
                  <a:srgbClr val="99FF99"/>
                </a:solidFill>
              </a:rPr>
              <a:t>Guided by Tuna Fishery Management Plan since 1999 and expanded in 2014 which incorporates sustainable management and development </a:t>
            </a:r>
          </a:p>
          <a:p>
            <a:pPr marL="742950" lvl="1" indent="-285750" eaLnBrk="0" fontAlgn="base" hangingPunct="0">
              <a:spcBef>
                <a:spcPct val="50000"/>
              </a:spcBef>
              <a:spcAft>
                <a:spcPct val="0"/>
              </a:spcAft>
              <a:buClr>
                <a:srgbClr val="FFFF00"/>
              </a:buClr>
              <a:buSzTx/>
              <a:buFont typeface="Arial" panose="020B0604020202020204" pitchFamily="34" charset="0"/>
              <a:buChar char="•"/>
            </a:pPr>
            <a:r>
              <a:rPr lang="en-US" altLang="en-US" b="1" dirty="0">
                <a:solidFill>
                  <a:srgbClr val="99FF99"/>
                </a:solidFill>
              </a:rPr>
              <a:t>There was amendment to the NTFMP that covered the introduction of the handline fishery which aimed at  involving participation by PNG national, But none at the moment</a:t>
            </a:r>
          </a:p>
          <a:p>
            <a:pPr marL="742950" lvl="1" indent="-285750" eaLnBrk="0" fontAlgn="base" hangingPunct="0">
              <a:spcBef>
                <a:spcPct val="50000"/>
              </a:spcBef>
              <a:spcAft>
                <a:spcPct val="0"/>
              </a:spcAft>
              <a:buClr>
                <a:srgbClr val="FFFF00"/>
              </a:buClr>
              <a:buSzTx/>
              <a:buFont typeface="Arial" panose="020B0604020202020204" pitchFamily="34" charset="0"/>
              <a:buChar char="•"/>
            </a:pPr>
            <a:r>
              <a:rPr lang="en-US" altLang="en-US" b="1" dirty="0">
                <a:solidFill>
                  <a:srgbClr val="99FF99"/>
                </a:solidFill>
              </a:rPr>
              <a:t>The largest fishery in both catch quantity and economic terms primarily skipjack and yellowfin with smaller quantities of bigeye, albacore and other species</a:t>
            </a:r>
          </a:p>
          <a:p>
            <a:pPr marL="742950" lvl="1" indent="-285750" eaLnBrk="0" fontAlgn="base" hangingPunct="0">
              <a:spcBef>
                <a:spcPct val="50000"/>
              </a:spcBef>
              <a:spcAft>
                <a:spcPct val="0"/>
              </a:spcAft>
              <a:buClr>
                <a:srgbClr val="FFFF00"/>
              </a:buClr>
              <a:buSzTx/>
              <a:buFont typeface="Arial" panose="020B0604020202020204" pitchFamily="34" charset="0"/>
              <a:buChar char="•"/>
            </a:pPr>
            <a:r>
              <a:rPr lang="en-US" altLang="en-US" b="1" dirty="0">
                <a:solidFill>
                  <a:srgbClr val="99FF99"/>
                </a:solidFill>
              </a:rPr>
              <a:t>It is estimated that the resource can sustain annual catches of 300,000 to 600,000 metric tonnes with potential market value of US dollar 600 million (K1.8 billion current </a:t>
            </a:r>
            <a:r>
              <a:rPr lang="en-US" altLang="en-US" b="1" dirty="0" err="1">
                <a:solidFill>
                  <a:srgbClr val="99FF99"/>
                </a:solidFill>
              </a:rPr>
              <a:t>exch</a:t>
            </a:r>
            <a:r>
              <a:rPr lang="en-US" altLang="en-US" b="1" dirty="0">
                <a:solidFill>
                  <a:srgbClr val="99FF99"/>
                </a:solidFill>
              </a:rPr>
              <a:t> rate) depending on the commodity price</a:t>
            </a:r>
          </a:p>
          <a:p>
            <a:pPr marL="742950" lvl="1" indent="-285750" eaLnBrk="0" fontAlgn="base" hangingPunct="0">
              <a:spcBef>
                <a:spcPct val="50000"/>
              </a:spcBef>
              <a:spcAft>
                <a:spcPct val="0"/>
              </a:spcAft>
              <a:buClr>
                <a:srgbClr val="FFFF00"/>
              </a:buClr>
              <a:buSzTx/>
              <a:buFont typeface="Arial" panose="020B0604020202020204" pitchFamily="34" charset="0"/>
              <a:buChar char="•"/>
            </a:pPr>
            <a:r>
              <a:rPr lang="en-US" altLang="en-US" sz="1800" b="1" dirty="0">
                <a:solidFill>
                  <a:srgbClr val="99FF99"/>
                </a:solidFill>
              </a:rPr>
              <a:t>Domestic longline vessels and domestic, locally based foreign and foreign flagged purse seine vessels operate under various arrangements</a:t>
            </a:r>
            <a:endParaRPr lang="en-US" altLang="en-US" sz="1800" dirty="0"/>
          </a:p>
          <a:p>
            <a:pPr>
              <a:spcBef>
                <a:spcPct val="50000"/>
              </a:spcBef>
              <a:buClrTx/>
              <a:buSzTx/>
              <a:buFont typeface="Wingdings" panose="05000000000000000000" pitchFamily="2" charset="2"/>
              <a:buChar char="q"/>
            </a:pPr>
            <a:endParaRPr lang="en-US" altLang="en-US" sz="1800" b="1" dirty="0">
              <a:solidFill>
                <a:srgbClr val="99FF99"/>
              </a:solidFill>
            </a:endParaRPr>
          </a:p>
          <a:p>
            <a:pPr lvl="1" eaLnBrk="0" fontAlgn="base" hangingPunct="0">
              <a:spcBef>
                <a:spcPct val="50000"/>
              </a:spcBef>
              <a:spcAft>
                <a:spcPct val="0"/>
              </a:spcAft>
              <a:buClr>
                <a:srgbClr val="FFFF00"/>
              </a:buClr>
              <a:buSzTx/>
              <a:buFontTx/>
              <a:buNone/>
            </a:pPr>
            <a:r>
              <a:rPr lang="en-US" altLang="en-US" sz="1800" b="1" dirty="0">
                <a:solidFill>
                  <a:srgbClr val="99FF99"/>
                </a:solidFill>
              </a:rPr>
              <a:t>Generates the bulk of revenue for NFA to cover its operations and fund sector initiatives </a:t>
            </a:r>
          </a:p>
          <a:p>
            <a:pPr lvl="1" eaLnBrk="0" fontAlgn="base" hangingPunct="0">
              <a:spcBef>
                <a:spcPct val="50000"/>
              </a:spcBef>
              <a:spcAft>
                <a:spcPct val="0"/>
              </a:spcAft>
              <a:buClr>
                <a:srgbClr val="FFFF00"/>
              </a:buClr>
              <a:buSzTx/>
              <a:buFontTx/>
              <a:buNone/>
            </a:pPr>
            <a:r>
              <a:rPr lang="en-US" altLang="en-US" sz="1800" b="1" dirty="0">
                <a:solidFill>
                  <a:srgbClr val="99FF99"/>
                </a:solidFill>
              </a:rPr>
              <a:t> </a:t>
            </a:r>
          </a:p>
        </p:txBody>
      </p:sp>
    </p:spTree>
    <p:extLst>
      <p:ext uri="{BB962C8B-B14F-4D97-AF65-F5344CB8AC3E}">
        <p14:creationId xmlns:p14="http://schemas.microsoft.com/office/powerpoint/2010/main" val="2157267144"/>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1C2736-C145-4976-AF4F-CB9116E7DF82}"/>
              </a:ext>
            </a:extLst>
          </p:cNvPr>
          <p:cNvSpPr txBox="1"/>
          <p:nvPr/>
        </p:nvSpPr>
        <p:spPr>
          <a:xfrm>
            <a:off x="3049172" y="1663701"/>
            <a:ext cx="6386928" cy="3539430"/>
          </a:xfrm>
          <a:prstGeom prst="rect">
            <a:avLst/>
          </a:prstGeom>
          <a:noFill/>
        </p:spPr>
        <p:txBody>
          <a:bodyPr wrap="square">
            <a:spAutoFit/>
          </a:bodyPr>
          <a:lstStyle/>
          <a:p>
            <a:pPr lvl="1" eaLnBrk="0" fontAlgn="base" hangingPunct="0">
              <a:spcBef>
                <a:spcPct val="50000"/>
              </a:spcBef>
              <a:spcAft>
                <a:spcPct val="0"/>
              </a:spcAft>
              <a:buClr>
                <a:srgbClr val="FFFF00"/>
              </a:buClr>
              <a:buSzTx/>
              <a:buFontTx/>
              <a:buNone/>
            </a:pPr>
            <a:r>
              <a:rPr lang="en-US" altLang="en-US" sz="3200" b="1" dirty="0">
                <a:solidFill>
                  <a:srgbClr val="99FF99"/>
                </a:solidFill>
              </a:rPr>
              <a:t>iii. Economic outlook </a:t>
            </a:r>
          </a:p>
          <a:p>
            <a:pPr lvl="1" eaLnBrk="0" fontAlgn="base" hangingPunct="0">
              <a:spcBef>
                <a:spcPct val="50000"/>
              </a:spcBef>
              <a:spcAft>
                <a:spcPct val="0"/>
              </a:spcAft>
              <a:buClr>
                <a:srgbClr val="FFFF00"/>
              </a:buClr>
              <a:buSzTx/>
              <a:buFontTx/>
              <a:buNone/>
            </a:pPr>
            <a:r>
              <a:rPr lang="en-US" altLang="en-US" sz="3200" b="1" dirty="0">
                <a:solidFill>
                  <a:srgbClr val="99FF99"/>
                </a:solidFill>
              </a:rPr>
              <a:t>Employment, Export, capital formation, tax revenues, spinoff business opportunities </a:t>
            </a:r>
          </a:p>
          <a:p>
            <a:pPr lvl="1" eaLnBrk="0" fontAlgn="base" hangingPunct="0">
              <a:spcBef>
                <a:spcPct val="50000"/>
              </a:spcBef>
              <a:spcAft>
                <a:spcPct val="0"/>
              </a:spcAft>
              <a:buClr>
                <a:srgbClr val="FFFF00"/>
              </a:buClr>
              <a:buSzTx/>
              <a:buFont typeface="Wingdings" panose="05000000000000000000" pitchFamily="2" charset="2"/>
              <a:buNone/>
            </a:pPr>
            <a:endParaRPr lang="en-US" altLang="en-US" sz="3200" b="1" dirty="0">
              <a:solidFill>
                <a:srgbClr val="99FF99"/>
              </a:solidFill>
            </a:endParaRPr>
          </a:p>
        </p:txBody>
      </p:sp>
    </p:spTree>
    <p:extLst>
      <p:ext uri="{BB962C8B-B14F-4D97-AF65-F5344CB8AC3E}">
        <p14:creationId xmlns:p14="http://schemas.microsoft.com/office/powerpoint/2010/main" val="1110577667"/>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F5D60-897F-5A4F-ACAD-BB296AE76E7F}"/>
              </a:ext>
            </a:extLst>
          </p:cNvPr>
          <p:cNvSpPr>
            <a:spLocks noGrp="1"/>
          </p:cNvSpPr>
          <p:nvPr>
            <p:ph type="title"/>
          </p:nvPr>
        </p:nvSpPr>
        <p:spPr>
          <a:xfrm>
            <a:off x="1820852" y="561048"/>
            <a:ext cx="8911687" cy="684428"/>
          </a:xfrm>
        </p:spPr>
        <p:txBody>
          <a:bodyPr>
            <a:normAutofit fontScale="90000"/>
          </a:bodyPr>
          <a:lstStyle/>
          <a:p>
            <a:r>
              <a:rPr lang="en-US" dirty="0"/>
              <a:t>Economic Indicators</a:t>
            </a:r>
          </a:p>
        </p:txBody>
      </p:sp>
      <p:graphicFrame>
        <p:nvGraphicFramePr>
          <p:cNvPr id="4" name="Table 3">
            <a:extLst>
              <a:ext uri="{FF2B5EF4-FFF2-40B4-BE49-F238E27FC236}">
                <a16:creationId xmlns:a16="http://schemas.microsoft.com/office/drawing/2014/main" id="{293BE95C-4625-6D4B-B834-0EEE5D05A64C}"/>
              </a:ext>
            </a:extLst>
          </p:cNvPr>
          <p:cNvGraphicFramePr>
            <a:graphicFrameLocks noGrp="1"/>
          </p:cNvGraphicFramePr>
          <p:nvPr>
            <p:extLst>
              <p:ext uri="{D42A27DB-BD31-4B8C-83A1-F6EECF244321}">
                <p14:modId xmlns:p14="http://schemas.microsoft.com/office/powerpoint/2010/main" val="1416836323"/>
              </p:ext>
            </p:extLst>
          </p:nvPr>
        </p:nvGraphicFramePr>
        <p:xfrm>
          <a:off x="1169540" y="1245476"/>
          <a:ext cx="10436305" cy="4925840"/>
        </p:xfrm>
        <a:graphic>
          <a:graphicData uri="http://schemas.openxmlformats.org/drawingml/2006/table">
            <a:tbl>
              <a:tblPr firstRow="1" firstCol="1" bandRow="1">
                <a:tableStyleId>{5C22544A-7EE6-4342-B048-85BDC9FD1C3A}</a:tableStyleId>
              </a:tblPr>
              <a:tblGrid>
                <a:gridCol w="2552788">
                  <a:extLst>
                    <a:ext uri="{9D8B030D-6E8A-4147-A177-3AD203B41FA5}">
                      <a16:colId xmlns:a16="http://schemas.microsoft.com/office/drawing/2014/main" val="1805499711"/>
                    </a:ext>
                  </a:extLst>
                </a:gridCol>
                <a:gridCol w="2018351">
                  <a:extLst>
                    <a:ext uri="{9D8B030D-6E8A-4147-A177-3AD203B41FA5}">
                      <a16:colId xmlns:a16="http://schemas.microsoft.com/office/drawing/2014/main" val="2582600338"/>
                    </a:ext>
                  </a:extLst>
                </a:gridCol>
                <a:gridCol w="1646782">
                  <a:extLst>
                    <a:ext uri="{9D8B030D-6E8A-4147-A177-3AD203B41FA5}">
                      <a16:colId xmlns:a16="http://schemas.microsoft.com/office/drawing/2014/main" val="795244409"/>
                    </a:ext>
                  </a:extLst>
                </a:gridCol>
                <a:gridCol w="1440933">
                  <a:extLst>
                    <a:ext uri="{9D8B030D-6E8A-4147-A177-3AD203B41FA5}">
                      <a16:colId xmlns:a16="http://schemas.microsoft.com/office/drawing/2014/main" val="165547650"/>
                    </a:ext>
                  </a:extLst>
                </a:gridCol>
                <a:gridCol w="1383755">
                  <a:extLst>
                    <a:ext uri="{9D8B030D-6E8A-4147-A177-3AD203B41FA5}">
                      <a16:colId xmlns:a16="http://schemas.microsoft.com/office/drawing/2014/main" val="20004"/>
                    </a:ext>
                  </a:extLst>
                </a:gridCol>
                <a:gridCol w="1393696">
                  <a:extLst>
                    <a:ext uri="{9D8B030D-6E8A-4147-A177-3AD203B41FA5}">
                      <a16:colId xmlns:a16="http://schemas.microsoft.com/office/drawing/2014/main" val="20005"/>
                    </a:ext>
                  </a:extLst>
                </a:gridCol>
              </a:tblGrid>
              <a:tr h="817901">
                <a:tc>
                  <a:txBody>
                    <a:bodyPr/>
                    <a:lstStyle/>
                    <a:p>
                      <a:pPr marL="457200" algn="ctr">
                        <a:spcAft>
                          <a:spcPts val="0"/>
                        </a:spcAft>
                      </a:pPr>
                      <a:r>
                        <a:rPr lang="en-US" sz="1800" dirty="0">
                          <a:effectLst/>
                        </a:rPr>
                        <a:t>Indicator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spcAft>
                          <a:spcPts val="0"/>
                        </a:spcAft>
                      </a:pPr>
                      <a:r>
                        <a:rPr lang="en-US" sz="1800" dirty="0">
                          <a:effectLst/>
                        </a:rPr>
                        <a:t>2017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spcAft>
                          <a:spcPts val="0"/>
                        </a:spcAft>
                      </a:pPr>
                      <a:r>
                        <a:rPr lang="en-US" sz="1800" dirty="0">
                          <a:effectLst/>
                        </a:rPr>
                        <a:t>2018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spcAft>
                          <a:spcPts val="0"/>
                        </a:spcAft>
                      </a:pPr>
                      <a:r>
                        <a:rPr lang="en-US" sz="1800" dirty="0">
                          <a:effectLst/>
                        </a:rPr>
                        <a:t>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2020</a:t>
                      </a:r>
                    </a:p>
                  </a:txBody>
                  <a:tcPr marL="68580" marR="68580" marT="0" marB="0"/>
                </a:tc>
                <a:tc>
                  <a:txBody>
                    <a:bodyPr/>
                    <a:lstStyle/>
                    <a:p>
                      <a:pPr marL="457200" algn="ctr">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2021 </a:t>
                      </a:r>
                    </a:p>
                  </a:txBody>
                  <a:tcPr marL="68580" marR="68580" marT="0" marB="0"/>
                </a:tc>
                <a:extLst>
                  <a:ext uri="{0D108BD9-81ED-4DB2-BD59-A6C34878D82A}">
                    <a16:rowId xmlns:a16="http://schemas.microsoft.com/office/drawing/2014/main" val="59912090"/>
                  </a:ext>
                </a:extLst>
              </a:tr>
              <a:tr h="546353">
                <a:tc>
                  <a:txBody>
                    <a:bodyPr/>
                    <a:lstStyle/>
                    <a:p>
                      <a:pPr marL="457200" algn="ctr">
                        <a:spcAft>
                          <a:spcPts val="0"/>
                        </a:spcAft>
                      </a:pPr>
                      <a:r>
                        <a:rPr lang="en-US" sz="1800" dirty="0">
                          <a:effectLst/>
                        </a:rPr>
                        <a:t>Landings(MT)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AU" b="0" dirty="0"/>
                        <a:t>93,951</a:t>
                      </a:r>
                    </a:p>
                  </a:txBody>
                  <a:tcPr marL="68580" marR="68580" marT="0" marB="0"/>
                </a:tc>
                <a:tc>
                  <a:txBody>
                    <a:bodyPr/>
                    <a:lstStyle/>
                    <a:p>
                      <a:pPr algn="ctr"/>
                      <a:r>
                        <a:rPr lang="en-AU" b="0" dirty="0"/>
                        <a:t>95,194</a:t>
                      </a:r>
                    </a:p>
                  </a:txBody>
                  <a:tcPr marL="68580" marR="68580" marT="0" marB="0"/>
                </a:tc>
                <a:tc>
                  <a:txBody>
                    <a:bodyPr/>
                    <a:lstStyle/>
                    <a:p>
                      <a:pPr algn="ctr"/>
                      <a:r>
                        <a:rPr lang="en-AU" b="0" dirty="0"/>
                        <a:t>110,900</a:t>
                      </a:r>
                    </a:p>
                  </a:txBody>
                  <a:tcPr marL="68580" marR="68580" marT="0" marB="0"/>
                </a:tc>
                <a:tc>
                  <a:txBody>
                    <a:bodyPr/>
                    <a:lstStyle/>
                    <a:p>
                      <a:pPr algn="ctr"/>
                      <a:r>
                        <a:rPr lang="en-AU" b="0" dirty="0"/>
                        <a:t>117,710</a:t>
                      </a:r>
                    </a:p>
                  </a:txBody>
                  <a:tcPr marL="68580" marR="68580" marT="0" marB="0"/>
                </a:tc>
                <a:tc>
                  <a:txBody>
                    <a:bodyPr/>
                    <a:lstStyle/>
                    <a:p>
                      <a:pPr algn="ctr"/>
                      <a:r>
                        <a:rPr lang="en-AU" b="0" dirty="0"/>
                        <a:t>118,105</a:t>
                      </a:r>
                    </a:p>
                  </a:txBody>
                  <a:tcPr marL="68580" marR="68580" marT="0" marB="0"/>
                </a:tc>
                <a:extLst>
                  <a:ext uri="{0D108BD9-81ED-4DB2-BD59-A6C34878D82A}">
                    <a16:rowId xmlns:a16="http://schemas.microsoft.com/office/drawing/2014/main" val="1971300903"/>
                  </a:ext>
                </a:extLst>
              </a:tr>
              <a:tr h="546353">
                <a:tc>
                  <a:txBody>
                    <a:bodyPr/>
                    <a:lstStyle/>
                    <a:p>
                      <a:pPr marL="457200" algn="ctr">
                        <a:spcAft>
                          <a:spcPts val="0"/>
                        </a:spcAft>
                      </a:pPr>
                      <a:r>
                        <a:rPr lang="en-US" sz="1800" dirty="0">
                          <a:effectLst/>
                        </a:rPr>
                        <a:t>Production(MT)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AU" b="0" dirty="0"/>
                        <a:t>85,161</a:t>
                      </a:r>
                    </a:p>
                  </a:txBody>
                  <a:tcPr marL="68580" marR="68580" marT="0" marB="0"/>
                </a:tc>
                <a:tc>
                  <a:txBody>
                    <a:bodyPr/>
                    <a:lstStyle/>
                    <a:p>
                      <a:pPr algn="ctr"/>
                      <a:r>
                        <a:rPr lang="en-AU" b="0" dirty="0"/>
                        <a:t>87,264</a:t>
                      </a:r>
                    </a:p>
                  </a:txBody>
                  <a:tcPr marL="68580" marR="68580" marT="0" marB="0"/>
                </a:tc>
                <a:tc>
                  <a:txBody>
                    <a:bodyPr/>
                    <a:lstStyle/>
                    <a:p>
                      <a:pPr algn="ctr"/>
                      <a:r>
                        <a:rPr lang="en-AU" b="0" dirty="0"/>
                        <a:t>107,250</a:t>
                      </a:r>
                    </a:p>
                  </a:txBody>
                  <a:tcPr marL="68580" marR="68580" marT="0" marB="0"/>
                </a:tc>
                <a:tc>
                  <a:txBody>
                    <a:bodyPr/>
                    <a:lstStyle/>
                    <a:p>
                      <a:pPr algn="ctr"/>
                      <a:r>
                        <a:rPr lang="en-AU" b="0" dirty="0"/>
                        <a:t>111,094</a:t>
                      </a:r>
                    </a:p>
                  </a:txBody>
                  <a:tcPr marL="68580" marR="68580" marT="0" marB="0"/>
                </a:tc>
                <a:tc>
                  <a:txBody>
                    <a:bodyPr/>
                    <a:lstStyle/>
                    <a:p>
                      <a:pPr algn="ctr"/>
                      <a:r>
                        <a:rPr lang="en-AU" b="0" dirty="0"/>
                        <a:t>117,483</a:t>
                      </a:r>
                    </a:p>
                  </a:txBody>
                  <a:tcPr marL="68580" marR="68580" marT="0" marB="0"/>
                </a:tc>
                <a:extLst>
                  <a:ext uri="{0D108BD9-81ED-4DB2-BD59-A6C34878D82A}">
                    <a16:rowId xmlns:a16="http://schemas.microsoft.com/office/drawing/2014/main" val="4260238727"/>
                  </a:ext>
                </a:extLst>
              </a:tr>
              <a:tr h="546353">
                <a:tc>
                  <a:txBody>
                    <a:bodyPr/>
                    <a:lstStyle/>
                    <a:p>
                      <a:pPr marL="457200" algn="ctr">
                        <a:spcAft>
                          <a:spcPts val="0"/>
                        </a:spcAft>
                      </a:pPr>
                      <a:r>
                        <a:rPr lang="en-US" sz="1800" dirty="0">
                          <a:effectLst/>
                        </a:rPr>
                        <a:t>Exports</a:t>
                      </a:r>
                      <a:r>
                        <a:rPr lang="en-US" sz="1800" baseline="0" dirty="0">
                          <a:effectLst/>
                        </a:rPr>
                        <a:t> volume (mt)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spcAft>
                          <a:spcPts val="0"/>
                        </a:spcAft>
                      </a:pPr>
                      <a:r>
                        <a:rPr lang="en-US" sz="1800" b="0" dirty="0">
                          <a:effectLst/>
                        </a:rPr>
                        <a:t>135,064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spcAft>
                          <a:spcPts val="0"/>
                        </a:spcAft>
                      </a:pPr>
                      <a:r>
                        <a:rPr lang="en-US" sz="1800" b="0" dirty="0">
                          <a:effectLst/>
                        </a:rPr>
                        <a:t>146,548</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US" sz="1800" b="0" dirty="0">
                          <a:effectLst/>
                        </a:rPr>
                        <a:t>208,701</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US" sz="1800" b="0" dirty="0">
                          <a:effectLst/>
                          <a:latin typeface="+mn-lt"/>
                          <a:ea typeface="Times New Roman" panose="02020603050405020304" pitchFamily="18" charset="0"/>
                          <a:cs typeface="Times New Roman" panose="02020603050405020304" pitchFamily="18" charset="0"/>
                        </a:rPr>
                        <a:t>220,349</a:t>
                      </a:r>
                    </a:p>
                  </a:txBody>
                  <a:tcPr marL="68580" marR="68580" marT="0" marB="0"/>
                </a:tc>
                <a:tc>
                  <a:txBody>
                    <a:bodyPr/>
                    <a:lstStyle/>
                    <a:p>
                      <a:pPr algn="l">
                        <a:spcAft>
                          <a:spcPts val="0"/>
                        </a:spcAft>
                      </a:pPr>
                      <a:r>
                        <a:rPr lang="en-US" sz="1800" b="0" dirty="0">
                          <a:effectLst/>
                          <a:latin typeface="+mn-lt"/>
                          <a:ea typeface="Times New Roman" panose="02020603050405020304" pitchFamily="18" charset="0"/>
                          <a:cs typeface="Times New Roman" panose="02020603050405020304" pitchFamily="18" charset="0"/>
                        </a:rPr>
                        <a:t>198,894</a:t>
                      </a:r>
                    </a:p>
                  </a:txBody>
                  <a:tcPr marL="68580" marR="68580" marT="0" marB="0"/>
                </a:tc>
                <a:extLst>
                  <a:ext uri="{0D108BD9-81ED-4DB2-BD59-A6C34878D82A}">
                    <a16:rowId xmlns:a16="http://schemas.microsoft.com/office/drawing/2014/main" val="1769652598"/>
                  </a:ext>
                </a:extLst>
              </a:tr>
              <a:tr h="273176">
                <a:tc>
                  <a:txBody>
                    <a:bodyPr/>
                    <a:lstStyle/>
                    <a:p>
                      <a:pPr marL="457200" algn="ctr">
                        <a:spcAft>
                          <a:spcPts val="0"/>
                        </a:spcAft>
                      </a:pPr>
                      <a:r>
                        <a:rPr lang="en-US" sz="1800" dirty="0">
                          <a:effectLst/>
                        </a:rPr>
                        <a:t>Export values (US$’M)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417</a:t>
                      </a:r>
                    </a:p>
                  </a:txBody>
                  <a:tcPr marL="68580" marR="68580" marT="0" marB="0"/>
                </a:tc>
                <a:tc>
                  <a:txBody>
                    <a:bodyPr/>
                    <a:lstStyle/>
                    <a:p>
                      <a:pPr marL="457200" algn="l">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444</a:t>
                      </a:r>
                    </a:p>
                  </a:txBody>
                  <a:tcPr marL="68580" marR="68580" marT="0" marB="0"/>
                </a:tc>
                <a:tc>
                  <a:txBody>
                    <a:bodyPr/>
                    <a:lstStyle/>
                    <a:p>
                      <a:pPr algn="l">
                        <a:spcAft>
                          <a:spcPts val="0"/>
                        </a:spcAft>
                      </a:pP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rPr>
                        <a:t>634</a:t>
                      </a:r>
                    </a:p>
                  </a:txBody>
                  <a:tcPr marL="68580" marR="68580" marT="0" marB="0"/>
                </a:tc>
                <a:tc>
                  <a:txBody>
                    <a:bodyPr/>
                    <a:lstStyle/>
                    <a:p>
                      <a:pPr algn="l">
                        <a:spcAft>
                          <a:spcPts val="0"/>
                        </a:spcAft>
                      </a:pPr>
                      <a:r>
                        <a:rPr lang="en-US" sz="1800" b="0" dirty="0">
                          <a:effectLst/>
                          <a:latin typeface="+mn-lt"/>
                          <a:ea typeface="Times New Roman" panose="02020603050405020304" pitchFamily="18" charset="0"/>
                          <a:cs typeface="Times New Roman" panose="02020603050405020304" pitchFamily="18" charset="0"/>
                        </a:rPr>
                        <a:t>448</a:t>
                      </a:r>
                    </a:p>
                  </a:txBody>
                  <a:tcPr marL="68580" marR="68580" marT="0" marB="0"/>
                </a:tc>
                <a:tc>
                  <a:txBody>
                    <a:bodyPr/>
                    <a:lstStyle/>
                    <a:p>
                      <a:pPr algn="l">
                        <a:spcAft>
                          <a:spcPts val="0"/>
                        </a:spcAft>
                      </a:pPr>
                      <a:r>
                        <a:rPr lang="en-US" sz="1800" b="0" dirty="0">
                          <a:effectLst/>
                          <a:latin typeface="+mn-lt"/>
                          <a:ea typeface="Times New Roman" panose="02020603050405020304" pitchFamily="18" charset="0"/>
                          <a:cs typeface="Times New Roman" panose="02020603050405020304" pitchFamily="18" charset="0"/>
                        </a:rPr>
                        <a:t>416</a:t>
                      </a:r>
                    </a:p>
                  </a:txBody>
                  <a:tcPr marL="68580" marR="68580" marT="0" marB="0"/>
                </a:tc>
                <a:extLst>
                  <a:ext uri="{0D108BD9-81ED-4DB2-BD59-A6C34878D82A}">
                    <a16:rowId xmlns:a16="http://schemas.microsoft.com/office/drawing/2014/main" val="2532069386"/>
                  </a:ext>
                </a:extLst>
              </a:tr>
              <a:tr h="273176">
                <a:tc>
                  <a:txBody>
                    <a:bodyPr/>
                    <a:lstStyle/>
                    <a:p>
                      <a:pPr marL="457200" algn="ctr">
                        <a:spcAft>
                          <a:spcPts val="0"/>
                        </a:spcAft>
                      </a:pPr>
                      <a:r>
                        <a:rPr lang="en-US" sz="1800" dirty="0">
                          <a:effectLst/>
                        </a:rPr>
                        <a:t> Employment (No of people)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spcAft>
                          <a:spcPts val="0"/>
                        </a:spcAft>
                      </a:pPr>
                      <a:r>
                        <a:rPr lang="en-US" sz="1800" dirty="0">
                          <a:effectLst/>
                        </a:rPr>
                        <a:t> 8,415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spcAft>
                          <a:spcPts val="0"/>
                        </a:spcAft>
                      </a:pPr>
                      <a:r>
                        <a:rPr lang="en-US" sz="1800" dirty="0">
                          <a:effectLst/>
                        </a:rPr>
                        <a:t>8,818 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spcAft>
                          <a:spcPts val="0"/>
                        </a:spcAft>
                      </a:pPr>
                      <a:r>
                        <a:rPr lang="en-US" sz="1800" dirty="0">
                          <a:effectLst/>
                        </a:rPr>
                        <a:t>10,282 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spcAft>
                          <a:spcPts val="0"/>
                        </a:spcAft>
                      </a:pPr>
                      <a:r>
                        <a:rPr lang="en-US" sz="1800" dirty="0">
                          <a:effectLst/>
                          <a:latin typeface="+mn-lt"/>
                          <a:ea typeface="Calibri" panose="020F0502020204030204" pitchFamily="34" charset="0"/>
                          <a:cs typeface="Times New Roman" panose="02020603050405020304" pitchFamily="18" charset="0"/>
                        </a:rPr>
                        <a:t>11,114</a:t>
                      </a:r>
                    </a:p>
                  </a:txBody>
                  <a:tcPr marL="68580" marR="68580" marT="0" marB="0"/>
                </a:tc>
                <a:tc>
                  <a:txBody>
                    <a:bodyPr/>
                    <a:lstStyle/>
                    <a:p>
                      <a:pPr marL="457200" algn="l">
                        <a:spcAft>
                          <a:spcPts val="0"/>
                        </a:spcAft>
                      </a:pPr>
                      <a:r>
                        <a:rPr lang="en-US" sz="1800" dirty="0">
                          <a:effectLst/>
                          <a:latin typeface="+mn-lt"/>
                          <a:ea typeface="Calibri" panose="020F0502020204030204" pitchFamily="34" charset="0"/>
                          <a:cs typeface="Times New Roman" panose="02020603050405020304" pitchFamily="18" charset="0"/>
                        </a:rPr>
                        <a:t>12,469</a:t>
                      </a:r>
                    </a:p>
                  </a:txBody>
                  <a:tcPr marL="68580" marR="68580" marT="0" marB="0"/>
                </a:tc>
                <a:extLst>
                  <a:ext uri="{0D108BD9-81ED-4DB2-BD59-A6C34878D82A}">
                    <a16:rowId xmlns:a16="http://schemas.microsoft.com/office/drawing/2014/main" val="3779703466"/>
                  </a:ext>
                </a:extLst>
              </a:tr>
              <a:tr h="546353">
                <a:tc>
                  <a:txBody>
                    <a:bodyPr/>
                    <a:lstStyle/>
                    <a:p>
                      <a:pPr marL="457200" algn="ctr">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Capital formation (K’M)</a:t>
                      </a:r>
                    </a:p>
                  </a:txBody>
                  <a:tcPr marL="68580" marR="68580" marT="0" marB="0"/>
                </a:tc>
                <a:tc>
                  <a:txBody>
                    <a:bodyPr/>
                    <a:lstStyle/>
                    <a:p>
                      <a:pPr marL="457200" algn="l">
                        <a:spcAft>
                          <a:spcPts val="0"/>
                        </a:spcAft>
                      </a:pPr>
                      <a:r>
                        <a:rPr lang="en-US" sz="1800" b="1" dirty="0">
                          <a:effectLst/>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tc>
                  <a:txBody>
                    <a:bodyPr/>
                    <a:lstStyle/>
                    <a:p>
                      <a:pPr marL="457200" algn="l">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tc>
                  <a:txBody>
                    <a:bodyPr/>
                    <a:lstStyle/>
                    <a:p>
                      <a:pPr marL="457200" algn="l">
                        <a:spcAft>
                          <a:spcPts val="0"/>
                        </a:spcAft>
                      </a:pPr>
                      <a:r>
                        <a:rPr lang="en-US" sz="1800" b="1" dirty="0">
                          <a:effectLst/>
                          <a:latin typeface="+mn-lt"/>
                          <a:ea typeface="Calibri" panose="020F0502020204030204" pitchFamily="34" charset="0"/>
                          <a:cs typeface="Times New Roman" panose="02020603050405020304" pitchFamily="18" charset="0"/>
                        </a:rPr>
                        <a:t>-</a:t>
                      </a:r>
                    </a:p>
                  </a:txBody>
                  <a:tcPr marL="68580" marR="68580" marT="0" marB="0"/>
                </a:tc>
                <a:tc>
                  <a:txBody>
                    <a:bodyPr/>
                    <a:lstStyle/>
                    <a:p>
                      <a:pPr marL="457200" algn="l">
                        <a:spcAft>
                          <a:spcPts val="0"/>
                        </a:spcAft>
                      </a:pPr>
                      <a:r>
                        <a:rPr lang="en-US" sz="1800" b="1" dirty="0">
                          <a:effectLst/>
                          <a:latin typeface="+mn-lt"/>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2968223589"/>
                  </a:ext>
                </a:extLst>
              </a:tr>
              <a:tr h="546353">
                <a:tc>
                  <a:txBody>
                    <a:bodyPr/>
                    <a:lstStyle/>
                    <a:p>
                      <a:pPr marL="457200" algn="ctr">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Tax (K’M)</a:t>
                      </a:r>
                    </a:p>
                  </a:txBody>
                  <a:tcPr marL="68580" marR="68580" marT="0" marB="0"/>
                </a:tc>
                <a:tc>
                  <a:txBody>
                    <a:bodyPr/>
                    <a:lstStyle/>
                    <a:p>
                      <a:pPr marL="457200" algn="l">
                        <a:spcAft>
                          <a:spcPts val="0"/>
                        </a:spcAft>
                      </a:pPr>
                      <a:r>
                        <a:rPr lang="en-US" sz="1800" b="1" dirty="0">
                          <a:effectLst/>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tc>
                  <a:txBody>
                    <a:bodyPr/>
                    <a:lstStyle/>
                    <a:p>
                      <a:pPr marL="457200" algn="l">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tc>
                  <a:txBody>
                    <a:bodyPr/>
                    <a:lstStyle/>
                    <a:p>
                      <a:pPr marL="457200" algn="l">
                        <a:spcAft>
                          <a:spcPts val="0"/>
                        </a:spcAft>
                      </a:pPr>
                      <a:r>
                        <a:rPr lang="en-US" sz="1800" b="1" dirty="0">
                          <a:effectLst/>
                          <a:latin typeface="+mn-lt"/>
                          <a:ea typeface="Calibri" panose="020F0502020204030204" pitchFamily="34" charset="0"/>
                          <a:cs typeface="Times New Roman" panose="02020603050405020304" pitchFamily="18" charset="0"/>
                        </a:rPr>
                        <a:t>-</a:t>
                      </a:r>
                    </a:p>
                  </a:txBody>
                  <a:tcPr marL="68580" marR="68580" marT="0" marB="0"/>
                </a:tc>
                <a:tc>
                  <a:txBody>
                    <a:bodyPr/>
                    <a:lstStyle/>
                    <a:p>
                      <a:pPr marL="457200" algn="l">
                        <a:spcAft>
                          <a:spcPts val="0"/>
                        </a:spcAft>
                      </a:pPr>
                      <a:r>
                        <a:rPr lang="en-US" sz="1800" b="1" dirty="0">
                          <a:effectLst/>
                          <a:latin typeface="+mn-lt"/>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3701093723"/>
                  </a:ext>
                </a:extLst>
              </a:tr>
              <a:tr h="273176">
                <a:tc>
                  <a:txBody>
                    <a:bodyPr/>
                    <a:lstStyle/>
                    <a:p>
                      <a:pPr marL="457200" algn="ctr">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5291419"/>
                  </a:ext>
                </a:extLst>
              </a:tr>
            </a:tbl>
          </a:graphicData>
        </a:graphic>
      </p:graphicFrame>
      <p:sp>
        <p:nvSpPr>
          <p:cNvPr id="3" name="TextBox 2"/>
          <p:cNvSpPr txBox="1"/>
          <p:nvPr/>
        </p:nvSpPr>
        <p:spPr>
          <a:xfrm>
            <a:off x="1290917" y="5885795"/>
            <a:ext cx="5082989" cy="369332"/>
          </a:xfrm>
          <a:prstGeom prst="rect">
            <a:avLst/>
          </a:prstGeom>
          <a:noFill/>
        </p:spPr>
        <p:txBody>
          <a:bodyPr wrap="square" rtlCol="0">
            <a:spAutoFit/>
          </a:bodyPr>
          <a:lstStyle/>
          <a:p>
            <a:r>
              <a:rPr lang="en-AU" dirty="0"/>
              <a:t>Source: NFA</a:t>
            </a:r>
          </a:p>
        </p:txBody>
      </p:sp>
      <p:pic>
        <p:nvPicPr>
          <p:cNvPr id="6" name="Picture 5">
            <a:extLst>
              <a:ext uri="{FF2B5EF4-FFF2-40B4-BE49-F238E27FC236}">
                <a16:creationId xmlns:a16="http://schemas.microsoft.com/office/drawing/2014/main" id="{D36D486D-C1BE-437E-930A-BE212E660BD4}"/>
              </a:ext>
            </a:extLst>
          </p:cNvPr>
          <p:cNvPicPr>
            <a:picLocks noChangeAspect="1"/>
          </p:cNvPicPr>
          <p:nvPr/>
        </p:nvPicPr>
        <p:blipFill>
          <a:blip r:embed="rId3"/>
          <a:stretch>
            <a:fillRect/>
          </a:stretch>
        </p:blipFill>
        <p:spPr>
          <a:xfrm>
            <a:off x="0" y="3343367"/>
            <a:ext cx="12192000" cy="171265"/>
          </a:xfrm>
          <a:prstGeom prst="rect">
            <a:avLst/>
          </a:prstGeom>
        </p:spPr>
      </p:pic>
    </p:spTree>
    <p:extLst>
      <p:ext uri="{BB962C8B-B14F-4D97-AF65-F5344CB8AC3E}">
        <p14:creationId xmlns:p14="http://schemas.microsoft.com/office/powerpoint/2010/main" val="1921403586"/>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534A-EB9E-1846-9FCA-2CE51F232CC1}"/>
              </a:ext>
            </a:extLst>
          </p:cNvPr>
          <p:cNvSpPr>
            <a:spLocks noGrp="1"/>
          </p:cNvSpPr>
          <p:nvPr>
            <p:ph type="title"/>
          </p:nvPr>
        </p:nvSpPr>
        <p:spPr>
          <a:xfrm>
            <a:off x="1703238" y="636466"/>
            <a:ext cx="8911687" cy="685706"/>
          </a:xfrm>
        </p:spPr>
        <p:txBody>
          <a:bodyPr>
            <a:noAutofit/>
          </a:bodyPr>
          <a:lstStyle/>
          <a:p>
            <a:r>
              <a:rPr lang="en-US" dirty="0"/>
              <a:t>Exports by product type</a:t>
            </a:r>
          </a:p>
        </p:txBody>
      </p:sp>
      <p:graphicFrame>
        <p:nvGraphicFramePr>
          <p:cNvPr id="4" name="Table 3">
            <a:extLst>
              <a:ext uri="{FF2B5EF4-FFF2-40B4-BE49-F238E27FC236}">
                <a16:creationId xmlns:a16="http://schemas.microsoft.com/office/drawing/2014/main" id="{8908F33C-E46D-BC47-9D7E-CB6B42B180E1}"/>
              </a:ext>
            </a:extLst>
          </p:cNvPr>
          <p:cNvGraphicFramePr>
            <a:graphicFrameLocks noGrp="1"/>
          </p:cNvGraphicFramePr>
          <p:nvPr/>
        </p:nvGraphicFramePr>
        <p:xfrm>
          <a:off x="1363393" y="1322172"/>
          <a:ext cx="10295207" cy="4137672"/>
        </p:xfrm>
        <a:graphic>
          <a:graphicData uri="http://schemas.openxmlformats.org/drawingml/2006/table">
            <a:tbl>
              <a:tblPr firstRow="1" firstCol="1" bandRow="1">
                <a:tableStyleId>{5C22544A-7EE6-4342-B048-85BDC9FD1C3A}</a:tableStyleId>
              </a:tblPr>
              <a:tblGrid>
                <a:gridCol w="937895">
                  <a:extLst>
                    <a:ext uri="{9D8B030D-6E8A-4147-A177-3AD203B41FA5}">
                      <a16:colId xmlns:a16="http://schemas.microsoft.com/office/drawing/2014/main" val="232597444"/>
                    </a:ext>
                  </a:extLst>
                </a:gridCol>
                <a:gridCol w="1562301">
                  <a:extLst>
                    <a:ext uri="{9D8B030D-6E8A-4147-A177-3AD203B41FA5}">
                      <a16:colId xmlns:a16="http://schemas.microsoft.com/office/drawing/2014/main" val="3985037565"/>
                    </a:ext>
                  </a:extLst>
                </a:gridCol>
                <a:gridCol w="1464593">
                  <a:extLst>
                    <a:ext uri="{9D8B030D-6E8A-4147-A177-3AD203B41FA5}">
                      <a16:colId xmlns:a16="http://schemas.microsoft.com/office/drawing/2014/main" val="2202172459"/>
                    </a:ext>
                  </a:extLst>
                </a:gridCol>
                <a:gridCol w="1402270">
                  <a:extLst>
                    <a:ext uri="{9D8B030D-6E8A-4147-A177-3AD203B41FA5}">
                      <a16:colId xmlns:a16="http://schemas.microsoft.com/office/drawing/2014/main" val="3553581816"/>
                    </a:ext>
                  </a:extLst>
                </a:gridCol>
                <a:gridCol w="1542496">
                  <a:extLst>
                    <a:ext uri="{9D8B030D-6E8A-4147-A177-3AD203B41FA5}">
                      <a16:colId xmlns:a16="http://schemas.microsoft.com/office/drawing/2014/main" val="2053036899"/>
                    </a:ext>
                  </a:extLst>
                </a:gridCol>
                <a:gridCol w="1692826">
                  <a:extLst>
                    <a:ext uri="{9D8B030D-6E8A-4147-A177-3AD203B41FA5}">
                      <a16:colId xmlns:a16="http://schemas.microsoft.com/office/drawing/2014/main" val="3464390201"/>
                    </a:ext>
                  </a:extLst>
                </a:gridCol>
                <a:gridCol w="1692826">
                  <a:extLst>
                    <a:ext uri="{9D8B030D-6E8A-4147-A177-3AD203B41FA5}">
                      <a16:colId xmlns:a16="http://schemas.microsoft.com/office/drawing/2014/main" val="441626682"/>
                    </a:ext>
                  </a:extLst>
                </a:gridCol>
              </a:tblGrid>
              <a:tr h="911153">
                <a:tc>
                  <a:txBody>
                    <a:bodyPr/>
                    <a:lstStyle/>
                    <a:p>
                      <a:pPr algn="ctr">
                        <a:spcAft>
                          <a:spcPts val="0"/>
                        </a:spcAft>
                      </a:pPr>
                      <a:r>
                        <a:rPr lang="en-US" sz="2000" dirty="0">
                          <a:effectLst/>
                        </a:rPr>
                        <a:t>Year</a:t>
                      </a:r>
                      <a:endPar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000" dirty="0">
                          <a:effectLst/>
                          <a:latin typeface="+mn-lt"/>
                          <a:ea typeface="Times New Roman" panose="02020603050405020304" pitchFamily="18" charset="0"/>
                          <a:cs typeface="Times New Roman" panose="02020603050405020304" pitchFamily="18" charset="0"/>
                        </a:rPr>
                        <a:t>Canned (mt)</a:t>
                      </a:r>
                    </a:p>
                  </a:txBody>
                  <a:tcPr marL="68580" marR="68580" marT="0" marB="0" anchor="ctr"/>
                </a:tc>
                <a:tc>
                  <a:txBody>
                    <a:bodyPr/>
                    <a:lstStyle/>
                    <a:p>
                      <a:pPr algn="ctr">
                        <a:spcAft>
                          <a:spcPts val="0"/>
                        </a:spcAft>
                      </a:pPr>
                      <a:r>
                        <a:rPr lang="en-US" sz="2000" dirty="0">
                          <a:effectLst/>
                          <a:latin typeface="+mn-lt"/>
                          <a:ea typeface="Times New Roman" panose="02020603050405020304" pitchFamily="18" charset="0"/>
                          <a:cs typeface="Times New Roman" panose="02020603050405020304" pitchFamily="18" charset="0"/>
                        </a:rPr>
                        <a:t>Loins &amp; Flakes (mt)</a:t>
                      </a:r>
                    </a:p>
                  </a:txBody>
                  <a:tcPr marL="68580" marR="68580" marT="0" marB="0"/>
                </a:tc>
                <a:tc>
                  <a:txBody>
                    <a:bodyPr/>
                    <a:lstStyle/>
                    <a:p>
                      <a:pPr>
                        <a:spcAft>
                          <a:spcPts val="0"/>
                        </a:spcAft>
                      </a:pPr>
                      <a:r>
                        <a:rPr lang="en-US" sz="2000" dirty="0">
                          <a:effectLst/>
                          <a:latin typeface="+mn-lt"/>
                          <a:ea typeface="Times New Roman" panose="02020603050405020304" pitchFamily="18" charset="0"/>
                          <a:cs typeface="Times New Roman" panose="02020603050405020304" pitchFamily="18" charset="0"/>
                        </a:rPr>
                        <a:t>WR tuna</a:t>
                      </a:r>
                    </a:p>
                  </a:txBody>
                  <a:tcPr marL="68580" marR="68580" marT="0" marB="0"/>
                </a:tc>
                <a:tc>
                  <a:txBody>
                    <a:bodyPr/>
                    <a:lstStyle/>
                    <a:p>
                      <a:pPr>
                        <a:spcAft>
                          <a:spcPts val="0"/>
                        </a:spcAft>
                      </a:pPr>
                      <a:r>
                        <a:rPr lang="en-US" sz="2000" dirty="0">
                          <a:effectLst/>
                          <a:latin typeface="+mn-lt"/>
                          <a:ea typeface="Times New Roman" panose="02020603050405020304" pitchFamily="18" charset="0"/>
                          <a:cs typeface="Times New Roman" panose="02020603050405020304" pitchFamily="18" charset="0"/>
                        </a:rPr>
                        <a:t>Others (mt)*</a:t>
                      </a:r>
                    </a:p>
                  </a:txBody>
                  <a:tcPr marL="68580" marR="68580" marT="0" marB="0"/>
                </a:tc>
                <a:tc>
                  <a:txBody>
                    <a:bodyPr/>
                    <a:lstStyle/>
                    <a:p>
                      <a:pPr>
                        <a:spcAft>
                          <a:spcPts val="0"/>
                        </a:spcAft>
                      </a:pPr>
                      <a:r>
                        <a:rPr lang="en-US" sz="2000" dirty="0">
                          <a:effectLst/>
                          <a:latin typeface="+mn-lt"/>
                          <a:ea typeface="Times New Roman" panose="02020603050405020304" pitchFamily="18" charset="0"/>
                          <a:cs typeface="Times New Roman" panose="02020603050405020304" pitchFamily="18" charset="0"/>
                        </a:rPr>
                        <a:t>Grand total (mt)</a:t>
                      </a:r>
                    </a:p>
                  </a:txBody>
                  <a:tcPr marL="68580" marR="68580" marT="0" marB="0"/>
                </a:tc>
                <a:tc>
                  <a:txBody>
                    <a:bodyPr/>
                    <a:lstStyle/>
                    <a:p>
                      <a:pPr>
                        <a:spcAft>
                          <a:spcPts val="0"/>
                        </a:spcAft>
                      </a:pPr>
                      <a:r>
                        <a:rPr lang="en-US" sz="2000" dirty="0">
                          <a:effectLst/>
                          <a:latin typeface="+mn-lt"/>
                          <a:ea typeface="Times New Roman" panose="02020603050405020304" pitchFamily="18" charset="0"/>
                          <a:cs typeface="Times New Roman" panose="02020603050405020304" pitchFamily="18" charset="0"/>
                        </a:rPr>
                        <a:t>Amount (</a:t>
                      </a:r>
                      <a:r>
                        <a:rPr lang="en-US" sz="2000" dirty="0" err="1">
                          <a:effectLst/>
                          <a:latin typeface="+mn-lt"/>
                          <a:ea typeface="Times New Roman" panose="02020603050405020304" pitchFamily="18" charset="0"/>
                          <a:cs typeface="Times New Roman" panose="02020603050405020304" pitchFamily="18" charset="0"/>
                        </a:rPr>
                        <a:t>USD’million</a:t>
                      </a:r>
                      <a:r>
                        <a:rPr lang="en-US" sz="2000" dirty="0">
                          <a:effectLst/>
                          <a:latin typeface="+mn-lt"/>
                          <a:ea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1779791596"/>
                  </a:ext>
                </a:extLst>
              </a:tr>
              <a:tr h="537212">
                <a:tc>
                  <a:txBody>
                    <a:bodyPr/>
                    <a:lstStyle/>
                    <a:p>
                      <a:pPr>
                        <a:spcAft>
                          <a:spcPts val="0"/>
                        </a:spcAft>
                      </a:pPr>
                      <a:r>
                        <a:rPr lang="en-US" sz="2000">
                          <a:effectLst/>
                        </a:rPr>
                        <a:t>2017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000" dirty="0">
                          <a:effectLst/>
                          <a:latin typeface="+mn-lt"/>
                        </a:rPr>
                        <a:t>34,644</a:t>
                      </a:r>
                    </a:p>
                  </a:txBody>
                  <a:tcPr marL="68580" marR="68580" marT="0" marB="0"/>
                </a:tc>
                <a:tc>
                  <a:txBody>
                    <a:bodyPr/>
                    <a:lstStyle/>
                    <a:p>
                      <a:pPr>
                        <a:spcAft>
                          <a:spcPts val="0"/>
                        </a:spcAft>
                      </a:pPr>
                      <a:r>
                        <a:rPr lang="en-US" sz="2000" b="0" dirty="0">
                          <a:effectLst/>
                          <a:latin typeface="+mn-lt"/>
                          <a:ea typeface="Times New Roman" panose="02020603050405020304" pitchFamily="18" charset="0"/>
                          <a:cs typeface="Times New Roman" panose="02020603050405020304" pitchFamily="18" charset="0"/>
                        </a:rPr>
                        <a:t>15,326</a:t>
                      </a:r>
                    </a:p>
                  </a:txBody>
                  <a:tcPr marL="68580" marR="68580" marT="0" marB="0"/>
                </a:tc>
                <a:tc>
                  <a:txBody>
                    <a:bodyPr/>
                    <a:lstStyle/>
                    <a:p>
                      <a:pPr>
                        <a:spcAft>
                          <a:spcPts val="0"/>
                        </a:spcAft>
                      </a:pPr>
                      <a:r>
                        <a:rPr lang="en-US" sz="2000" b="1" dirty="0">
                          <a:effectLst/>
                          <a:latin typeface="+mn-lt"/>
                          <a:ea typeface="Times New Roman" panose="02020603050405020304" pitchFamily="18" charset="0"/>
                          <a:cs typeface="Times New Roman" panose="02020603050405020304" pitchFamily="18" charset="0"/>
                        </a:rPr>
                        <a:t>85,093</a:t>
                      </a:r>
                    </a:p>
                  </a:txBody>
                  <a:tcPr marL="68580" marR="68580" marT="0" marB="0"/>
                </a:tc>
                <a:tc>
                  <a:txBody>
                    <a:bodyPr/>
                    <a:lstStyle/>
                    <a:p>
                      <a:pPr>
                        <a:spcAft>
                          <a:spcPts val="0"/>
                        </a:spcAft>
                      </a:pPr>
                      <a:r>
                        <a:rPr lang="en-US" sz="2000" b="0" dirty="0">
                          <a:effectLst/>
                          <a:latin typeface="+mn-lt"/>
                          <a:ea typeface="Times New Roman" panose="02020603050405020304" pitchFamily="18" charset="0"/>
                          <a:cs typeface="Times New Roman" panose="02020603050405020304" pitchFamily="18" charset="0"/>
                        </a:rPr>
                        <a:t>-</a:t>
                      </a:r>
                    </a:p>
                  </a:txBody>
                  <a:tcPr marL="68580" marR="68580" marT="0" marB="0"/>
                </a:tc>
                <a:tc>
                  <a:txBody>
                    <a:bodyPr/>
                    <a:lstStyle/>
                    <a:p>
                      <a:pPr>
                        <a:spcAft>
                          <a:spcPts val="0"/>
                        </a:spcAft>
                      </a:pPr>
                      <a:r>
                        <a:rPr lang="en-US" sz="2000" b="1" dirty="0">
                          <a:effectLst/>
                          <a:latin typeface="+mn-lt"/>
                          <a:ea typeface="Times New Roman" panose="02020603050405020304" pitchFamily="18" charset="0"/>
                          <a:cs typeface="Times New Roman" panose="02020603050405020304" pitchFamily="18" charset="0"/>
                        </a:rPr>
                        <a:t>135,064</a:t>
                      </a:r>
                    </a:p>
                  </a:txBody>
                  <a:tcPr marL="68580" marR="68580" marT="0" marB="0"/>
                </a:tc>
                <a:tc>
                  <a:txBody>
                    <a:bodyPr/>
                    <a:lstStyle/>
                    <a:p>
                      <a:pPr>
                        <a:spcAft>
                          <a:spcPts val="0"/>
                        </a:spcAft>
                      </a:pPr>
                      <a:r>
                        <a:rPr lang="en-US" sz="2000" b="0" dirty="0">
                          <a:effectLst/>
                          <a:latin typeface="+mn-lt"/>
                          <a:ea typeface="Times New Roman" panose="02020603050405020304" pitchFamily="18" charset="0"/>
                          <a:cs typeface="Times New Roman" panose="02020603050405020304" pitchFamily="18" charset="0"/>
                        </a:rPr>
                        <a:t>417</a:t>
                      </a:r>
                    </a:p>
                  </a:txBody>
                  <a:tcPr marL="68580" marR="68580" marT="0" marB="0"/>
                </a:tc>
                <a:extLst>
                  <a:ext uri="{0D108BD9-81ED-4DB2-BD59-A6C34878D82A}">
                    <a16:rowId xmlns:a16="http://schemas.microsoft.com/office/drawing/2014/main" val="169325540"/>
                  </a:ext>
                </a:extLst>
              </a:tr>
              <a:tr h="537212">
                <a:tc>
                  <a:txBody>
                    <a:bodyPr/>
                    <a:lstStyle/>
                    <a:p>
                      <a:pPr>
                        <a:spcAft>
                          <a:spcPts val="0"/>
                        </a:spcAft>
                      </a:pPr>
                      <a:r>
                        <a:rPr lang="en-US" sz="2000">
                          <a:effectLst/>
                        </a:rPr>
                        <a:t>2018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000" dirty="0">
                          <a:effectLst/>
                          <a:latin typeface="+mn-lt"/>
                        </a:rPr>
                        <a:t>33,464</a:t>
                      </a:r>
                    </a:p>
                  </a:txBody>
                  <a:tcPr marL="68580" marR="68580" marT="0" marB="0"/>
                </a:tc>
                <a:tc>
                  <a:txBody>
                    <a:bodyPr/>
                    <a:lstStyle/>
                    <a:p>
                      <a:pPr>
                        <a:spcAft>
                          <a:spcPts val="0"/>
                        </a:spcAft>
                      </a:pPr>
                      <a:r>
                        <a:rPr lang="en-US" sz="2000" b="0" dirty="0">
                          <a:effectLst/>
                          <a:latin typeface="+mn-lt"/>
                          <a:ea typeface="Times New Roman" panose="02020603050405020304" pitchFamily="18" charset="0"/>
                          <a:cs typeface="Times New Roman" panose="02020603050405020304" pitchFamily="18" charset="0"/>
                        </a:rPr>
                        <a:t>19,475</a:t>
                      </a:r>
                    </a:p>
                  </a:txBody>
                  <a:tcPr marL="68580" marR="68580" marT="0" marB="0"/>
                </a:tc>
                <a:tc>
                  <a:txBody>
                    <a:bodyPr/>
                    <a:lstStyle/>
                    <a:p>
                      <a:pPr>
                        <a:spcAft>
                          <a:spcPts val="0"/>
                        </a:spcAft>
                      </a:pPr>
                      <a:r>
                        <a:rPr lang="en-US" sz="2000" b="1" dirty="0">
                          <a:effectLst/>
                          <a:latin typeface="+mn-lt"/>
                          <a:ea typeface="Times New Roman" panose="02020603050405020304" pitchFamily="18" charset="0"/>
                          <a:cs typeface="Times New Roman" panose="02020603050405020304" pitchFamily="18" charset="0"/>
                        </a:rPr>
                        <a:t>93,607</a:t>
                      </a:r>
                    </a:p>
                  </a:txBody>
                  <a:tcPr marL="68580" marR="68580" marT="0" marB="0"/>
                </a:tc>
                <a:tc>
                  <a:txBody>
                    <a:bodyPr/>
                    <a:lstStyle/>
                    <a:p>
                      <a:pPr>
                        <a:spcAft>
                          <a:spcPts val="0"/>
                        </a:spcAft>
                      </a:pPr>
                      <a:r>
                        <a:rPr lang="en-US" sz="2000" b="0" dirty="0">
                          <a:effectLst/>
                          <a:latin typeface="+mn-lt"/>
                          <a:ea typeface="Times New Roman" panose="02020603050405020304" pitchFamily="18" charset="0"/>
                          <a:cs typeface="Times New Roman" panose="02020603050405020304" pitchFamily="18" charset="0"/>
                        </a:rPr>
                        <a:t>-</a:t>
                      </a:r>
                    </a:p>
                  </a:txBody>
                  <a:tcPr marL="68580" marR="68580" marT="0" marB="0"/>
                </a:tc>
                <a:tc>
                  <a:txBody>
                    <a:bodyPr/>
                    <a:lstStyle/>
                    <a:p>
                      <a:pPr>
                        <a:spcAft>
                          <a:spcPts val="0"/>
                        </a:spcAft>
                      </a:pPr>
                      <a:r>
                        <a:rPr lang="en-US" sz="2000" b="1" dirty="0">
                          <a:effectLst/>
                          <a:latin typeface="+mn-lt"/>
                          <a:ea typeface="Times New Roman" panose="02020603050405020304" pitchFamily="18" charset="0"/>
                          <a:cs typeface="Times New Roman" panose="02020603050405020304" pitchFamily="18" charset="0"/>
                        </a:rPr>
                        <a:t>146,548</a:t>
                      </a:r>
                    </a:p>
                  </a:txBody>
                  <a:tcPr marL="68580" marR="68580" marT="0" marB="0"/>
                </a:tc>
                <a:tc>
                  <a:txBody>
                    <a:bodyPr/>
                    <a:lstStyle/>
                    <a:p>
                      <a:pPr>
                        <a:spcAft>
                          <a:spcPts val="0"/>
                        </a:spcAft>
                      </a:pPr>
                      <a:r>
                        <a:rPr lang="en-US" sz="2000" b="0" dirty="0">
                          <a:effectLst/>
                          <a:latin typeface="+mn-lt"/>
                          <a:ea typeface="Times New Roman" panose="02020603050405020304" pitchFamily="18" charset="0"/>
                          <a:cs typeface="Times New Roman" panose="02020603050405020304" pitchFamily="18" charset="0"/>
                        </a:rPr>
                        <a:t>477</a:t>
                      </a:r>
                    </a:p>
                  </a:txBody>
                  <a:tcPr marL="68580" marR="68580" marT="0" marB="0"/>
                </a:tc>
                <a:extLst>
                  <a:ext uri="{0D108BD9-81ED-4DB2-BD59-A6C34878D82A}">
                    <a16:rowId xmlns:a16="http://schemas.microsoft.com/office/drawing/2014/main" val="1607528555"/>
                  </a:ext>
                </a:extLst>
              </a:tr>
              <a:tr h="537212">
                <a:tc>
                  <a:txBody>
                    <a:bodyPr/>
                    <a:lstStyle/>
                    <a:p>
                      <a:pPr>
                        <a:spcAft>
                          <a:spcPts val="0"/>
                        </a:spcAft>
                      </a:pPr>
                      <a:r>
                        <a:rPr lang="en-US" sz="2000" dirty="0">
                          <a:effectLst/>
                        </a:rPr>
                        <a:t>2019</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000" dirty="0">
                          <a:effectLst/>
                          <a:latin typeface="+mn-lt"/>
                        </a:rPr>
                        <a:t>40,100</a:t>
                      </a:r>
                    </a:p>
                  </a:txBody>
                  <a:tcPr marL="68580" marR="68580" marT="0" marB="0"/>
                </a:tc>
                <a:tc>
                  <a:txBody>
                    <a:bodyPr/>
                    <a:lstStyle/>
                    <a:p>
                      <a:pPr>
                        <a:spcAft>
                          <a:spcPts val="0"/>
                        </a:spcAft>
                      </a:pPr>
                      <a:r>
                        <a:rPr lang="en-US" sz="2000" b="0" dirty="0">
                          <a:effectLst/>
                          <a:latin typeface="+mn-lt"/>
                          <a:ea typeface="Times New Roman" panose="02020603050405020304" pitchFamily="18" charset="0"/>
                          <a:cs typeface="Times New Roman" panose="02020603050405020304" pitchFamily="18" charset="0"/>
                        </a:rPr>
                        <a:t>19,061</a:t>
                      </a:r>
                    </a:p>
                  </a:txBody>
                  <a:tcPr marL="68580" marR="68580" marT="0" marB="0"/>
                </a:tc>
                <a:tc>
                  <a:txBody>
                    <a:bodyPr/>
                    <a:lstStyle/>
                    <a:p>
                      <a:pPr>
                        <a:spcAft>
                          <a:spcPts val="0"/>
                        </a:spcAft>
                      </a:pPr>
                      <a:r>
                        <a:rPr lang="en-US" sz="2000" b="1" dirty="0">
                          <a:effectLst/>
                          <a:latin typeface="+mn-lt"/>
                          <a:ea typeface="Times New Roman" panose="02020603050405020304" pitchFamily="18" charset="0"/>
                          <a:cs typeface="Times New Roman" panose="02020603050405020304" pitchFamily="18" charset="0"/>
                        </a:rPr>
                        <a:t>163,961</a:t>
                      </a:r>
                    </a:p>
                  </a:txBody>
                  <a:tcPr marL="68580" marR="68580" marT="0" marB="0"/>
                </a:tc>
                <a:tc>
                  <a:txBody>
                    <a:bodyPr/>
                    <a:lstStyle/>
                    <a:p>
                      <a:pPr>
                        <a:spcAft>
                          <a:spcPts val="0"/>
                        </a:spcAft>
                      </a:pPr>
                      <a:r>
                        <a:rPr lang="en-US" sz="2000" b="0" dirty="0">
                          <a:effectLst/>
                          <a:latin typeface="+mn-lt"/>
                          <a:ea typeface="Times New Roman" panose="02020603050405020304" pitchFamily="18" charset="0"/>
                          <a:cs typeface="Times New Roman" panose="02020603050405020304" pitchFamily="18" charset="0"/>
                        </a:rPr>
                        <a:t>8,235</a:t>
                      </a:r>
                    </a:p>
                  </a:txBody>
                  <a:tcPr marL="68580" marR="68580" marT="0" marB="0"/>
                </a:tc>
                <a:tc>
                  <a:txBody>
                    <a:bodyPr/>
                    <a:lstStyle/>
                    <a:p>
                      <a:pPr>
                        <a:spcAft>
                          <a:spcPts val="0"/>
                        </a:spcAft>
                      </a:pPr>
                      <a:r>
                        <a:rPr lang="en-US" sz="2000" b="1" dirty="0">
                          <a:effectLst/>
                          <a:latin typeface="+mn-lt"/>
                          <a:ea typeface="Times New Roman" panose="02020603050405020304" pitchFamily="18" charset="0"/>
                          <a:cs typeface="Times New Roman" panose="02020603050405020304" pitchFamily="18" charset="0"/>
                        </a:rPr>
                        <a:t>231,158</a:t>
                      </a:r>
                    </a:p>
                  </a:txBody>
                  <a:tcPr marL="68580" marR="68580" marT="0" marB="0"/>
                </a:tc>
                <a:tc>
                  <a:txBody>
                    <a:bodyPr/>
                    <a:lstStyle/>
                    <a:p>
                      <a:pPr>
                        <a:spcAft>
                          <a:spcPts val="0"/>
                        </a:spcAft>
                      </a:pPr>
                      <a:r>
                        <a:rPr lang="en-US" sz="2000" b="0" dirty="0">
                          <a:effectLst/>
                          <a:latin typeface="+mn-lt"/>
                          <a:ea typeface="Times New Roman" panose="02020603050405020304" pitchFamily="18" charset="0"/>
                          <a:cs typeface="Times New Roman" panose="02020603050405020304" pitchFamily="18" charset="0"/>
                        </a:rPr>
                        <a:t>634</a:t>
                      </a:r>
                    </a:p>
                  </a:txBody>
                  <a:tcPr marL="68580" marR="68580" marT="0" marB="0"/>
                </a:tc>
                <a:extLst>
                  <a:ext uri="{0D108BD9-81ED-4DB2-BD59-A6C34878D82A}">
                    <a16:rowId xmlns:a16="http://schemas.microsoft.com/office/drawing/2014/main" val="1354850735"/>
                  </a:ext>
                </a:extLst>
              </a:tr>
              <a:tr h="537212">
                <a:tc>
                  <a:txBody>
                    <a:bodyPr/>
                    <a:lstStyle/>
                    <a:p>
                      <a:pPr>
                        <a:spcAft>
                          <a:spcPts val="0"/>
                        </a:spcAft>
                      </a:pPr>
                      <a:r>
                        <a:rPr lang="en-US" sz="2000" dirty="0">
                          <a:effectLst/>
                        </a:rPr>
                        <a:t>2020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2000" dirty="0">
                          <a:effectLst/>
                          <a:latin typeface="+mn-lt"/>
                        </a:rPr>
                        <a:t>36,534</a:t>
                      </a:r>
                    </a:p>
                  </a:txBody>
                  <a:tcPr marL="68580" marR="68580" marT="0" marB="0"/>
                </a:tc>
                <a:tc>
                  <a:txBody>
                    <a:bodyPr/>
                    <a:lstStyle/>
                    <a:p>
                      <a:pPr>
                        <a:spcAft>
                          <a:spcPts val="0"/>
                        </a:spcAft>
                      </a:pPr>
                      <a:r>
                        <a:rPr lang="en-US" sz="2000" b="0" dirty="0">
                          <a:effectLst/>
                          <a:latin typeface="+mn-lt"/>
                          <a:ea typeface="Times New Roman" panose="02020603050405020304" pitchFamily="18" charset="0"/>
                          <a:cs typeface="Times New Roman" panose="02020603050405020304" pitchFamily="18" charset="0"/>
                        </a:rPr>
                        <a:t>16,163</a:t>
                      </a:r>
                    </a:p>
                  </a:txBody>
                  <a:tcPr marL="68580" marR="68580" marT="0" marB="0"/>
                </a:tc>
                <a:tc>
                  <a:txBody>
                    <a:bodyPr/>
                    <a:lstStyle/>
                    <a:p>
                      <a:pPr>
                        <a:spcAft>
                          <a:spcPts val="0"/>
                        </a:spcAft>
                      </a:pPr>
                      <a:r>
                        <a:rPr lang="en-US" sz="2000" b="1" dirty="0">
                          <a:effectLst/>
                          <a:latin typeface="+mn-lt"/>
                          <a:ea typeface="Times New Roman" panose="02020603050405020304" pitchFamily="18" charset="0"/>
                          <a:cs typeface="Times New Roman" panose="02020603050405020304" pitchFamily="18" charset="0"/>
                        </a:rPr>
                        <a:t>153,454</a:t>
                      </a:r>
                    </a:p>
                  </a:txBody>
                  <a:tcPr marL="68580" marR="68580" marT="0" marB="0"/>
                </a:tc>
                <a:tc>
                  <a:txBody>
                    <a:bodyPr/>
                    <a:lstStyle/>
                    <a:p>
                      <a:pPr>
                        <a:spcAft>
                          <a:spcPts val="0"/>
                        </a:spcAft>
                      </a:pPr>
                      <a:r>
                        <a:rPr lang="en-US" sz="2000" b="0" dirty="0">
                          <a:effectLst/>
                          <a:latin typeface="+mn-lt"/>
                          <a:ea typeface="Times New Roman" panose="02020603050405020304" pitchFamily="18" charset="0"/>
                          <a:cs typeface="Times New Roman" panose="02020603050405020304" pitchFamily="18" charset="0"/>
                        </a:rPr>
                        <a:t>14,198</a:t>
                      </a:r>
                    </a:p>
                  </a:txBody>
                  <a:tcPr marL="68580" marR="68580" marT="0" marB="0"/>
                </a:tc>
                <a:tc>
                  <a:txBody>
                    <a:bodyPr/>
                    <a:lstStyle/>
                    <a:p>
                      <a:pPr>
                        <a:spcAft>
                          <a:spcPts val="0"/>
                        </a:spcAft>
                      </a:pPr>
                      <a:r>
                        <a:rPr lang="en-US" sz="2000" b="1" dirty="0">
                          <a:effectLst/>
                          <a:latin typeface="+mn-lt"/>
                          <a:ea typeface="Times New Roman" panose="02020603050405020304" pitchFamily="18" charset="0"/>
                          <a:cs typeface="Times New Roman" panose="02020603050405020304" pitchFamily="18" charset="0"/>
                        </a:rPr>
                        <a:t>220,349</a:t>
                      </a:r>
                    </a:p>
                  </a:txBody>
                  <a:tcPr marL="68580" marR="68580" marT="0" marB="0"/>
                </a:tc>
                <a:tc>
                  <a:txBody>
                    <a:bodyPr/>
                    <a:lstStyle/>
                    <a:p>
                      <a:pPr>
                        <a:spcAft>
                          <a:spcPts val="0"/>
                        </a:spcAft>
                      </a:pPr>
                      <a:r>
                        <a:rPr lang="en-US" sz="2000" b="0" dirty="0">
                          <a:effectLst/>
                          <a:latin typeface="+mn-lt"/>
                          <a:ea typeface="Times New Roman" panose="02020603050405020304" pitchFamily="18" charset="0"/>
                          <a:cs typeface="Times New Roman" panose="02020603050405020304" pitchFamily="18" charset="0"/>
                        </a:rPr>
                        <a:t>448</a:t>
                      </a:r>
                    </a:p>
                  </a:txBody>
                  <a:tcPr marL="68580" marR="68580" marT="0" marB="0"/>
                </a:tc>
                <a:extLst>
                  <a:ext uri="{0D108BD9-81ED-4DB2-BD59-A6C34878D82A}">
                    <a16:rowId xmlns:a16="http://schemas.microsoft.com/office/drawing/2014/main" val="148741011"/>
                  </a:ext>
                </a:extLst>
              </a:tr>
              <a:tr h="537212">
                <a:tc>
                  <a:txBody>
                    <a:bodyPr/>
                    <a:lstStyle/>
                    <a:p>
                      <a:pPr>
                        <a:spcAft>
                          <a:spcPts val="0"/>
                        </a:spcAft>
                      </a:pPr>
                      <a:r>
                        <a:rPr lang="en-US" sz="2000" dirty="0">
                          <a:effectLst/>
                          <a:latin typeface="+mn-lt"/>
                          <a:ea typeface="Times New Roman" panose="02020603050405020304" pitchFamily="18" charset="0"/>
                          <a:cs typeface="Times New Roman" panose="02020603050405020304" pitchFamily="18" charset="0"/>
                        </a:rPr>
                        <a:t>2021</a:t>
                      </a:r>
                    </a:p>
                  </a:txBody>
                  <a:tcPr marL="68580" marR="68580" marT="0" marB="0"/>
                </a:tc>
                <a:tc>
                  <a:txBody>
                    <a:bodyPr/>
                    <a:lstStyle/>
                    <a:p>
                      <a:pPr>
                        <a:spcAft>
                          <a:spcPts val="0"/>
                        </a:spcAft>
                      </a:pPr>
                      <a:r>
                        <a:rPr lang="en-US" sz="2000" dirty="0">
                          <a:effectLst/>
                          <a:latin typeface="+mn-lt"/>
                        </a:rPr>
                        <a:t>39,220</a:t>
                      </a:r>
                    </a:p>
                  </a:txBody>
                  <a:tcPr marL="68580" marR="68580" marT="0" marB="0"/>
                </a:tc>
                <a:tc>
                  <a:txBody>
                    <a:bodyPr/>
                    <a:lstStyle/>
                    <a:p>
                      <a:pPr>
                        <a:spcAft>
                          <a:spcPts val="0"/>
                        </a:spcAft>
                      </a:pPr>
                      <a:r>
                        <a:rPr lang="en-US" sz="2000" b="0" dirty="0">
                          <a:effectLst/>
                          <a:latin typeface="+mn-lt"/>
                          <a:ea typeface="Times New Roman" panose="02020603050405020304" pitchFamily="18" charset="0"/>
                          <a:cs typeface="Times New Roman" panose="02020603050405020304" pitchFamily="18" charset="0"/>
                        </a:rPr>
                        <a:t>47,259</a:t>
                      </a:r>
                    </a:p>
                  </a:txBody>
                  <a:tcPr marL="68580" marR="68580" marT="0" marB="0"/>
                </a:tc>
                <a:tc>
                  <a:txBody>
                    <a:bodyPr/>
                    <a:lstStyle/>
                    <a:p>
                      <a:pPr>
                        <a:spcAft>
                          <a:spcPts val="0"/>
                        </a:spcAft>
                      </a:pPr>
                      <a:r>
                        <a:rPr lang="en-US" sz="2000" b="1" dirty="0">
                          <a:effectLst/>
                          <a:latin typeface="+mn-lt"/>
                          <a:ea typeface="Times New Roman" panose="02020603050405020304" pitchFamily="18" charset="0"/>
                          <a:cs typeface="Times New Roman" panose="02020603050405020304" pitchFamily="18" charset="0"/>
                        </a:rPr>
                        <a:t>101,590</a:t>
                      </a:r>
                    </a:p>
                  </a:txBody>
                  <a:tcPr marL="68580" marR="68580" marT="0" marB="0"/>
                </a:tc>
                <a:tc>
                  <a:txBody>
                    <a:bodyPr/>
                    <a:lstStyle/>
                    <a:p>
                      <a:pPr>
                        <a:spcAft>
                          <a:spcPts val="0"/>
                        </a:spcAft>
                      </a:pPr>
                      <a:r>
                        <a:rPr lang="en-US" sz="2000" b="0" dirty="0">
                          <a:effectLst/>
                          <a:latin typeface="+mn-lt"/>
                          <a:ea typeface="Times New Roman" panose="02020603050405020304" pitchFamily="18" charset="0"/>
                          <a:cs typeface="Times New Roman" panose="02020603050405020304" pitchFamily="18" charset="0"/>
                        </a:rPr>
                        <a:t>10,825</a:t>
                      </a:r>
                    </a:p>
                  </a:txBody>
                  <a:tcPr marL="68580" marR="68580" marT="0" marB="0"/>
                </a:tc>
                <a:tc>
                  <a:txBody>
                    <a:bodyPr/>
                    <a:lstStyle/>
                    <a:p>
                      <a:pPr>
                        <a:spcAft>
                          <a:spcPts val="0"/>
                        </a:spcAft>
                      </a:pPr>
                      <a:r>
                        <a:rPr lang="en-US" sz="2000" b="1" dirty="0">
                          <a:effectLst/>
                          <a:latin typeface="+mn-lt"/>
                          <a:ea typeface="Times New Roman" panose="02020603050405020304" pitchFamily="18" charset="0"/>
                          <a:cs typeface="Times New Roman" panose="02020603050405020304" pitchFamily="18" charset="0"/>
                        </a:rPr>
                        <a:t>198,894</a:t>
                      </a:r>
                    </a:p>
                  </a:txBody>
                  <a:tcPr marL="68580" marR="68580" marT="0" marB="0"/>
                </a:tc>
                <a:tc>
                  <a:txBody>
                    <a:bodyPr/>
                    <a:lstStyle/>
                    <a:p>
                      <a:pPr>
                        <a:spcAft>
                          <a:spcPts val="0"/>
                        </a:spcAft>
                      </a:pPr>
                      <a:r>
                        <a:rPr lang="en-US" sz="2000" b="0" dirty="0">
                          <a:effectLst/>
                          <a:latin typeface="+mn-lt"/>
                          <a:ea typeface="Times New Roman" panose="02020603050405020304" pitchFamily="18" charset="0"/>
                          <a:cs typeface="Times New Roman" panose="02020603050405020304" pitchFamily="18" charset="0"/>
                        </a:rPr>
                        <a:t>416</a:t>
                      </a:r>
                    </a:p>
                  </a:txBody>
                  <a:tcPr marL="68580" marR="68580" marT="0" marB="0"/>
                </a:tc>
                <a:extLst>
                  <a:ext uri="{0D108BD9-81ED-4DB2-BD59-A6C34878D82A}">
                    <a16:rowId xmlns:a16="http://schemas.microsoft.com/office/drawing/2014/main" val="10005"/>
                  </a:ext>
                </a:extLst>
              </a:tr>
              <a:tr h="537212">
                <a:tc>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endParaRPr lang="en-US" sz="2000" dirty="0">
                        <a:effectLst/>
                        <a:latin typeface="+mn-lt"/>
                      </a:endParaRPr>
                    </a:p>
                  </a:txBody>
                  <a:tcPr marL="68580" marR="68580" marT="0" marB="0"/>
                </a:tc>
                <a:tc>
                  <a:txBody>
                    <a:bodyPr/>
                    <a:lstStyle/>
                    <a:p>
                      <a:pPr>
                        <a:spcAft>
                          <a:spcPts val="0"/>
                        </a:spcAf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3" name="TextBox 2"/>
          <p:cNvSpPr txBox="1"/>
          <p:nvPr/>
        </p:nvSpPr>
        <p:spPr>
          <a:xfrm>
            <a:off x="1363393" y="5459844"/>
            <a:ext cx="3867513" cy="369332"/>
          </a:xfrm>
          <a:prstGeom prst="rect">
            <a:avLst/>
          </a:prstGeom>
          <a:noFill/>
        </p:spPr>
        <p:txBody>
          <a:bodyPr wrap="square" rtlCol="0">
            <a:spAutoFit/>
          </a:bodyPr>
          <a:lstStyle/>
          <a:p>
            <a:r>
              <a:rPr lang="en-AU" dirty="0"/>
              <a:t>Source: NFA</a:t>
            </a:r>
          </a:p>
        </p:txBody>
      </p:sp>
    </p:spTree>
    <p:extLst>
      <p:ext uri="{BB962C8B-B14F-4D97-AF65-F5344CB8AC3E}">
        <p14:creationId xmlns:p14="http://schemas.microsoft.com/office/powerpoint/2010/main" val="1669033275"/>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5773-B98B-4564-9545-BC5954994FDF}"/>
              </a:ext>
            </a:extLst>
          </p:cNvPr>
          <p:cNvSpPr>
            <a:spLocks noGrp="1"/>
          </p:cNvSpPr>
          <p:nvPr>
            <p:ph type="title"/>
          </p:nvPr>
        </p:nvSpPr>
        <p:spPr/>
        <p:txBody>
          <a:bodyPr/>
          <a:lstStyle/>
          <a:p>
            <a:r>
              <a:rPr lang="en-AU" dirty="0"/>
              <a:t>Markets</a:t>
            </a:r>
          </a:p>
        </p:txBody>
      </p:sp>
      <p:sp>
        <p:nvSpPr>
          <p:cNvPr id="3" name="Content Placeholder 2">
            <a:extLst>
              <a:ext uri="{FF2B5EF4-FFF2-40B4-BE49-F238E27FC236}">
                <a16:creationId xmlns:a16="http://schemas.microsoft.com/office/drawing/2014/main" id="{767096A0-164D-4BC7-8D87-C45299FFF482}"/>
              </a:ext>
            </a:extLst>
          </p:cNvPr>
          <p:cNvSpPr>
            <a:spLocks noGrp="1"/>
          </p:cNvSpPr>
          <p:nvPr>
            <p:ph idx="1"/>
          </p:nvPr>
        </p:nvSpPr>
        <p:spPr/>
        <p:txBody>
          <a:bodyPr/>
          <a:lstStyle/>
          <a:p>
            <a:pPr>
              <a:buFont typeface="Arial" panose="020B0604020202020204" pitchFamily="34" charset="0"/>
              <a:buChar char="•"/>
            </a:pPr>
            <a:r>
              <a:rPr lang="en-AU" sz="2400" dirty="0"/>
              <a:t>Domestic market- Tuna is being canned onshore factories for domestic market to meet consumer preferences</a:t>
            </a:r>
          </a:p>
          <a:p>
            <a:pPr>
              <a:buFont typeface="Arial" panose="020B0604020202020204" pitchFamily="34" charset="0"/>
              <a:buChar char="•"/>
            </a:pPr>
            <a:r>
              <a:rPr lang="en-AU" sz="2400" dirty="0"/>
              <a:t>Export market: EU market and UK market</a:t>
            </a:r>
          </a:p>
          <a:p>
            <a:pPr>
              <a:buFont typeface="Arial" panose="020B0604020202020204" pitchFamily="34" charset="0"/>
              <a:buChar char="•"/>
            </a:pPr>
            <a:r>
              <a:rPr lang="en-AU" sz="2400" dirty="0"/>
              <a:t>China market: Currently confirmed with companies including </a:t>
            </a:r>
            <a:r>
              <a:rPr lang="en-AU" sz="2400" dirty="0" err="1"/>
              <a:t>frozen,canned</a:t>
            </a:r>
            <a:r>
              <a:rPr lang="en-AU" sz="2400" dirty="0"/>
              <a:t> and chilled fish products have now been registered with General Administration of China Customs (GACC)</a:t>
            </a:r>
          </a:p>
          <a:p>
            <a:pPr>
              <a:buFont typeface="Arial" panose="020B0604020202020204" pitchFamily="34" charset="0"/>
              <a:buChar char="•"/>
            </a:pPr>
            <a:r>
              <a:rPr lang="en-AU" sz="2400" dirty="0"/>
              <a:t>Australia market</a:t>
            </a:r>
          </a:p>
          <a:p>
            <a:pPr>
              <a:buFont typeface="Arial" panose="020B0604020202020204" pitchFamily="34" charset="0"/>
              <a:buChar char="•"/>
            </a:pPr>
            <a:r>
              <a:rPr lang="en-AU" sz="2400" dirty="0"/>
              <a:t>Middle East market </a:t>
            </a:r>
          </a:p>
          <a:p>
            <a:pPr>
              <a:buFont typeface="Arial" panose="020B0604020202020204" pitchFamily="34" charset="0"/>
              <a:buChar char="•"/>
            </a:pPr>
            <a:r>
              <a:rPr lang="en-AU" sz="2400" dirty="0"/>
              <a:t>Russia</a:t>
            </a:r>
          </a:p>
          <a:p>
            <a:pPr>
              <a:buFont typeface="Arial" panose="020B0604020202020204" pitchFamily="34" charset="0"/>
              <a:buChar char="•"/>
            </a:pPr>
            <a:r>
              <a:rPr lang="en-AU" sz="2400" dirty="0"/>
              <a:t>Brazil</a:t>
            </a:r>
          </a:p>
          <a:p>
            <a:r>
              <a:rPr lang="en-AU" sz="2400" dirty="0"/>
              <a:t>-</a:t>
            </a:r>
          </a:p>
        </p:txBody>
      </p:sp>
    </p:spTree>
    <p:extLst>
      <p:ext uri="{BB962C8B-B14F-4D97-AF65-F5344CB8AC3E}">
        <p14:creationId xmlns:p14="http://schemas.microsoft.com/office/powerpoint/2010/main" val="136439881"/>
      </p:ext>
    </p:extLst>
  </p:cSld>
  <p:clrMapOvr>
    <a:masterClrMapping/>
  </p:clrMapOvr>
  <p:transition>
    <p:random/>
  </p:transition>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3939</TotalTime>
  <Words>833</Words>
  <Application>Microsoft Office PowerPoint</Application>
  <PresentationFormat>Widescreen</PresentationFormat>
  <Paragraphs>165</Paragraphs>
  <Slides>13</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vt:i4>
      </vt:variant>
    </vt:vector>
  </HeadingPairs>
  <TitlesOfParts>
    <vt:vector size="26" baseType="lpstr">
      <vt:lpstr>Arial</vt:lpstr>
      <vt:lpstr>Bradley Hand ITC</vt:lpstr>
      <vt:lpstr>Britannic Bold</vt:lpstr>
      <vt:lpstr>Calibri</vt:lpstr>
      <vt:lpstr>Century Gothic</vt:lpstr>
      <vt:lpstr>Comic Sans MS</vt:lpstr>
      <vt:lpstr>Gill Sans MT</vt:lpstr>
      <vt:lpstr>Lucida Calligraphy</vt:lpstr>
      <vt:lpstr>Times New Roman</vt:lpstr>
      <vt:lpstr>Wingdings</vt:lpstr>
      <vt:lpstr>Wingdings 3</vt:lpstr>
      <vt:lpstr>Wisp</vt:lpstr>
      <vt:lpstr>Ripple</vt:lpstr>
      <vt:lpstr>PowerPoint Presentation</vt:lpstr>
      <vt:lpstr>PowerPoint Presentation</vt:lpstr>
      <vt:lpstr>2017 Tuna Industry Consultation Outcomes</vt:lpstr>
      <vt:lpstr>General Overview of the Tuna Industry</vt:lpstr>
      <vt:lpstr>PowerPoint Presentation</vt:lpstr>
      <vt:lpstr>PowerPoint Presentation</vt:lpstr>
      <vt:lpstr>Economic Indicators</vt:lpstr>
      <vt:lpstr>Exports by product type</vt:lpstr>
      <vt:lpstr>Markets</vt:lpstr>
      <vt:lpstr>Industry Concerns</vt:lpstr>
      <vt:lpstr>Enabling Infrastructure and Operating Environment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Sabub Benthly</dc:creator>
  <cp:lastModifiedBy>Norlan Warpin</cp:lastModifiedBy>
  <cp:revision>50</cp:revision>
  <cp:lastPrinted>2022-02-22T05:10:01Z</cp:lastPrinted>
  <dcterms:created xsi:type="dcterms:W3CDTF">2022-02-10T14:44:26Z</dcterms:created>
  <dcterms:modified xsi:type="dcterms:W3CDTF">2022-02-23T03:37:22Z</dcterms:modified>
</cp:coreProperties>
</file>