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p:scale>
          <a:sx n="75" d="100"/>
          <a:sy n="75" d="100"/>
        </p:scale>
        <p:origin x="519" y="8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8C33803-D868-41F8-B257-FA06AB47B422}" type="datetimeFigureOut">
              <a:rPr lang="en-GB" smtClean="0"/>
              <a:t>23/02/2022</a:t>
            </a:fld>
            <a:endParaRPr lang="en-GB"/>
          </a:p>
        </p:txBody>
      </p:sp>
      <p:sp>
        <p:nvSpPr>
          <p:cNvPr id="5" name="Footer Placeholder 4"/>
          <p:cNvSpPr>
            <a:spLocks noGrp="1"/>
          </p:cNvSpPr>
          <p:nvPr>
            <p:ph type="ftr" sz="quarter" idx="11"/>
          </p:nvPr>
        </p:nvSpPr>
        <p:spPr>
          <a:xfrm>
            <a:off x="1371600" y="4323845"/>
            <a:ext cx="6400800" cy="365125"/>
          </a:xfrm>
        </p:spPr>
        <p:txBody>
          <a:bodyPr/>
          <a:lstStyle/>
          <a:p>
            <a:endParaRPr lang="en-GB"/>
          </a:p>
        </p:txBody>
      </p:sp>
      <p:sp>
        <p:nvSpPr>
          <p:cNvPr id="6" name="Slide Number Placeholder 5"/>
          <p:cNvSpPr>
            <a:spLocks noGrp="1"/>
          </p:cNvSpPr>
          <p:nvPr>
            <p:ph type="sldNum" sz="quarter" idx="12"/>
          </p:nvPr>
        </p:nvSpPr>
        <p:spPr>
          <a:xfrm>
            <a:off x="8077200" y="1430866"/>
            <a:ext cx="2743200" cy="365125"/>
          </a:xfrm>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58487035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262075834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3730678624"/>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a:xfrm>
            <a:off x="685800" y="379941"/>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61C6A112-FCE5-4217-9672-0FBA31B2EE14}" type="slidenum">
              <a:rPr lang="en-GB" smtClean="0"/>
              <a:t>‹#›</a:t>
            </a:fld>
            <a:endParaRPr lang="en-GB"/>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30689134"/>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a:xfrm>
            <a:off x="685800" y="378883"/>
            <a:ext cx="6991492" cy="365125"/>
          </a:xfrm>
        </p:spPr>
        <p:txBody>
          <a:bodyPr/>
          <a:lstStyle/>
          <a:p>
            <a:endParaRPr lang="en-GB"/>
          </a:p>
        </p:txBody>
      </p:sp>
      <p:sp>
        <p:nvSpPr>
          <p:cNvPr id="7" name="Slide Number Placeholder 6"/>
          <p:cNvSpPr>
            <a:spLocks noGrp="1"/>
          </p:cNvSpPr>
          <p:nvPr>
            <p:ph type="sldNum" sz="quarter" idx="12"/>
          </p:nvPr>
        </p:nvSpPr>
        <p:spPr>
          <a:xfrm>
            <a:off x="10862452" y="381000"/>
            <a:ext cx="643748" cy="365125"/>
          </a:xfrm>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1946084381"/>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8C33803-D868-41F8-B257-FA06AB47B422}" type="datetimeFigureOut">
              <a:rPr lang="en-GB" smtClean="0"/>
              <a:t>23/02/2022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2026443498"/>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8C33803-D868-41F8-B257-FA06AB47B422}" type="datetimeFigureOut">
              <a:rPr lang="en-GB" smtClean="0"/>
              <a:t>23/02/2022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1970071337"/>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33803-D868-41F8-B257-FA06AB47B422}"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1264786826"/>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8C33803-D868-41F8-B257-FA06AB47B422}" type="datetimeFigureOut">
              <a:rPr lang="en-GB" smtClean="0"/>
              <a:t>23/02/2022</a:t>
            </a:fld>
            <a:endParaRPr lang="en-GB"/>
          </a:p>
        </p:txBody>
      </p:sp>
      <p:sp>
        <p:nvSpPr>
          <p:cNvPr id="5" name="Footer Placeholder 4"/>
          <p:cNvSpPr>
            <a:spLocks noGrp="1"/>
          </p:cNvSpPr>
          <p:nvPr>
            <p:ph type="ftr" sz="quarter" idx="11"/>
          </p:nvPr>
        </p:nvSpPr>
        <p:spPr>
          <a:xfrm>
            <a:off x="685800" y="381000"/>
            <a:ext cx="6991492" cy="36512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387880171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C33803-D868-41F8-B257-FA06AB47B422}" type="datetimeFigureOut">
              <a:rPr lang="en-GB" smtClean="0"/>
              <a:t>23/02/2022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205133914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8C33803-D868-41F8-B257-FA06AB47B422}" type="datetimeFigureOut">
              <a:rPr lang="en-GB" smtClean="0"/>
              <a:t>23/02/2022</a:t>
            </a:fld>
            <a:endParaRPr lang="en-GB"/>
          </a:p>
        </p:txBody>
      </p:sp>
      <p:sp>
        <p:nvSpPr>
          <p:cNvPr id="5" name="Footer Placeholder 4"/>
          <p:cNvSpPr>
            <a:spLocks noGrp="1"/>
          </p:cNvSpPr>
          <p:nvPr>
            <p:ph type="ftr" sz="quarter" idx="11"/>
          </p:nvPr>
        </p:nvSpPr>
        <p:spPr>
          <a:xfrm>
            <a:off x="685800" y="381001"/>
            <a:ext cx="6991492" cy="364065"/>
          </a:xfrm>
        </p:spPr>
        <p:txBody>
          <a:bodyPr/>
          <a:lstStyle/>
          <a:p>
            <a:endParaRPr lang="en-GB"/>
          </a:p>
        </p:txBody>
      </p:sp>
      <p:sp>
        <p:nvSpPr>
          <p:cNvPr id="6" name="Slide Number Placeholder 5"/>
          <p:cNvSpPr>
            <a:spLocks noGrp="1"/>
          </p:cNvSpPr>
          <p:nvPr>
            <p:ph type="sldNum" sz="quarter" idx="12"/>
          </p:nvPr>
        </p:nvSpPr>
        <p:spPr>
          <a:xfrm>
            <a:off x="10862452" y="381000"/>
            <a:ext cx="643748" cy="365125"/>
          </a:xfrm>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33380572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154035150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C33803-D868-41F8-B257-FA06AB47B422}" type="datetimeFigureOut">
              <a:rPr lang="en-GB" smtClean="0"/>
              <a:t>23/02/2022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406174977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C33803-D868-41F8-B257-FA06AB47B422}" type="datetimeFigureOut">
              <a:rPr lang="en-GB" smtClean="0"/>
              <a:t>23/02/2022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3132352993"/>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33803-D868-41F8-B257-FA06AB47B422}" type="datetimeFigureOut">
              <a:rPr lang="en-GB" smtClean="0"/>
              <a:t>23/02/2022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151920523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94101645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33803-D868-41F8-B257-FA06AB47B422}" type="datetimeFigureOut">
              <a:rPr lang="en-GB" smtClean="0"/>
              <a:t>23/02/2022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6A112-FCE5-4217-9672-0FBA31B2EE14}" type="slidenum">
              <a:rPr lang="en-GB" smtClean="0"/>
              <a:t>‹#›</a:t>
            </a:fld>
            <a:endParaRPr lang="en-GB"/>
          </a:p>
        </p:txBody>
      </p:sp>
    </p:spTree>
    <p:extLst>
      <p:ext uri="{BB962C8B-B14F-4D97-AF65-F5344CB8AC3E}">
        <p14:creationId xmlns:p14="http://schemas.microsoft.com/office/powerpoint/2010/main" val="207205103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8C33803-D868-41F8-B257-FA06AB47B422}" type="datetimeFigureOut">
              <a:rPr lang="en-GB" smtClean="0"/>
              <a:t>23/02/2022</a:t>
            </a:fld>
            <a:endParaRPr lang="en-GB"/>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1C6A112-FCE5-4217-9672-0FBA31B2EE14}" type="slidenum">
              <a:rPr lang="en-GB" smtClean="0"/>
              <a:t>‹#›</a:t>
            </a:fld>
            <a:endParaRPr lang="en-GB"/>
          </a:p>
        </p:txBody>
      </p:sp>
    </p:spTree>
    <p:extLst>
      <p:ext uri="{BB962C8B-B14F-4D97-AF65-F5344CB8AC3E}">
        <p14:creationId xmlns:p14="http://schemas.microsoft.com/office/powerpoint/2010/main" val="3837262321"/>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ransition spd="slow">
    <p:push dir="u"/>
  </p:transition>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91D9D-3D89-44E5-859B-6A8AC4DF3E7A}"/>
              </a:ext>
            </a:extLst>
          </p:cNvPr>
          <p:cNvSpPr>
            <a:spLocks noGrp="1"/>
          </p:cNvSpPr>
          <p:nvPr>
            <p:ph type="ctrTitle"/>
          </p:nvPr>
        </p:nvSpPr>
        <p:spPr/>
        <p:txBody>
          <a:bodyPr>
            <a:normAutofit/>
          </a:bodyPr>
          <a:lstStyle/>
          <a:p>
            <a:r>
              <a:rPr lang="en-GB" sz="2800" dirty="0">
                <a:latin typeface="Arial Black" panose="020B0A04020102020204" pitchFamily="34" charset="0"/>
              </a:rPr>
              <a:t>		   national Trade Office</a:t>
            </a:r>
          </a:p>
        </p:txBody>
      </p:sp>
      <p:sp>
        <p:nvSpPr>
          <p:cNvPr id="3" name="Subtitle 2">
            <a:extLst>
              <a:ext uri="{FF2B5EF4-FFF2-40B4-BE49-F238E27FC236}">
                <a16:creationId xmlns:a16="http://schemas.microsoft.com/office/drawing/2014/main" id="{E1BDA696-00D8-4AEE-8DEC-91D884A3222C}"/>
              </a:ext>
            </a:extLst>
          </p:cNvPr>
          <p:cNvSpPr>
            <a:spLocks noGrp="1"/>
          </p:cNvSpPr>
          <p:nvPr>
            <p:ph type="subTitle" idx="1"/>
          </p:nvPr>
        </p:nvSpPr>
        <p:spPr>
          <a:xfrm>
            <a:off x="1371600" y="3632200"/>
            <a:ext cx="9448800" cy="2444749"/>
          </a:xfrm>
        </p:spPr>
        <p:txBody>
          <a:bodyPr>
            <a:noAutofit/>
          </a:bodyPr>
          <a:lstStyle/>
          <a:p>
            <a:pPr algn="ctr"/>
            <a:endParaRPr lang="en-GB" sz="2400" dirty="0">
              <a:latin typeface="Century Gothic" panose="020B0502020202020204" pitchFamily="34" charset="0"/>
            </a:endParaRPr>
          </a:p>
          <a:p>
            <a:pPr algn="ctr"/>
            <a:r>
              <a:rPr lang="en-GB" sz="2400" dirty="0">
                <a:latin typeface="Century Gothic" panose="020B0502020202020204" pitchFamily="34" charset="0"/>
              </a:rPr>
              <a:t>PAPUA NEW GUINEA TUNA INDUSTRY CONSULTATION</a:t>
            </a:r>
          </a:p>
          <a:p>
            <a:pPr algn="ctr"/>
            <a:r>
              <a:rPr lang="en-GB" sz="2400" dirty="0">
                <a:latin typeface="Century Gothic" panose="020B0502020202020204" pitchFamily="34" charset="0"/>
              </a:rPr>
              <a:t>23- 24 February 2020</a:t>
            </a:r>
          </a:p>
          <a:p>
            <a:pPr algn="ctr"/>
            <a:r>
              <a:rPr lang="en-GB" sz="2400" dirty="0">
                <a:latin typeface="Century Gothic" panose="020B0502020202020204" pitchFamily="34" charset="0"/>
              </a:rPr>
              <a:t>Hilton Hotel, Port Moresby</a:t>
            </a:r>
          </a:p>
        </p:txBody>
      </p:sp>
      <p:pic>
        <p:nvPicPr>
          <p:cNvPr id="4" name="Picture 3">
            <a:extLst>
              <a:ext uri="{FF2B5EF4-FFF2-40B4-BE49-F238E27FC236}">
                <a16:creationId xmlns:a16="http://schemas.microsoft.com/office/drawing/2014/main" id="{AD5A138C-D04F-4F7A-99FB-769BE3AB66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07450" y="1799706"/>
            <a:ext cx="2108200" cy="1682860"/>
          </a:xfrm>
          <a:prstGeom prst="rect">
            <a:avLst/>
          </a:prstGeom>
        </p:spPr>
      </p:pic>
      <p:pic>
        <p:nvPicPr>
          <p:cNvPr id="5" name="Picture 4">
            <a:extLst>
              <a:ext uri="{FF2B5EF4-FFF2-40B4-BE49-F238E27FC236}">
                <a16:creationId xmlns:a16="http://schemas.microsoft.com/office/drawing/2014/main" id="{32BA8D9D-D90F-4563-AFBB-93C1C3EE070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2900" y="2070100"/>
            <a:ext cx="1936749" cy="1483360"/>
          </a:xfrm>
          <a:prstGeom prst="rect">
            <a:avLst/>
          </a:prstGeom>
        </p:spPr>
      </p:pic>
    </p:spTree>
    <p:extLst>
      <p:ext uri="{BB962C8B-B14F-4D97-AF65-F5344CB8AC3E}">
        <p14:creationId xmlns:p14="http://schemas.microsoft.com/office/powerpoint/2010/main" val="137320160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7FDD0-D8D2-4391-B7D5-D2EBEAD9D5A2}"/>
              </a:ext>
            </a:extLst>
          </p:cNvPr>
          <p:cNvSpPr>
            <a:spLocks noGrp="1"/>
          </p:cNvSpPr>
          <p:nvPr>
            <p:ph type="title"/>
          </p:nvPr>
        </p:nvSpPr>
        <p:spPr>
          <a:xfrm>
            <a:off x="1098550" y="763588"/>
            <a:ext cx="10407650" cy="868362"/>
          </a:xfrm>
        </p:spPr>
        <p:txBody>
          <a:bodyPr>
            <a:normAutofit fontScale="90000"/>
          </a:bodyPr>
          <a:lstStyle/>
          <a:p>
            <a:pPr algn="ctr"/>
            <a:r>
              <a:rPr lang="en-GB" dirty="0"/>
              <a:t>Pacific – UK economic partnership agreement</a:t>
            </a:r>
          </a:p>
        </p:txBody>
      </p:sp>
      <p:sp>
        <p:nvSpPr>
          <p:cNvPr id="3" name="Content Placeholder 2">
            <a:extLst>
              <a:ext uri="{FF2B5EF4-FFF2-40B4-BE49-F238E27FC236}">
                <a16:creationId xmlns:a16="http://schemas.microsoft.com/office/drawing/2014/main" id="{995755A3-613D-43BF-8FBF-9A76640A9ECE}"/>
              </a:ext>
            </a:extLst>
          </p:cNvPr>
          <p:cNvSpPr>
            <a:spLocks noGrp="1"/>
          </p:cNvSpPr>
          <p:nvPr>
            <p:ph idx="1"/>
          </p:nvPr>
        </p:nvSpPr>
        <p:spPr>
          <a:xfrm>
            <a:off x="615950" y="1704975"/>
            <a:ext cx="10820400" cy="4664075"/>
          </a:xfrm>
        </p:spPr>
        <p:txBody>
          <a:bodyPr>
            <a:normAutofit/>
          </a:bodyPr>
          <a:lstStyle/>
          <a:p>
            <a:r>
              <a:rPr lang="en-GB" dirty="0"/>
              <a:t>Due to the BREXIT, the Pacific – UK IEPA was negotiated and concluded in 2020.</a:t>
            </a:r>
          </a:p>
          <a:p>
            <a:r>
              <a:rPr lang="en-GB" dirty="0"/>
              <a:t>The derogation for global sourcing and still being maintained in this Economic Partnership Agreement. </a:t>
            </a:r>
          </a:p>
          <a:p>
            <a:r>
              <a:rPr lang="en-GB" dirty="0"/>
              <a:t>Although we don’t export much Fisheries products or Tuna to the UK Market, we have began the process of PNG’s application for global sourcing derogation as per Article 6 of the Pacific- UK IEPA. </a:t>
            </a:r>
          </a:p>
        </p:txBody>
      </p:sp>
    </p:spTree>
    <p:extLst>
      <p:ext uri="{BB962C8B-B14F-4D97-AF65-F5344CB8AC3E}">
        <p14:creationId xmlns:p14="http://schemas.microsoft.com/office/powerpoint/2010/main" val="2161686034"/>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BACD7-4105-41CE-A213-BC0FFF3189B2}"/>
              </a:ext>
            </a:extLst>
          </p:cNvPr>
          <p:cNvSpPr>
            <a:spLocks noGrp="1"/>
          </p:cNvSpPr>
          <p:nvPr>
            <p:ph type="title"/>
          </p:nvPr>
        </p:nvSpPr>
        <p:spPr/>
        <p:txBody>
          <a:bodyPr>
            <a:normAutofit/>
          </a:bodyPr>
          <a:lstStyle/>
          <a:p>
            <a:pPr algn="ctr"/>
            <a:r>
              <a:rPr lang="en-GB" sz="3200" dirty="0">
                <a:latin typeface="Century Gothic" panose="020B0502020202020204" pitchFamily="34" charset="0"/>
              </a:rPr>
              <a:t>Market Access</a:t>
            </a:r>
          </a:p>
        </p:txBody>
      </p:sp>
      <p:sp>
        <p:nvSpPr>
          <p:cNvPr id="3" name="Content Placeholder 2">
            <a:extLst>
              <a:ext uri="{FF2B5EF4-FFF2-40B4-BE49-F238E27FC236}">
                <a16:creationId xmlns:a16="http://schemas.microsoft.com/office/drawing/2014/main" id="{834A902C-9D9F-4E5B-9525-93B73D18D40E}"/>
              </a:ext>
            </a:extLst>
          </p:cNvPr>
          <p:cNvSpPr>
            <a:spLocks noGrp="1"/>
          </p:cNvSpPr>
          <p:nvPr>
            <p:ph idx="1"/>
          </p:nvPr>
        </p:nvSpPr>
        <p:spPr/>
        <p:txBody>
          <a:bodyPr>
            <a:normAutofit/>
          </a:bodyPr>
          <a:lstStyle/>
          <a:p>
            <a:r>
              <a:rPr lang="en-GB" sz="2400" dirty="0">
                <a:effectLst/>
                <a:latin typeface="Century Gothic" panose="020B0502020202020204" pitchFamily="34" charset="0"/>
                <a:ea typeface="Calibri" panose="020F0502020204030204" pitchFamily="34" charset="0"/>
                <a:cs typeface="Cordia New" panose="020B0304020202020204" pitchFamily="34" charset="-34"/>
              </a:rPr>
              <a:t>PNG has not signed into many Trade Agreements (bilateral or Multilateral) for market access for our products including fisheries or marine products.</a:t>
            </a:r>
          </a:p>
          <a:p>
            <a:pPr marL="0" indent="0">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Pacific – EU IEPA, </a:t>
            </a:r>
          </a:p>
          <a:p>
            <a:pPr marL="0" indent="0">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the pacific UK IEPA,</a:t>
            </a:r>
          </a:p>
          <a:p>
            <a:pPr marL="0" indent="0">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 the MSG Free Trade Agreement, </a:t>
            </a:r>
          </a:p>
          <a:p>
            <a:pPr marL="0" indent="0">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the PICTA which PNG has yet to implement and the Bilateral Trade agreement between PNG and Australia ( the SPATECA). </a:t>
            </a:r>
          </a:p>
          <a:p>
            <a:endParaRPr lang="en-GB" dirty="0"/>
          </a:p>
        </p:txBody>
      </p:sp>
    </p:spTree>
    <p:extLst>
      <p:ext uri="{BB962C8B-B14F-4D97-AF65-F5344CB8AC3E}">
        <p14:creationId xmlns:p14="http://schemas.microsoft.com/office/powerpoint/2010/main" val="302646634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B1E9C-EB85-4B8C-9428-D34228A55DB2}"/>
              </a:ext>
            </a:extLst>
          </p:cNvPr>
          <p:cNvSpPr>
            <a:spLocks noGrp="1"/>
          </p:cNvSpPr>
          <p:nvPr>
            <p:ph type="title"/>
          </p:nvPr>
        </p:nvSpPr>
        <p:spPr/>
        <p:txBody>
          <a:bodyPr/>
          <a:lstStyle/>
          <a:p>
            <a:r>
              <a:rPr lang="en-GB" dirty="0"/>
              <a:t>Market Access</a:t>
            </a:r>
          </a:p>
        </p:txBody>
      </p:sp>
      <p:sp>
        <p:nvSpPr>
          <p:cNvPr id="3" name="Content Placeholder 2">
            <a:extLst>
              <a:ext uri="{FF2B5EF4-FFF2-40B4-BE49-F238E27FC236}">
                <a16:creationId xmlns:a16="http://schemas.microsoft.com/office/drawing/2014/main" id="{E31A367E-D496-4B52-A817-A8226B04ABCA}"/>
              </a:ext>
            </a:extLst>
          </p:cNvPr>
          <p:cNvSpPr>
            <a:spLocks noGrp="1"/>
          </p:cNvSpPr>
          <p:nvPr>
            <p:ph idx="1"/>
          </p:nvPr>
        </p:nvSpPr>
        <p:spPr/>
        <p:txBody>
          <a:bodyPr>
            <a:normAutofit/>
          </a:bodyPr>
          <a:lstStyle/>
          <a:p>
            <a:endParaRPr lang="en-GB" sz="2400" dirty="0">
              <a:effectLst/>
              <a:latin typeface="Century Gothic" panose="020B0502020202020204" pitchFamily="34" charset="0"/>
              <a:ea typeface="Calibri" panose="020F0502020204030204" pitchFamily="34" charset="0"/>
              <a:cs typeface="Cordia New" panose="020B0304020202020204" pitchFamily="34" charset="-34"/>
            </a:endParaRPr>
          </a:p>
          <a:p>
            <a:endParaRPr lang="en-GB" sz="2400" dirty="0">
              <a:latin typeface="Century Gothic" panose="020B0502020202020204" pitchFamily="34" charset="0"/>
              <a:ea typeface="Calibri" panose="020F0502020204030204" pitchFamily="34" charset="0"/>
              <a:cs typeface="Cordia New" panose="020B0304020202020204" pitchFamily="34" charset="-34"/>
            </a:endParaRP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Our exports to under countries such as China, Philippines, New Zealand, Japan or US are under the WTO Generalised system of preference (GSP). Under these arrangement, developed countries offer duty free market access to developing countries like PNG. However, the problem has been meeting the other countries market access requirement such as Rules of Origin and SPS. </a:t>
            </a:r>
          </a:p>
          <a:p>
            <a:endParaRPr lang="en-GB" dirty="0"/>
          </a:p>
        </p:txBody>
      </p:sp>
    </p:spTree>
    <p:extLst>
      <p:ext uri="{BB962C8B-B14F-4D97-AF65-F5344CB8AC3E}">
        <p14:creationId xmlns:p14="http://schemas.microsoft.com/office/powerpoint/2010/main" val="341331453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A50C-9D2B-4A9B-8B14-BBBB4B8CB1FF}"/>
              </a:ext>
            </a:extLst>
          </p:cNvPr>
          <p:cNvSpPr>
            <a:spLocks noGrp="1"/>
          </p:cNvSpPr>
          <p:nvPr>
            <p:ph type="title"/>
          </p:nvPr>
        </p:nvSpPr>
        <p:spPr/>
        <p:txBody>
          <a:bodyPr/>
          <a:lstStyle/>
          <a:p>
            <a:r>
              <a:rPr lang="en-GB" dirty="0"/>
              <a:t>Market Access</a:t>
            </a:r>
          </a:p>
        </p:txBody>
      </p:sp>
      <p:sp>
        <p:nvSpPr>
          <p:cNvPr id="3" name="Content Placeholder 2">
            <a:extLst>
              <a:ext uri="{FF2B5EF4-FFF2-40B4-BE49-F238E27FC236}">
                <a16:creationId xmlns:a16="http://schemas.microsoft.com/office/drawing/2014/main" id="{01B25047-EA34-463B-B20B-4279B5844D1E}"/>
              </a:ext>
            </a:extLst>
          </p:cNvPr>
          <p:cNvSpPr>
            <a:spLocks noGrp="1"/>
          </p:cNvSpPr>
          <p:nvPr>
            <p:ph idx="1"/>
          </p:nvPr>
        </p:nvSpPr>
        <p:spPr/>
        <p:txBody>
          <a:bodyPr>
            <a:normAutofit lnSpcReduction="10000"/>
          </a:bodyPr>
          <a:lstStyle/>
          <a:p>
            <a:pPr>
              <a:lnSpc>
                <a:spcPct val="107000"/>
              </a:lnSpc>
              <a:spcAft>
                <a:spcPts val="800"/>
              </a:spcAft>
            </a:pPr>
            <a:r>
              <a:rPr lang="en-GB" sz="2400" dirty="0">
                <a:effectLst/>
                <a:latin typeface="Century Gothic" panose="020B0502020202020204" pitchFamily="34" charset="0"/>
                <a:ea typeface="Calibri" panose="020F0502020204030204" pitchFamily="34" charset="0"/>
                <a:cs typeface="Cordia New" panose="020B0304020202020204" pitchFamily="34" charset="-34"/>
              </a:rPr>
              <a:t>Some of the countries we are looking at to negotiate free trade agreements include;</a:t>
            </a: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China</a:t>
            </a: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Australia</a:t>
            </a: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New Zealand</a:t>
            </a: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US</a:t>
            </a: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Indonesia </a:t>
            </a:r>
          </a:p>
          <a:p>
            <a:pPr marL="342900" lvl="0" indent="-342900">
              <a:lnSpc>
                <a:spcPct val="107000"/>
              </a:lnSpc>
              <a:spcAft>
                <a:spcPts val="800"/>
              </a:spcAft>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Philippines; and Japan.</a:t>
            </a:r>
          </a:p>
          <a:p>
            <a:endParaRPr lang="en-GB" dirty="0"/>
          </a:p>
        </p:txBody>
      </p:sp>
    </p:spTree>
    <p:extLst>
      <p:ext uri="{BB962C8B-B14F-4D97-AF65-F5344CB8AC3E}">
        <p14:creationId xmlns:p14="http://schemas.microsoft.com/office/powerpoint/2010/main" val="514543995"/>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B1EF-EBE3-4497-B79B-599766C1D339}"/>
              </a:ext>
            </a:extLst>
          </p:cNvPr>
          <p:cNvSpPr>
            <a:spLocks noGrp="1"/>
          </p:cNvSpPr>
          <p:nvPr>
            <p:ph type="title"/>
          </p:nvPr>
        </p:nvSpPr>
        <p:spPr/>
        <p:txBody>
          <a:bodyPr/>
          <a:lstStyle/>
          <a:p>
            <a:r>
              <a:rPr lang="en-GB" dirty="0"/>
              <a:t>Issues and Challenges</a:t>
            </a:r>
          </a:p>
        </p:txBody>
      </p:sp>
      <p:sp>
        <p:nvSpPr>
          <p:cNvPr id="3" name="Content Placeholder 2">
            <a:extLst>
              <a:ext uri="{FF2B5EF4-FFF2-40B4-BE49-F238E27FC236}">
                <a16:creationId xmlns:a16="http://schemas.microsoft.com/office/drawing/2014/main" id="{C6CFBDF8-D265-4C4E-AA74-C0FBC4538504}"/>
              </a:ext>
            </a:extLst>
          </p:cNvPr>
          <p:cNvSpPr>
            <a:spLocks noGrp="1"/>
          </p:cNvSpPr>
          <p:nvPr>
            <p:ph idx="1"/>
          </p:nvPr>
        </p:nvSpPr>
        <p:spPr/>
        <p:txBody>
          <a:bodyPr/>
          <a:lstStyle/>
          <a:p>
            <a:endParaRPr lang="en-GB" dirty="0"/>
          </a:p>
          <a:p>
            <a:endParaRPr lang="en-GB" dirty="0"/>
          </a:p>
          <a:p>
            <a:r>
              <a:rPr lang="en-GB" dirty="0"/>
              <a:t>Capacity Issues</a:t>
            </a:r>
          </a:p>
          <a:p>
            <a:r>
              <a:rPr lang="en-GB" dirty="0"/>
              <a:t>Rapid Changes in Global Trade and Investment Regime Including Market Access requirements</a:t>
            </a:r>
          </a:p>
        </p:txBody>
      </p:sp>
    </p:spTree>
    <p:extLst>
      <p:ext uri="{BB962C8B-B14F-4D97-AF65-F5344CB8AC3E}">
        <p14:creationId xmlns:p14="http://schemas.microsoft.com/office/powerpoint/2010/main" val="57226499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8C0D-EEC8-4AB6-8448-8CDCB6583D41}"/>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1C1BF74C-6641-4CAF-9FD1-7D07CED6F6DF}"/>
              </a:ext>
            </a:extLst>
          </p:cNvPr>
          <p:cNvSpPr>
            <a:spLocks noGrp="1"/>
          </p:cNvSpPr>
          <p:nvPr>
            <p:ph idx="1"/>
          </p:nvPr>
        </p:nvSpPr>
        <p:spPr/>
        <p:txBody>
          <a:bodyPr>
            <a:normAutofit/>
          </a:bodyPr>
          <a:lstStyle/>
          <a:p>
            <a:pPr>
              <a:lnSpc>
                <a:spcPct val="107000"/>
              </a:lnSpc>
              <a:spcAft>
                <a:spcPts val="800"/>
              </a:spcAft>
            </a:pPr>
            <a:endParaRPr lang="en-GB" sz="1800" dirty="0">
              <a:effectLst/>
              <a:latin typeface="Century Gothic" panose="020B0502020202020204" pitchFamily="34" charset="0"/>
              <a:ea typeface="Calibri" panose="020F0502020204030204" pitchFamily="34" charset="0"/>
              <a:cs typeface="Cordia New" panose="020B0304020202020204" pitchFamily="34" charset="-34"/>
            </a:endParaRPr>
          </a:p>
          <a:p>
            <a:pPr>
              <a:lnSpc>
                <a:spcPct val="107000"/>
              </a:lnSpc>
              <a:spcAft>
                <a:spcPts val="800"/>
              </a:spcAft>
            </a:pPr>
            <a:r>
              <a:rPr lang="en-GB" sz="2400" dirty="0">
                <a:effectLst/>
                <a:latin typeface="Century Gothic" panose="020B0502020202020204" pitchFamily="34" charset="0"/>
                <a:ea typeface="Calibri" panose="020F0502020204030204" pitchFamily="34" charset="0"/>
                <a:cs typeface="Cordia New" panose="020B0304020202020204" pitchFamily="34" charset="-34"/>
              </a:rPr>
              <a:t>These changes in global trade discussions have set new trend or agenda for us look at the bigger picture and constantly manage these changes and adapt to a new normal. </a:t>
            </a:r>
          </a:p>
          <a:p>
            <a:pPr>
              <a:lnSpc>
                <a:spcPct val="107000"/>
              </a:lnSpc>
              <a:spcAft>
                <a:spcPts val="800"/>
              </a:spcAft>
            </a:pPr>
            <a:r>
              <a:rPr lang="en-GB" sz="2400" dirty="0">
                <a:effectLst/>
                <a:latin typeface="Century Gothic" panose="020B0502020202020204" pitchFamily="34" charset="0"/>
                <a:ea typeface="Calibri" panose="020F0502020204030204" pitchFamily="34" charset="0"/>
                <a:cs typeface="Cordia New" panose="020B0304020202020204" pitchFamily="34" charset="-34"/>
              </a:rPr>
              <a:t>It requires a collaboration between different government agencies to ensure that we are in in tune with these changes and ensure our products meet international standards and other market access requirements. </a:t>
            </a:r>
          </a:p>
          <a:p>
            <a:endParaRPr lang="en-GB" dirty="0"/>
          </a:p>
        </p:txBody>
      </p:sp>
    </p:spTree>
    <p:extLst>
      <p:ext uri="{BB962C8B-B14F-4D97-AF65-F5344CB8AC3E}">
        <p14:creationId xmlns:p14="http://schemas.microsoft.com/office/powerpoint/2010/main" val="152229713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99B82-5D7C-4AA6-A3D7-F7E9992B9DCF}"/>
              </a:ext>
            </a:extLst>
          </p:cNvPr>
          <p:cNvSpPr>
            <a:spLocks noGrp="1"/>
          </p:cNvSpPr>
          <p:nvPr>
            <p:ph type="title"/>
          </p:nvPr>
        </p:nvSpPr>
        <p:spPr/>
        <p:txBody>
          <a:bodyPr/>
          <a:lstStyle/>
          <a:p>
            <a:pPr algn="ctr"/>
            <a:r>
              <a:rPr lang="en-GB" b="1" dirty="0"/>
              <a:t>Trade Policy</a:t>
            </a:r>
          </a:p>
        </p:txBody>
      </p:sp>
      <p:sp>
        <p:nvSpPr>
          <p:cNvPr id="3" name="Content Placeholder 2">
            <a:extLst>
              <a:ext uri="{FF2B5EF4-FFF2-40B4-BE49-F238E27FC236}">
                <a16:creationId xmlns:a16="http://schemas.microsoft.com/office/drawing/2014/main" id="{0A894C5F-3500-46FA-828E-AF875EBFEBDF}"/>
              </a:ext>
            </a:extLst>
          </p:cNvPr>
          <p:cNvSpPr>
            <a:spLocks noGrp="1"/>
          </p:cNvSpPr>
          <p:nvPr>
            <p:ph idx="1"/>
          </p:nvPr>
        </p:nvSpPr>
        <p:spPr/>
        <p:txBody>
          <a:bodyPr>
            <a:normAutofit/>
          </a:bodyPr>
          <a:lstStyle/>
          <a:p>
            <a:pPr>
              <a:lnSpc>
                <a:spcPct val="107000"/>
              </a:lnSpc>
              <a:spcAft>
                <a:spcPts val="800"/>
              </a:spcAft>
            </a:pPr>
            <a:r>
              <a:rPr lang="en-GB" sz="2000" dirty="0">
                <a:effectLst/>
                <a:latin typeface="Century Gothic" panose="020B0502020202020204" pitchFamily="34" charset="0"/>
                <a:ea typeface="Calibri" panose="020F0502020204030204" pitchFamily="34" charset="0"/>
                <a:cs typeface="Cordia New" panose="020B0304020202020204" pitchFamily="34" charset="-34"/>
              </a:rPr>
              <a:t>Background  against which the trade Policy was developed</a:t>
            </a:r>
            <a:endParaRPr lang="en-GB" sz="2000" dirty="0">
              <a:effectLst/>
              <a:latin typeface="Calibri" panose="020F0502020204030204" pitchFamily="34" charset="0"/>
              <a:ea typeface="Calibri" panose="020F0502020204030204" pitchFamily="34" charset="0"/>
              <a:cs typeface="Cordia New" panose="020B0304020202020204" pitchFamily="34" charset="-34"/>
            </a:endParaRPr>
          </a:p>
          <a:p>
            <a:pPr>
              <a:lnSpc>
                <a:spcPct val="107000"/>
              </a:lnSpc>
              <a:spcAft>
                <a:spcPts val="800"/>
              </a:spcAft>
            </a:pPr>
            <a:r>
              <a:rPr lang="en-GB" sz="2000" dirty="0">
                <a:effectLst/>
                <a:latin typeface="Century Gothic" panose="020B0502020202020204" pitchFamily="34" charset="0"/>
                <a:ea typeface="Calibri" panose="020F0502020204030204" pitchFamily="34" charset="0"/>
                <a:cs typeface="Cordia New" panose="020B0304020202020204" pitchFamily="34" charset="-34"/>
              </a:rPr>
              <a:t>On the supply side, high transaction cost, transportation and utility cost are major problems that affect PNG’s trade competitiveness. </a:t>
            </a:r>
          </a:p>
          <a:p>
            <a:pPr>
              <a:lnSpc>
                <a:spcPct val="107000"/>
              </a:lnSpc>
              <a:spcAft>
                <a:spcPts val="800"/>
              </a:spcAft>
            </a:pPr>
            <a:r>
              <a:rPr lang="en-GB" sz="2000" dirty="0">
                <a:effectLst/>
                <a:latin typeface="Century Gothic" panose="020B0502020202020204" pitchFamily="34" charset="0"/>
                <a:ea typeface="Calibri" panose="020F0502020204030204" pitchFamily="34" charset="0"/>
                <a:cs typeface="Cordia New" panose="020B0304020202020204" pitchFamily="34" charset="-34"/>
              </a:rPr>
              <a:t>On the demand side, tariffs, technical barriers to trade, as well as SPS requirements limit PNG’s ability to move into exportation of higher value added products. </a:t>
            </a:r>
          </a:p>
          <a:p>
            <a:pPr>
              <a:lnSpc>
                <a:spcPct val="107000"/>
              </a:lnSpc>
              <a:spcAft>
                <a:spcPts val="800"/>
              </a:spcAft>
            </a:pPr>
            <a:r>
              <a:rPr lang="en-GB" sz="2000" dirty="0">
                <a:effectLst/>
                <a:latin typeface="Century Gothic" panose="020B0502020202020204" pitchFamily="34" charset="0"/>
                <a:ea typeface="Calibri" panose="020F0502020204030204" pitchFamily="34" charset="0"/>
                <a:cs typeface="Cordia New" panose="020B0304020202020204" pitchFamily="34" charset="-34"/>
              </a:rPr>
              <a:t>weak enforcement of national standards and technical regulations, weak enforcement of intellectual property rights, unfair trade practices such as dumping of products and subsidization of inefficient industries prevented the growth and diversification of PNG’s industries. </a:t>
            </a:r>
          </a:p>
          <a:p>
            <a:endParaRPr lang="en-GB" dirty="0"/>
          </a:p>
        </p:txBody>
      </p:sp>
    </p:spTree>
    <p:extLst>
      <p:ext uri="{BB962C8B-B14F-4D97-AF65-F5344CB8AC3E}">
        <p14:creationId xmlns:p14="http://schemas.microsoft.com/office/powerpoint/2010/main" val="377778988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558B-3685-446F-ADAE-7EFDFF2F9A0A}"/>
              </a:ext>
            </a:extLst>
          </p:cNvPr>
          <p:cNvSpPr>
            <a:spLocks noGrp="1"/>
          </p:cNvSpPr>
          <p:nvPr>
            <p:ph type="title"/>
          </p:nvPr>
        </p:nvSpPr>
        <p:spPr/>
        <p:txBody>
          <a:bodyPr/>
          <a:lstStyle/>
          <a:p>
            <a:pPr algn="ctr"/>
            <a:r>
              <a:rPr lang="en-GB" dirty="0"/>
              <a:t>Trade Policy</a:t>
            </a:r>
          </a:p>
        </p:txBody>
      </p:sp>
      <p:sp>
        <p:nvSpPr>
          <p:cNvPr id="3" name="Content Placeholder 2">
            <a:extLst>
              <a:ext uri="{FF2B5EF4-FFF2-40B4-BE49-F238E27FC236}">
                <a16:creationId xmlns:a16="http://schemas.microsoft.com/office/drawing/2014/main" id="{054E8D2C-7B58-4154-BBA6-B5F8C959C1DB}"/>
              </a:ext>
            </a:extLst>
          </p:cNvPr>
          <p:cNvSpPr>
            <a:spLocks noGrp="1"/>
          </p:cNvSpPr>
          <p:nvPr>
            <p:ph idx="1"/>
          </p:nvPr>
        </p:nvSpPr>
        <p:spPr/>
        <p:txBody>
          <a:bodyPr>
            <a:normAutofit/>
          </a:bodyPr>
          <a:lstStyle/>
          <a:p>
            <a:endParaRPr lang="en-GB" sz="2400" dirty="0">
              <a:effectLst/>
              <a:latin typeface="Century Gothic" panose="020B0502020202020204" pitchFamily="34" charset="0"/>
              <a:ea typeface="Calibri" panose="020F0502020204030204" pitchFamily="34" charset="0"/>
              <a:cs typeface="Cordia New" panose="020B0304020202020204" pitchFamily="34" charset="-34"/>
            </a:endParaRPr>
          </a:p>
          <a:p>
            <a:endParaRPr lang="en-GB" sz="2400" dirty="0">
              <a:latin typeface="Century Gothic" panose="020B0502020202020204" pitchFamily="34" charset="0"/>
              <a:ea typeface="Calibri" panose="020F0502020204030204" pitchFamily="34" charset="0"/>
              <a:cs typeface="Cordia New" panose="020B0304020202020204" pitchFamily="34" charset="-34"/>
            </a:endParaRP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Further, the heavy reliance on the extractive sector and limited processing has been detrimental to PNG, as fluctuations in international oil, gas and commodity prices have adversely affected overall economic performance. </a:t>
            </a:r>
          </a:p>
          <a:p>
            <a:pPr marL="0" indent="0">
              <a:buNone/>
            </a:pPr>
            <a:endParaRPr lang="en-GB" dirty="0"/>
          </a:p>
        </p:txBody>
      </p:sp>
    </p:spTree>
    <p:extLst>
      <p:ext uri="{BB962C8B-B14F-4D97-AF65-F5344CB8AC3E}">
        <p14:creationId xmlns:p14="http://schemas.microsoft.com/office/powerpoint/2010/main" val="299677310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18CA-B545-422D-BA3A-6A1D38D18308}"/>
              </a:ext>
            </a:extLst>
          </p:cNvPr>
          <p:cNvSpPr>
            <a:spLocks noGrp="1"/>
          </p:cNvSpPr>
          <p:nvPr>
            <p:ph type="title"/>
          </p:nvPr>
        </p:nvSpPr>
        <p:spPr/>
        <p:txBody>
          <a:bodyPr/>
          <a:lstStyle/>
          <a:p>
            <a:r>
              <a:rPr lang="en-GB" dirty="0"/>
              <a:t> Trade Policy</a:t>
            </a:r>
          </a:p>
        </p:txBody>
      </p:sp>
      <p:sp>
        <p:nvSpPr>
          <p:cNvPr id="3" name="Content Placeholder 2">
            <a:extLst>
              <a:ext uri="{FF2B5EF4-FFF2-40B4-BE49-F238E27FC236}">
                <a16:creationId xmlns:a16="http://schemas.microsoft.com/office/drawing/2014/main" id="{39763484-7652-47F2-A5F4-478F24A01945}"/>
              </a:ext>
            </a:extLst>
          </p:cNvPr>
          <p:cNvSpPr>
            <a:spLocks noGrp="1"/>
          </p:cNvSpPr>
          <p:nvPr>
            <p:ph idx="1"/>
          </p:nvPr>
        </p:nvSpPr>
        <p:spPr/>
        <p:txBody>
          <a:bodyPr>
            <a:normAutofit/>
          </a:bodyPr>
          <a:lstStyle/>
          <a:p>
            <a:endParaRPr lang="en-GB" sz="2400" dirty="0">
              <a:effectLst/>
              <a:latin typeface="Century Gothic" panose="020B0502020202020204" pitchFamily="34" charset="0"/>
              <a:ea typeface="Calibri" panose="020F0502020204030204" pitchFamily="34" charset="0"/>
              <a:cs typeface="Cordia New" panose="020B0304020202020204" pitchFamily="34" charset="-34"/>
            </a:endParaRP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policy’s vision “ to become an internationally competitive export-driven economy that is build on and aided by an expanding domestic market”.  </a:t>
            </a: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The key objective is to promote sustainable economic growth of our country through encouraging investment in the renewable sector, encourage downstream processing, import substitution and export diversification development</a:t>
            </a:r>
          </a:p>
          <a:p>
            <a:endParaRPr lang="en-GB" dirty="0"/>
          </a:p>
        </p:txBody>
      </p:sp>
    </p:spTree>
    <p:extLst>
      <p:ext uri="{BB962C8B-B14F-4D97-AF65-F5344CB8AC3E}">
        <p14:creationId xmlns:p14="http://schemas.microsoft.com/office/powerpoint/2010/main" val="54398309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DDC-EC46-4622-AACF-F2257F26A62E}"/>
              </a:ext>
            </a:extLst>
          </p:cNvPr>
          <p:cNvSpPr>
            <a:spLocks noGrp="1"/>
          </p:cNvSpPr>
          <p:nvPr>
            <p:ph type="title"/>
          </p:nvPr>
        </p:nvSpPr>
        <p:spPr/>
        <p:txBody>
          <a:bodyPr/>
          <a:lstStyle/>
          <a:p>
            <a:pPr algn="ctr"/>
            <a:r>
              <a:rPr lang="en-GB" dirty="0">
                <a:latin typeface="Century Gothic" panose="020B0502020202020204" pitchFamily="34" charset="0"/>
              </a:rPr>
              <a:t>Trade Policy</a:t>
            </a:r>
          </a:p>
        </p:txBody>
      </p:sp>
      <p:sp>
        <p:nvSpPr>
          <p:cNvPr id="3" name="Content Placeholder 2">
            <a:extLst>
              <a:ext uri="{FF2B5EF4-FFF2-40B4-BE49-F238E27FC236}">
                <a16:creationId xmlns:a16="http://schemas.microsoft.com/office/drawing/2014/main" id="{6A96B538-0AD1-455E-B415-267760F0E05D}"/>
              </a:ext>
            </a:extLst>
          </p:cNvPr>
          <p:cNvSpPr>
            <a:spLocks noGrp="1"/>
          </p:cNvSpPr>
          <p:nvPr>
            <p:ph idx="1"/>
          </p:nvPr>
        </p:nvSpPr>
        <p:spPr/>
        <p:txBody>
          <a:bodyPr>
            <a:normAutofit/>
          </a:bodyPr>
          <a:lstStyle/>
          <a:p>
            <a:pPr>
              <a:lnSpc>
                <a:spcPct val="107000"/>
              </a:lnSpc>
              <a:spcAft>
                <a:spcPts val="800"/>
              </a:spcAft>
            </a:pPr>
            <a:r>
              <a:rPr lang="en-GB" sz="2400" dirty="0">
                <a:effectLst/>
                <a:latin typeface="Century Gothic" panose="020B0502020202020204" pitchFamily="34" charset="0"/>
                <a:ea typeface="Calibri" panose="020F0502020204030204" pitchFamily="34" charset="0"/>
                <a:cs typeface="Cordia New" panose="020B0304020202020204" pitchFamily="34" charset="-34"/>
              </a:rPr>
              <a:t>Accordingly; The NTP has;</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Policy interventions and measures have been adopted to help establish an efficient and competitive domestic market;</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Policy interventions and measures that will help build a competitive and sustainable export base economy; and</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pPr marL="342900" lvl="0" indent="-342900">
              <a:lnSpc>
                <a:spcPct val="107000"/>
              </a:lnSpc>
              <a:spcAft>
                <a:spcPts val="800"/>
              </a:spcAft>
              <a:buFont typeface="+mj-lt"/>
              <a:buAutoNum type="arabicPeriod"/>
            </a:pPr>
            <a:r>
              <a:rPr lang="en-GB" sz="2400" dirty="0">
                <a:effectLst/>
                <a:latin typeface="Century Gothic" panose="020B0502020202020204" pitchFamily="34" charset="0"/>
                <a:ea typeface="Calibri" panose="020F0502020204030204" pitchFamily="34" charset="0"/>
                <a:cs typeface="Cordia New" panose="020B0304020202020204" pitchFamily="34" charset="-34"/>
              </a:rPr>
              <a:t>Policy interventions for strengthening administration, coordination and implementation.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endParaRPr lang="en-GB" dirty="0"/>
          </a:p>
        </p:txBody>
      </p:sp>
    </p:spTree>
    <p:extLst>
      <p:ext uri="{BB962C8B-B14F-4D97-AF65-F5344CB8AC3E}">
        <p14:creationId xmlns:p14="http://schemas.microsoft.com/office/powerpoint/2010/main" val="85362115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2471-9B69-438A-803B-7D1FA20CDB3A}"/>
              </a:ext>
            </a:extLst>
          </p:cNvPr>
          <p:cNvSpPr>
            <a:spLocks noGrp="1"/>
          </p:cNvSpPr>
          <p:nvPr>
            <p:ph type="title"/>
          </p:nvPr>
        </p:nvSpPr>
        <p:spPr/>
        <p:txBody>
          <a:bodyPr>
            <a:normAutofit fontScale="90000"/>
          </a:bodyPr>
          <a:lstStyle/>
          <a:p>
            <a:pPr algn="ctr"/>
            <a:r>
              <a:rPr lang="en-GB" dirty="0"/>
              <a:t>National Trade Policy Strategic Implementation Plan (NTP-SIP)</a:t>
            </a:r>
          </a:p>
        </p:txBody>
      </p:sp>
      <p:sp>
        <p:nvSpPr>
          <p:cNvPr id="3" name="Content Placeholder 2">
            <a:extLst>
              <a:ext uri="{FF2B5EF4-FFF2-40B4-BE49-F238E27FC236}">
                <a16:creationId xmlns:a16="http://schemas.microsoft.com/office/drawing/2014/main" id="{188FA625-44AF-44DA-8CB5-71D743D946EE}"/>
              </a:ext>
            </a:extLst>
          </p:cNvPr>
          <p:cNvSpPr>
            <a:spLocks noGrp="1"/>
          </p:cNvSpPr>
          <p:nvPr>
            <p:ph idx="1"/>
          </p:nvPr>
        </p:nvSpPr>
        <p:spPr/>
        <p:txBody>
          <a:bodyPr>
            <a:normAutofit lnSpcReduction="10000"/>
          </a:bodyPr>
          <a:lstStyle/>
          <a:p>
            <a:endParaRPr lang="en-GB" sz="2400" dirty="0">
              <a:latin typeface="Century Gothic" panose="020B0502020202020204" pitchFamily="34" charset="0"/>
            </a:endParaRPr>
          </a:p>
          <a:p>
            <a:r>
              <a:rPr lang="en-GB" sz="2400" dirty="0">
                <a:latin typeface="Century Gothic" panose="020B0502020202020204" pitchFamily="34" charset="0"/>
              </a:rPr>
              <a:t>The NTP SIP is to have a clear, simple and logical implementation design that drills down from high-level strategic policy measures identified in the Policy, to implementable activities.</a:t>
            </a:r>
          </a:p>
          <a:p>
            <a:r>
              <a:rPr lang="en-GB" sz="2400" dirty="0">
                <a:latin typeface="Century Gothic" panose="020B0502020202020204" pitchFamily="34" charset="0"/>
              </a:rPr>
              <a:t>It details the activities, agency responsible, budget and </a:t>
            </a:r>
            <a:r>
              <a:rPr lang="en-GB" sz="2400" dirty="0" err="1">
                <a:latin typeface="Century Gothic" panose="020B0502020202020204" pitchFamily="34" charset="0"/>
              </a:rPr>
              <a:t>timframe</a:t>
            </a:r>
            <a:r>
              <a:rPr lang="en-GB" sz="2400" dirty="0">
                <a:latin typeface="Century Gothic" panose="020B0502020202020204" pitchFamily="34" charset="0"/>
              </a:rPr>
              <a:t> in a sequential manner.  </a:t>
            </a: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Its now up to each sectoral agencies to implement these policy interventions and work programs. They need to mainstream them into their annual work programs and effectively and efficiently implement them so that the policy objective is achieved; not only the trade policy but other government policies as well.  </a:t>
            </a:r>
            <a:endParaRPr lang="en-GB" sz="2400" dirty="0">
              <a:effectLst/>
              <a:latin typeface="Calibri" panose="020F0502020204030204" pitchFamily="34" charset="0"/>
              <a:ea typeface="Calibri" panose="020F0502020204030204" pitchFamily="34" charset="0"/>
              <a:cs typeface="Cordia New" panose="020B0304020202020204" pitchFamily="34" charset="-34"/>
            </a:endParaRPr>
          </a:p>
          <a:p>
            <a:endParaRPr lang="en-GB" sz="2400" dirty="0">
              <a:latin typeface="Century Gothic" panose="020B0502020202020204" pitchFamily="34" charset="0"/>
            </a:endParaRPr>
          </a:p>
        </p:txBody>
      </p:sp>
    </p:spTree>
    <p:extLst>
      <p:ext uri="{BB962C8B-B14F-4D97-AF65-F5344CB8AC3E}">
        <p14:creationId xmlns:p14="http://schemas.microsoft.com/office/powerpoint/2010/main" val="83626183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A6BE0-2E5F-4441-86A6-EE9D491BA298}"/>
              </a:ext>
            </a:extLst>
          </p:cNvPr>
          <p:cNvSpPr>
            <a:spLocks noGrp="1"/>
          </p:cNvSpPr>
          <p:nvPr>
            <p:ph type="title"/>
          </p:nvPr>
        </p:nvSpPr>
        <p:spPr/>
        <p:txBody>
          <a:bodyPr>
            <a:normAutofit/>
          </a:bodyPr>
          <a:lstStyle/>
          <a:p>
            <a:pPr algn="ctr"/>
            <a:r>
              <a:rPr lang="en-GB" dirty="0"/>
              <a:t>National Trade Policy Strategic Implementation Plan</a:t>
            </a:r>
          </a:p>
        </p:txBody>
      </p:sp>
      <p:sp>
        <p:nvSpPr>
          <p:cNvPr id="3" name="Content Placeholder 2">
            <a:extLst>
              <a:ext uri="{FF2B5EF4-FFF2-40B4-BE49-F238E27FC236}">
                <a16:creationId xmlns:a16="http://schemas.microsoft.com/office/drawing/2014/main" id="{CA254AB9-386D-4F45-9037-7C7F333C9B3F}"/>
              </a:ext>
            </a:extLst>
          </p:cNvPr>
          <p:cNvSpPr>
            <a:spLocks noGrp="1"/>
          </p:cNvSpPr>
          <p:nvPr>
            <p:ph idx="1"/>
          </p:nvPr>
        </p:nvSpPr>
        <p:spPr/>
        <p:txBody>
          <a:bodyPr>
            <a:normAutofit/>
          </a:bodyPr>
          <a:lstStyle/>
          <a:p>
            <a:pPr marL="0" indent="0">
              <a:buNone/>
            </a:pPr>
            <a:endParaRPr lang="en-GB" sz="1800" dirty="0">
              <a:effectLst/>
              <a:latin typeface="Century Gothic" panose="020B0502020202020204" pitchFamily="34" charset="0"/>
              <a:ea typeface="Calibri" panose="020F0502020204030204" pitchFamily="34" charset="0"/>
              <a:cs typeface="Cordia New" panose="020B0304020202020204" pitchFamily="34" charset="-34"/>
            </a:endParaRPr>
          </a:p>
          <a:p>
            <a:pPr marL="0" indent="0">
              <a:buNone/>
            </a:pPr>
            <a:endParaRPr lang="en-GB" sz="1800" dirty="0">
              <a:latin typeface="Century Gothic" panose="020B0502020202020204" pitchFamily="34" charset="0"/>
              <a:ea typeface="Calibri" panose="020F0502020204030204" pitchFamily="34" charset="0"/>
              <a:cs typeface="Cordia New" panose="020B0304020202020204" pitchFamily="34" charset="-34"/>
            </a:endParaRPr>
          </a:p>
          <a:p>
            <a:pPr marL="0" indent="0">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The Fisheries sector is doing well especially as far as downstream processing and exports is concern. In 2020, 206, 145 tones of marine products were exported valued and K1.5 billion ( Fisheries Strategic Plan) and has 6 tuna processing plants with an investment value of US$250 million. </a:t>
            </a:r>
          </a:p>
          <a:p>
            <a:pPr marL="0" indent="0">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The exports of tuna grew by almost 20-30 percent after the IEPA came into force in around 2012 as a result of the preferential market access to the EU market under the Pacific EU interim Economic Partnership Agreement.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88528687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973D4-0374-4457-9CCE-2EBA0399393E}"/>
              </a:ext>
            </a:extLst>
          </p:cNvPr>
          <p:cNvSpPr>
            <a:spLocks noGrp="1"/>
          </p:cNvSpPr>
          <p:nvPr>
            <p:ph type="title"/>
          </p:nvPr>
        </p:nvSpPr>
        <p:spPr/>
        <p:txBody>
          <a:bodyPr>
            <a:normAutofit/>
          </a:bodyPr>
          <a:lstStyle/>
          <a:p>
            <a:pPr algn="ctr"/>
            <a:r>
              <a:rPr lang="en-GB" dirty="0"/>
              <a:t>Pacific-EU Interim Economic Partnership Agreement</a:t>
            </a:r>
          </a:p>
        </p:txBody>
      </p:sp>
      <p:sp>
        <p:nvSpPr>
          <p:cNvPr id="3" name="Content Placeholder 2">
            <a:extLst>
              <a:ext uri="{FF2B5EF4-FFF2-40B4-BE49-F238E27FC236}">
                <a16:creationId xmlns:a16="http://schemas.microsoft.com/office/drawing/2014/main" id="{90DAF8D0-0EB9-4E93-9F98-1E625D3EB0F8}"/>
              </a:ext>
            </a:extLst>
          </p:cNvPr>
          <p:cNvSpPr>
            <a:spLocks noGrp="1"/>
          </p:cNvSpPr>
          <p:nvPr>
            <p:ph idx="1"/>
          </p:nvPr>
        </p:nvSpPr>
        <p:spPr/>
        <p:txBody>
          <a:bodyPr>
            <a:normAutofit/>
          </a:bodyPr>
          <a:lstStyle/>
          <a:p>
            <a:pPr>
              <a:lnSpc>
                <a:spcPct val="107000"/>
              </a:lnSpc>
              <a:spcAft>
                <a:spcPts val="800"/>
              </a:spcAft>
            </a:pPr>
            <a:r>
              <a:rPr lang="en-GB" sz="2400" dirty="0">
                <a:effectLst/>
                <a:latin typeface="Century Gothic" panose="020B0502020202020204" pitchFamily="34" charset="0"/>
                <a:ea typeface="Calibri" panose="020F0502020204030204" pitchFamily="34" charset="0"/>
                <a:cs typeface="Cordia New" panose="020B0304020202020204" pitchFamily="34" charset="-34"/>
              </a:rPr>
              <a:t>PNG ratified the IEPA in May 2011 and is one of the Trade agreements that has benefited PNG especially the fisheries sector. </a:t>
            </a: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The EPA is a development-oriented free-trade agreement that provides duty-free, quota-free access for the Pacific countries’ exports to the EU. </a:t>
            </a:r>
          </a:p>
          <a:p>
            <a:r>
              <a:rPr lang="en-GB" sz="2400" dirty="0">
                <a:effectLst/>
                <a:latin typeface="Century Gothic" panose="020B0502020202020204" pitchFamily="34" charset="0"/>
                <a:ea typeface="Calibri" panose="020F0502020204030204" pitchFamily="34" charset="0"/>
                <a:cs typeface="Cordia New" panose="020B0304020202020204" pitchFamily="34" charset="-34"/>
              </a:rPr>
              <a:t>The EPA‘s main objective is to promote sustainable development and reduce poverty in Pacific countries. </a:t>
            </a:r>
          </a:p>
          <a:p>
            <a:endParaRPr lang="en-GB" dirty="0"/>
          </a:p>
        </p:txBody>
      </p:sp>
    </p:spTree>
    <p:extLst>
      <p:ext uri="{BB962C8B-B14F-4D97-AF65-F5344CB8AC3E}">
        <p14:creationId xmlns:p14="http://schemas.microsoft.com/office/powerpoint/2010/main" val="277153490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C4AF-F46B-4A14-B53E-6C0EEC6637F9}"/>
              </a:ext>
            </a:extLst>
          </p:cNvPr>
          <p:cNvSpPr>
            <a:spLocks noGrp="1"/>
          </p:cNvSpPr>
          <p:nvPr>
            <p:ph type="title"/>
          </p:nvPr>
        </p:nvSpPr>
        <p:spPr/>
        <p:txBody>
          <a:bodyPr/>
          <a:lstStyle/>
          <a:p>
            <a:r>
              <a:rPr lang="en-GB" dirty="0"/>
              <a:t>Pacific-EU IEPA</a:t>
            </a:r>
          </a:p>
        </p:txBody>
      </p:sp>
      <p:sp>
        <p:nvSpPr>
          <p:cNvPr id="3" name="Content Placeholder 2">
            <a:extLst>
              <a:ext uri="{FF2B5EF4-FFF2-40B4-BE49-F238E27FC236}">
                <a16:creationId xmlns:a16="http://schemas.microsoft.com/office/drawing/2014/main" id="{46FD87D6-A625-4CF4-A288-8007DDE5624B}"/>
              </a:ext>
            </a:extLst>
          </p:cNvPr>
          <p:cNvSpPr>
            <a:spLocks noGrp="1"/>
          </p:cNvSpPr>
          <p:nvPr>
            <p:ph idx="1"/>
          </p:nvPr>
        </p:nvSpPr>
        <p:spPr/>
        <p:txBody>
          <a:bodyPr>
            <a:normAutofit/>
          </a:bodyPr>
          <a:lstStyle/>
          <a:p>
            <a:pPr>
              <a:lnSpc>
                <a:spcPct val="107000"/>
              </a:lnSpc>
              <a:spcAft>
                <a:spcPts val="800"/>
              </a:spcAft>
            </a:pPr>
            <a:r>
              <a:rPr lang="en-GB" sz="2400" dirty="0">
                <a:effectLst/>
                <a:latin typeface="Century Gothic" panose="020B0502020202020204" pitchFamily="34" charset="0"/>
                <a:ea typeface="Calibri" panose="020F0502020204030204" pitchFamily="34" charset="0"/>
                <a:cs typeface="Cordia New" panose="020B0304020202020204" pitchFamily="34" charset="-34"/>
              </a:rPr>
              <a:t>Main benefits the Pacific gained out of these agreement;</a:t>
            </a:r>
          </a:p>
          <a:p>
            <a:pPr marL="0" indent="0">
              <a:lnSpc>
                <a:spcPct val="107000"/>
              </a:lnSpc>
              <a:spcAft>
                <a:spcPts val="800"/>
              </a:spcAft>
              <a:buNone/>
            </a:pPr>
            <a:r>
              <a:rPr lang="en-GB" sz="2400" dirty="0">
                <a:latin typeface="Century Gothic" panose="020B0502020202020204" pitchFamily="34" charset="0"/>
                <a:ea typeface="Calibri" panose="020F0502020204030204" pitchFamily="34" charset="0"/>
                <a:cs typeface="Cordia New" panose="020B0304020202020204" pitchFamily="34" charset="-34"/>
              </a:rPr>
              <a:t>1.	</a:t>
            </a:r>
            <a:r>
              <a:rPr lang="en-GB" sz="2400" dirty="0">
                <a:effectLst/>
                <a:latin typeface="Century Gothic" panose="020B0502020202020204" pitchFamily="34" charset="0"/>
                <a:ea typeface="Calibri" panose="020F0502020204030204" pitchFamily="34" charset="0"/>
                <a:cs typeface="Cordia New" panose="020B0304020202020204" pitchFamily="34" charset="-34"/>
              </a:rPr>
              <a:t> is the Supply chain opportunities. This is Flexible rules of origin 	and cumulation which 	gives firms more choice when 	organising their supply chain while still benefitting from 	duty 	free access to the EU market. </a:t>
            </a:r>
          </a:p>
          <a:p>
            <a:pPr marL="0" indent="0">
              <a:lnSpc>
                <a:spcPct val="107000"/>
              </a:lnSpc>
              <a:spcAft>
                <a:spcPts val="800"/>
              </a:spcAft>
              <a:buNone/>
            </a:pPr>
            <a:r>
              <a:rPr lang="en-GB" sz="2400" dirty="0">
                <a:effectLst/>
                <a:latin typeface="Century Gothic" panose="020B0502020202020204" pitchFamily="34" charset="0"/>
                <a:ea typeface="Calibri" panose="020F0502020204030204" pitchFamily="34" charset="0"/>
                <a:cs typeface="Cordia New" panose="020B0304020202020204" pitchFamily="34" charset="-34"/>
              </a:rPr>
              <a:t>2.	A very unique derogation  called “Global sourcing” allows 	Pacific States to source 	fish globally. </a:t>
            </a:r>
          </a:p>
          <a:p>
            <a:endParaRPr lang="en-GB" dirty="0"/>
          </a:p>
        </p:txBody>
      </p:sp>
    </p:spTree>
    <p:extLst>
      <p:ext uri="{BB962C8B-B14F-4D97-AF65-F5344CB8AC3E}">
        <p14:creationId xmlns:p14="http://schemas.microsoft.com/office/powerpoint/2010/main" val="4219781964"/>
      </p:ext>
    </p:extLst>
  </p:cSld>
  <p:clrMapOvr>
    <a:masterClrMapping/>
  </p:clrMapOvr>
  <p:transition spd="slow">
    <p:push dir="u"/>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157</TotalTime>
  <Words>936</Words>
  <Application>Microsoft Office PowerPoint</Application>
  <PresentationFormat>Widescreen</PresentationFormat>
  <Paragraphs>72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Century Gothic</vt:lpstr>
      <vt:lpstr>Vapor Trail</vt:lpstr>
      <vt:lpstr>     national Trade Office</vt:lpstr>
      <vt:lpstr>Trade Policy</vt:lpstr>
      <vt:lpstr>Trade Policy</vt:lpstr>
      <vt:lpstr> Trade Policy</vt:lpstr>
      <vt:lpstr>Trade Policy</vt:lpstr>
      <vt:lpstr>National Trade Policy Strategic Implementation Plan (NTP-SIP)</vt:lpstr>
      <vt:lpstr>National Trade Policy Strategic Implementation Plan</vt:lpstr>
      <vt:lpstr>Pacific-EU Interim Economic Partnership Agreement</vt:lpstr>
      <vt:lpstr>Pacific-EU IEPA</vt:lpstr>
      <vt:lpstr>Pacific – UK economic partnership agreement</vt:lpstr>
      <vt:lpstr>Market Access</vt:lpstr>
      <vt:lpstr>Market Access</vt:lpstr>
      <vt:lpstr>Market Access</vt:lpstr>
      <vt:lpstr>Issues and Challenges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Trade Office</dc:title>
  <dc:creator>Richard Yakam</dc:creator>
  <cp:lastModifiedBy>Richard Yakam</cp:lastModifiedBy>
  <cp:revision>4</cp:revision>
  <dcterms:created xsi:type="dcterms:W3CDTF">2022-02-23T02:58:19Z</dcterms:created>
  <dcterms:modified xsi:type="dcterms:W3CDTF">2022-02-23T05:35:28Z</dcterms:modified>
</cp:coreProperties>
</file>