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1" r:id="rId1"/>
  </p:sldMasterIdLst>
  <p:notesMasterIdLst>
    <p:notesMasterId r:id="rId11"/>
  </p:notesMasterIdLst>
  <p:sldIdLst>
    <p:sldId id="268" r:id="rId2"/>
    <p:sldId id="269" r:id="rId3"/>
    <p:sldId id="274" r:id="rId4"/>
    <p:sldId id="263" r:id="rId5"/>
    <p:sldId id="265" r:id="rId6"/>
    <p:sldId id="266" r:id="rId7"/>
    <p:sldId id="275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69"/>
    <p:restoredTop sz="82056" autoAdjust="0"/>
  </p:normalViewPr>
  <p:slideViewPr>
    <p:cSldViewPr snapToGrid="0" snapToObjects="1">
      <p:cViewPr varScale="1">
        <p:scale>
          <a:sx n="59" d="100"/>
          <a:sy n="59" d="100"/>
        </p:scale>
        <p:origin x="13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[Book1]Sheet8!PivotTable6</c:name>
    <c:fmtId val="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AU" dirty="0"/>
              <a:t>Exports</a:t>
            </a:r>
            <a:r>
              <a:rPr lang="en-AU" baseline="0" dirty="0"/>
              <a:t> by product type </a:t>
            </a:r>
            <a:endParaRPr lang="en-A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gradFill flip="none" rotWithShape="1">
            <a:gsLst>
              <a:gs pos="0">
                <a:schemeClr val="accent1"/>
              </a:gs>
              <a:gs pos="75000">
                <a:schemeClr val="accent1">
                  <a:lumMod val="60000"/>
                  <a:lumOff val="40000"/>
                </a:schemeClr>
              </a:gs>
              <a:gs pos="51000">
                <a:schemeClr val="accent1">
                  <a:alpha val="75000"/>
                </a:schemeClr>
              </a:gs>
              <a:gs pos="100000">
                <a:schemeClr val="accent1">
                  <a:lumMod val="20000"/>
                  <a:lumOff val="80000"/>
                  <a:alpha val="15000"/>
                </a:schemeClr>
              </a:gs>
            </a:gsLst>
            <a:lin ang="5400000" scaled="0"/>
          </a:gra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</c:marker>
      </c:pivotFmt>
      <c:pivotFmt>
        <c:idx val="1"/>
        <c:spPr>
          <a:gradFill flip="none" rotWithShape="1">
            <a:gsLst>
              <a:gs pos="0">
                <a:schemeClr val="accent1"/>
              </a:gs>
              <a:gs pos="75000">
                <a:schemeClr val="accent1">
                  <a:lumMod val="60000"/>
                  <a:lumOff val="40000"/>
                </a:schemeClr>
              </a:gs>
              <a:gs pos="51000">
                <a:schemeClr val="accent1">
                  <a:alpha val="75000"/>
                </a:schemeClr>
              </a:gs>
              <a:gs pos="100000">
                <a:schemeClr val="accent1">
                  <a:lumMod val="20000"/>
                  <a:lumOff val="80000"/>
                  <a:alpha val="15000"/>
                </a:schemeClr>
              </a:gs>
            </a:gsLst>
            <a:lin ang="5400000" scaled="0"/>
          </a:gra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</c:marker>
      </c:pivotFmt>
      <c:pivotFmt>
        <c:idx val="2"/>
        <c:spPr>
          <a:gradFill flip="none" rotWithShape="1">
            <a:gsLst>
              <a:gs pos="0">
                <a:schemeClr val="accent1"/>
              </a:gs>
              <a:gs pos="75000">
                <a:schemeClr val="accent1">
                  <a:lumMod val="60000"/>
                  <a:lumOff val="40000"/>
                </a:schemeClr>
              </a:gs>
              <a:gs pos="51000">
                <a:schemeClr val="accent1">
                  <a:alpha val="75000"/>
                </a:schemeClr>
              </a:gs>
              <a:gs pos="100000">
                <a:schemeClr val="accent1">
                  <a:lumMod val="20000"/>
                  <a:lumOff val="80000"/>
                  <a:alpha val="15000"/>
                </a:schemeClr>
              </a:gs>
            </a:gsLst>
            <a:lin ang="5400000" scaled="0"/>
          </a:gra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</c:marker>
      </c:pivotFmt>
      <c:pivotFmt>
        <c:idx val="3"/>
        <c:spPr>
          <a:gradFill flip="none" rotWithShape="1">
            <a:gsLst>
              <a:gs pos="0">
                <a:schemeClr val="accent1"/>
              </a:gs>
              <a:gs pos="75000">
                <a:schemeClr val="accent1">
                  <a:lumMod val="60000"/>
                  <a:lumOff val="40000"/>
                </a:schemeClr>
              </a:gs>
              <a:gs pos="51000">
                <a:schemeClr val="accent1">
                  <a:alpha val="75000"/>
                </a:schemeClr>
              </a:gs>
              <a:gs pos="100000">
                <a:schemeClr val="accent1">
                  <a:lumMod val="20000"/>
                  <a:lumOff val="80000"/>
                  <a:alpha val="15000"/>
                </a:schemeClr>
              </a:gs>
            </a:gsLst>
            <a:lin ang="5400000" scaled="0"/>
          </a:gra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flip="none" rotWithShape="1">
              <a:gsLst>
                <a:gs pos="0">
                  <a:schemeClr val="accent3"/>
                </a:gs>
                <a:gs pos="75000">
                  <a:schemeClr val="accent3">
                    <a:lumMod val="60000"/>
                    <a:lumOff val="40000"/>
                  </a:schemeClr>
                </a:gs>
                <a:gs pos="51000">
                  <a:schemeClr val="accent3">
                    <a:alpha val="75000"/>
                  </a:schemeClr>
                </a:gs>
                <a:gs pos="100000">
                  <a:schemeClr val="accent3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</c:marker>
      </c:pivotFmt>
      <c:pivotFmt>
        <c:idx val="4"/>
        <c:spPr>
          <a:gradFill flip="none" rotWithShape="1">
            <a:gsLst>
              <a:gs pos="0">
                <a:schemeClr val="accent1"/>
              </a:gs>
              <a:gs pos="75000">
                <a:schemeClr val="accent1">
                  <a:lumMod val="60000"/>
                  <a:lumOff val="40000"/>
                </a:schemeClr>
              </a:gs>
              <a:gs pos="51000">
                <a:schemeClr val="accent1">
                  <a:alpha val="75000"/>
                </a:schemeClr>
              </a:gs>
              <a:gs pos="100000">
                <a:schemeClr val="accent1">
                  <a:lumMod val="20000"/>
                  <a:lumOff val="80000"/>
                  <a:alpha val="15000"/>
                </a:schemeClr>
              </a:gs>
            </a:gsLst>
            <a:lin ang="5400000" scaled="0"/>
          </a:gra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flip="none" rotWithShape="1">
              <a:gsLst>
                <a:gs pos="0">
                  <a:schemeClr val="accent4"/>
                </a:gs>
                <a:gs pos="75000">
                  <a:schemeClr val="accent4">
                    <a:lumMod val="60000"/>
                    <a:lumOff val="40000"/>
                  </a:schemeClr>
                </a:gs>
                <a:gs pos="51000">
                  <a:schemeClr val="accent4">
                    <a:alpha val="75000"/>
                  </a:schemeClr>
                </a:gs>
                <a:gs pos="100000">
                  <a:schemeClr val="accent4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/>
          </c:spPr>
        </c:marker>
      </c:pivotFmt>
      <c:pivotFmt>
        <c:idx val="5"/>
        <c:spPr>
          <a:gradFill flip="none" rotWithShape="1">
            <a:gsLst>
              <a:gs pos="0">
                <a:schemeClr val="accent1"/>
              </a:gs>
              <a:gs pos="75000">
                <a:schemeClr val="accent1">
                  <a:lumMod val="60000"/>
                  <a:lumOff val="40000"/>
                </a:schemeClr>
              </a:gs>
              <a:gs pos="51000">
                <a:schemeClr val="accent1">
                  <a:alpha val="75000"/>
                </a:schemeClr>
              </a:gs>
              <a:gs pos="100000">
                <a:schemeClr val="accent1">
                  <a:lumMod val="20000"/>
                  <a:lumOff val="80000"/>
                  <a:alpha val="15000"/>
                </a:schemeClr>
              </a:gs>
            </a:gsLst>
            <a:lin ang="5400000" scaled="0"/>
          </a:gra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flip="none" rotWithShape="1">
              <a:gsLst>
                <a:gs pos="0">
                  <a:schemeClr val="accent5"/>
                </a:gs>
                <a:gs pos="75000">
                  <a:schemeClr val="accent5">
                    <a:lumMod val="60000"/>
                    <a:lumOff val="40000"/>
                  </a:schemeClr>
                </a:gs>
                <a:gs pos="51000">
                  <a:schemeClr val="accent5">
                    <a:alpha val="75000"/>
                  </a:schemeClr>
                </a:gs>
                <a:gs pos="100000">
                  <a:schemeClr val="accent5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/>
          </c:spPr>
        </c:marker>
      </c:pivotFmt>
      <c:pivotFmt>
        <c:idx val="6"/>
        <c:spPr>
          <a:gradFill flip="none" rotWithShape="1">
            <a:gsLst>
              <a:gs pos="0">
                <a:schemeClr val="accent1"/>
              </a:gs>
              <a:gs pos="75000">
                <a:schemeClr val="accent1">
                  <a:lumMod val="60000"/>
                  <a:lumOff val="40000"/>
                </a:schemeClr>
              </a:gs>
              <a:gs pos="51000">
                <a:schemeClr val="accent1">
                  <a:alpha val="75000"/>
                </a:schemeClr>
              </a:gs>
              <a:gs pos="100000">
                <a:schemeClr val="accent1">
                  <a:lumMod val="20000"/>
                  <a:lumOff val="80000"/>
                  <a:alpha val="15000"/>
                </a:schemeClr>
              </a:gs>
            </a:gsLst>
            <a:lin ang="5400000" scaled="0"/>
          </a:gra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flip="none" rotWithShape="1">
              <a:gsLst>
                <a:gs pos="0">
                  <a:schemeClr val="accent6"/>
                </a:gs>
                <a:gs pos="75000">
                  <a:schemeClr val="accent6">
                    <a:lumMod val="60000"/>
                    <a:lumOff val="40000"/>
                  </a:schemeClr>
                </a:gs>
                <a:gs pos="51000">
                  <a:schemeClr val="accent6">
                    <a:alpha val="75000"/>
                  </a:schemeClr>
                </a:gs>
                <a:gs pos="100000">
                  <a:schemeClr val="accent6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</c:marker>
      </c:pivotFmt>
      <c:pivotFmt>
        <c:idx val="7"/>
        <c:spPr>
          <a:gradFill rotWithShape="1">
            <a:gsLst>
              <a:gs pos="0">
                <a:schemeClr val="accent1">
                  <a:tint val="96000"/>
                  <a:lumMod val="104000"/>
                </a:schemeClr>
              </a:gs>
              <a:gs pos="100000">
                <a:schemeClr val="accent1">
                  <a:shade val="98000"/>
                  <a:lumMod val="94000"/>
                </a:schemeClr>
              </a:gs>
            </a:gsLst>
            <a:lin ang="5400000" scaled="0"/>
          </a:gra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</c:marker>
      </c:pivotFmt>
      <c:pivotFmt>
        <c:idx val="8"/>
        <c:spPr>
          <a:gradFill rotWithShape="1">
            <a:gsLst>
              <a:gs pos="0">
                <a:schemeClr val="accent1">
                  <a:tint val="96000"/>
                  <a:lumMod val="104000"/>
                </a:schemeClr>
              </a:gs>
              <a:gs pos="100000">
                <a:schemeClr val="accent1">
                  <a:shade val="98000"/>
                  <a:lumMod val="94000"/>
                </a:schemeClr>
              </a:gs>
            </a:gsLst>
            <a:lin ang="5400000" scaled="0"/>
          </a:gra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</c:marker>
      </c:pivotFmt>
      <c:pivotFmt>
        <c:idx val="9"/>
        <c:spPr>
          <a:gradFill rotWithShape="1">
            <a:gsLst>
              <a:gs pos="0">
                <a:schemeClr val="accent1">
                  <a:tint val="96000"/>
                  <a:lumMod val="104000"/>
                </a:schemeClr>
              </a:gs>
              <a:gs pos="100000">
                <a:schemeClr val="accent1">
                  <a:shade val="98000"/>
                  <a:lumMod val="94000"/>
                </a:schemeClr>
              </a:gs>
            </a:gsLst>
            <a:lin ang="5400000" scaled="0"/>
          </a:gra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flip="none" rotWithShape="1">
              <a:gsLst>
                <a:gs pos="0">
                  <a:schemeClr val="accent3"/>
                </a:gs>
                <a:gs pos="75000">
                  <a:schemeClr val="accent3">
                    <a:lumMod val="60000"/>
                    <a:lumOff val="40000"/>
                  </a:schemeClr>
                </a:gs>
                <a:gs pos="51000">
                  <a:schemeClr val="accent3">
                    <a:alpha val="75000"/>
                  </a:schemeClr>
                </a:gs>
                <a:gs pos="100000">
                  <a:schemeClr val="accent3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</c:marker>
      </c:pivotFmt>
      <c:pivotFmt>
        <c:idx val="10"/>
        <c:spPr>
          <a:gradFill rotWithShape="1">
            <a:gsLst>
              <a:gs pos="0">
                <a:schemeClr val="accent1">
                  <a:tint val="96000"/>
                  <a:lumMod val="104000"/>
                </a:schemeClr>
              </a:gs>
              <a:gs pos="100000">
                <a:schemeClr val="accent1">
                  <a:shade val="98000"/>
                  <a:lumMod val="94000"/>
                </a:schemeClr>
              </a:gs>
            </a:gsLst>
            <a:lin ang="5400000" scaled="0"/>
          </a:gra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flip="none" rotWithShape="1">
              <a:gsLst>
                <a:gs pos="0">
                  <a:schemeClr val="accent4"/>
                </a:gs>
                <a:gs pos="75000">
                  <a:schemeClr val="accent4">
                    <a:lumMod val="60000"/>
                    <a:lumOff val="40000"/>
                  </a:schemeClr>
                </a:gs>
                <a:gs pos="51000">
                  <a:schemeClr val="accent4">
                    <a:alpha val="75000"/>
                  </a:schemeClr>
                </a:gs>
                <a:gs pos="100000">
                  <a:schemeClr val="accent4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/>
          </c:spPr>
        </c:marker>
      </c:pivotFmt>
      <c:pivotFmt>
        <c:idx val="11"/>
        <c:spPr>
          <a:gradFill rotWithShape="1">
            <a:gsLst>
              <a:gs pos="0">
                <a:schemeClr val="accent1">
                  <a:tint val="96000"/>
                  <a:lumMod val="104000"/>
                </a:schemeClr>
              </a:gs>
              <a:gs pos="100000">
                <a:schemeClr val="accent1">
                  <a:shade val="98000"/>
                  <a:lumMod val="94000"/>
                </a:schemeClr>
              </a:gs>
            </a:gsLst>
            <a:lin ang="5400000" scaled="0"/>
          </a:gra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flip="none" rotWithShape="1">
              <a:gsLst>
                <a:gs pos="0">
                  <a:schemeClr val="accent5"/>
                </a:gs>
                <a:gs pos="75000">
                  <a:schemeClr val="accent5">
                    <a:lumMod val="60000"/>
                    <a:lumOff val="40000"/>
                  </a:schemeClr>
                </a:gs>
                <a:gs pos="51000">
                  <a:schemeClr val="accent5">
                    <a:alpha val="75000"/>
                  </a:schemeClr>
                </a:gs>
                <a:gs pos="100000">
                  <a:schemeClr val="accent5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/>
          </c:spPr>
        </c:marker>
      </c:pivotFmt>
      <c:pivotFmt>
        <c:idx val="12"/>
        <c:spPr>
          <a:gradFill rotWithShape="1">
            <a:gsLst>
              <a:gs pos="0">
                <a:schemeClr val="accent1">
                  <a:tint val="96000"/>
                  <a:lumMod val="104000"/>
                </a:schemeClr>
              </a:gs>
              <a:gs pos="100000">
                <a:schemeClr val="accent1">
                  <a:shade val="98000"/>
                  <a:lumMod val="94000"/>
                </a:schemeClr>
              </a:gs>
            </a:gsLst>
            <a:lin ang="5400000" scaled="0"/>
          </a:gra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flip="none" rotWithShape="1">
              <a:gsLst>
                <a:gs pos="0">
                  <a:schemeClr val="accent6"/>
                </a:gs>
                <a:gs pos="75000">
                  <a:schemeClr val="accent6">
                    <a:lumMod val="60000"/>
                    <a:lumOff val="40000"/>
                  </a:schemeClr>
                </a:gs>
                <a:gs pos="51000">
                  <a:schemeClr val="accent6">
                    <a:alpha val="75000"/>
                  </a:schemeClr>
                </a:gs>
                <a:gs pos="100000">
                  <a:schemeClr val="accent6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</c:marker>
      </c:pivotFmt>
    </c:pivotFmts>
    <c:plotArea>
      <c:layout>
        <c:manualLayout>
          <c:layoutTarget val="inner"/>
          <c:xMode val="edge"/>
          <c:yMode val="edge"/>
          <c:x val="0.21361365498102547"/>
          <c:y val="0.2105868150409986"/>
          <c:w val="0.56256076808974564"/>
          <c:h val="0.33612806146916152"/>
        </c:manualLayout>
      </c:layout>
      <c:lineChart>
        <c:grouping val="standard"/>
        <c:varyColors val="0"/>
        <c:ser>
          <c:idx val="0"/>
          <c:order val="0"/>
          <c:tx>
            <c:strRef>
              <c:f>Sheet8!$B$1</c:f>
              <c:strCache>
                <c:ptCount val="1"/>
                <c:pt idx="0">
                  <c:v> Canned (mt)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cat>
            <c:strRef>
              <c:f>Sheet8!$A$2:$A$7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Sheet8!$B$2:$B$7</c:f>
              <c:numCache>
                <c:formatCode>#,##0_ ;\-#,##0\ </c:formatCode>
                <c:ptCount val="5"/>
                <c:pt idx="0">
                  <c:v>34644</c:v>
                </c:pt>
                <c:pt idx="1">
                  <c:v>33464</c:v>
                </c:pt>
                <c:pt idx="2">
                  <c:v>40100</c:v>
                </c:pt>
                <c:pt idx="3">
                  <c:v>36534</c:v>
                </c:pt>
                <c:pt idx="4">
                  <c:v>39220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1C-4504-9793-51D470DCC568}"/>
            </c:ext>
          </c:extLst>
        </c:ser>
        <c:ser>
          <c:idx val="1"/>
          <c:order val="1"/>
          <c:tx>
            <c:strRef>
              <c:f>Sheet8!$C$1</c:f>
              <c:strCache>
                <c:ptCount val="1"/>
                <c:pt idx="0">
                  <c:v> Loins &amp; Flakes (mt)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cat>
            <c:strRef>
              <c:f>Sheet8!$A$2:$A$7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Sheet8!$C$2:$C$7</c:f>
              <c:numCache>
                <c:formatCode>#,##0_ ;\-#,##0\ </c:formatCode>
                <c:ptCount val="5"/>
                <c:pt idx="0">
                  <c:v>15326</c:v>
                </c:pt>
                <c:pt idx="1">
                  <c:v>19475</c:v>
                </c:pt>
                <c:pt idx="2">
                  <c:v>19061</c:v>
                </c:pt>
                <c:pt idx="3">
                  <c:v>16163</c:v>
                </c:pt>
                <c:pt idx="4">
                  <c:v>47259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1C-4504-9793-51D470DCC568}"/>
            </c:ext>
          </c:extLst>
        </c:ser>
        <c:ser>
          <c:idx val="2"/>
          <c:order val="2"/>
          <c:tx>
            <c:strRef>
              <c:f>Sheet8!$D$1</c:f>
              <c:strCache>
                <c:ptCount val="1"/>
                <c:pt idx="0">
                  <c:v> WR tuna (mt)</c:v>
                </c:pt>
              </c:strCache>
            </c:strRef>
          </c:tx>
          <c:spPr>
            <a:ln w="34925" cap="rnd">
              <a:solidFill>
                <a:srgbClr val="FFFF00"/>
              </a:solidFill>
              <a:round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cat>
            <c:strRef>
              <c:f>Sheet8!$A$2:$A$7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Sheet8!$D$2:$D$7</c:f>
              <c:numCache>
                <c:formatCode>#,##0_ ;\-#,##0\ </c:formatCode>
                <c:ptCount val="5"/>
                <c:pt idx="0">
                  <c:v>85093</c:v>
                </c:pt>
                <c:pt idx="1">
                  <c:v>93607</c:v>
                </c:pt>
                <c:pt idx="2">
                  <c:v>163961</c:v>
                </c:pt>
                <c:pt idx="3">
                  <c:v>153454</c:v>
                </c:pt>
                <c:pt idx="4">
                  <c:v>101590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1C-4504-9793-51D470DCC568}"/>
            </c:ext>
          </c:extLst>
        </c:ser>
        <c:ser>
          <c:idx val="3"/>
          <c:order val="3"/>
          <c:tx>
            <c:strRef>
              <c:f>Sheet8!$E$1</c:f>
              <c:strCache>
                <c:ptCount val="1"/>
                <c:pt idx="0">
                  <c:v> Others (mt)*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cat>
            <c:strRef>
              <c:f>Sheet8!$A$2:$A$7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Sheet8!$E$2:$E$7</c:f>
              <c:numCache>
                <c:formatCode>#,##0_ ;\-#,##0\ </c:formatCode>
                <c:ptCount val="5"/>
                <c:pt idx="0">
                  <c:v>0</c:v>
                </c:pt>
                <c:pt idx="1">
                  <c:v>0</c:v>
                </c:pt>
                <c:pt idx="2">
                  <c:v>8235</c:v>
                </c:pt>
                <c:pt idx="3">
                  <c:v>14198</c:v>
                </c:pt>
                <c:pt idx="4">
                  <c:v>10825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31C-4504-9793-51D470DCC568}"/>
            </c:ext>
          </c:extLst>
        </c:ser>
        <c:ser>
          <c:idx val="4"/>
          <c:order val="4"/>
          <c:tx>
            <c:strRef>
              <c:f>Sheet8!$F$1</c:f>
              <c:strCache>
                <c:ptCount val="1"/>
                <c:pt idx="0">
                  <c:v> Grand total (mt)</c:v>
                </c:pt>
              </c:strCache>
            </c:strRef>
          </c:tx>
          <c:spPr>
            <a:ln w="34925" cap="rnd">
              <a:solidFill>
                <a:srgbClr val="00B0F0"/>
              </a:solidFill>
              <a:round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cat>
            <c:strRef>
              <c:f>Sheet8!$A$2:$A$7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Sheet8!$F$2:$F$7</c:f>
              <c:numCache>
                <c:formatCode>#,##0_ ;\-#,##0\ </c:formatCode>
                <c:ptCount val="5"/>
                <c:pt idx="0">
                  <c:v>135064</c:v>
                </c:pt>
                <c:pt idx="1">
                  <c:v>146548</c:v>
                </c:pt>
                <c:pt idx="2">
                  <c:v>231158</c:v>
                </c:pt>
                <c:pt idx="3">
                  <c:v>220349</c:v>
                </c:pt>
                <c:pt idx="4">
                  <c:v>198894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31C-4504-9793-51D470DCC568}"/>
            </c:ext>
          </c:extLst>
        </c:ser>
        <c:ser>
          <c:idx val="5"/>
          <c:order val="5"/>
          <c:tx>
            <c:strRef>
              <c:f>Sheet8!$G$1</c:f>
              <c:strCache>
                <c:ptCount val="1"/>
                <c:pt idx="0">
                  <c:v> Amount (USD’million)</c:v>
                </c:pt>
              </c:strCache>
            </c:strRef>
          </c:tx>
          <c:spPr>
            <a:ln w="34925" cap="rnd">
              <a:solidFill>
                <a:srgbClr val="00B050"/>
              </a:solidFill>
              <a:round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cat>
            <c:strRef>
              <c:f>Sheet8!$A$2:$A$7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Sheet8!$G$2:$G$7</c:f>
              <c:numCache>
                <c:formatCode>#,##0_ ;\-#,##0\ </c:formatCode>
                <c:ptCount val="5"/>
                <c:pt idx="0">
                  <c:v>417</c:v>
                </c:pt>
                <c:pt idx="1">
                  <c:v>477</c:v>
                </c:pt>
                <c:pt idx="2">
                  <c:v>634</c:v>
                </c:pt>
                <c:pt idx="3">
                  <c:v>448</c:v>
                </c:pt>
                <c:pt idx="4">
                  <c:v>416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31C-4504-9793-51D470DCC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42664735"/>
        <c:axId val="934963583"/>
      </c:lineChart>
      <c:catAx>
        <c:axId val="1042664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4963583"/>
        <c:crosses val="autoZero"/>
        <c:auto val="1"/>
        <c:lblAlgn val="ctr"/>
        <c:lblOffset val="100"/>
        <c:noMultiLvlLbl val="0"/>
      </c:catAx>
      <c:valAx>
        <c:axId val="934963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dirty="0"/>
                  <a:t>Quantity</a:t>
                </a:r>
                <a:r>
                  <a:rPr lang="en-AU" baseline="0" dirty="0"/>
                  <a:t> (mt)</a:t>
                </a:r>
                <a:endParaRPr lang="en-AU" dirty="0"/>
              </a:p>
            </c:rich>
          </c:tx>
          <c:layout>
            <c:manualLayout>
              <c:xMode val="edge"/>
              <c:yMode val="edge"/>
              <c:x val="0.11127296775780703"/>
              <c:y val="0.198151777308552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_ ;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266473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450035330939741"/>
          <c:y val="0.15421099521678591"/>
          <c:w val="0.18507361718024756"/>
          <c:h val="0.568730711005688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1A9DC-99BC-436B-B2FD-8339EFA65D16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12327-C85C-4499-B89E-074293337B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789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12327-C85C-4499-B89E-074293337B4B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3316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What were the key indicators to assess the overall performances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Benchmark</a:t>
            </a:r>
            <a:r>
              <a:rPr lang="en-AU" baseline="0" dirty="0"/>
              <a:t> indicators were identified and captured in the rebate implementation guideline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/>
              <a:t>Catch vs landings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/>
              <a:t>Current production vs 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/>
              <a:t>Process vs WR export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/>
              <a:t>Employment increase or decrease from baseline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12327-C85C-4499-B89E-074293337B4B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8351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What were the key indicators to assess the overall performances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Benchmark</a:t>
            </a:r>
            <a:r>
              <a:rPr lang="en-AU" baseline="0" dirty="0"/>
              <a:t> indicators were identified and captured in the rebate implementation guideline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/>
              <a:t>Catch vs landings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/>
              <a:t>Current production vs 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/>
              <a:t>Process vs WR export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/>
              <a:t>Employment increase or decrease from baseline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12327-C85C-4499-B89E-074293337B4B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1285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Ave prod/day 656 mt/day or 58% of design capacity  (compared to 26% or 113 mt/day 2012 -2015)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Ave operational days 229 (compared to 117 days 2012 -2015)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Revenue collection excluding LL vessels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Average increases year-on-year</a:t>
            </a:r>
            <a:r>
              <a:rPr lang="en-US" baseline="0" dirty="0"/>
              <a:t> – (landing 6%), (</a:t>
            </a:r>
            <a:r>
              <a:rPr lang="en-US" baseline="0" dirty="0" err="1"/>
              <a:t>prodt</a:t>
            </a:r>
            <a:r>
              <a:rPr lang="en-US" baseline="0" dirty="0"/>
              <a:t> 8%), (export 7%) &amp; (employment 10%)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12327-C85C-4499-B89E-074293337B4B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0108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12327-C85C-4499-B89E-074293337B4B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3672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Average 43% WR exports per annum (exclude bilateral/multi</a:t>
            </a:r>
            <a:r>
              <a:rPr lang="en-AU" baseline="0" dirty="0"/>
              <a:t> lateral access agreement) </a:t>
            </a:r>
            <a:endParaRPr lang="en-AU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LBF/domestic</a:t>
            </a:r>
            <a:r>
              <a:rPr lang="en-AU" baseline="0" dirty="0"/>
              <a:t> vessels commitment to supply onshore processing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/>
              <a:t>State agreements ties the vessels to onshore processors</a:t>
            </a:r>
            <a:endParaRPr lang="en-AU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12327-C85C-4499-B89E-074293337B4B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8269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Reduction due to COVID 19 restriction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12327-C85C-4499-B89E-074293337B4B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9390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One of the key reasons for introduction of rebate was</a:t>
            </a:r>
            <a:r>
              <a:rPr lang="en-AU" baseline="0" dirty="0"/>
              <a:t> high cost of utilities/infrastructure comp to Thailand/Philippines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/>
              <a:t>High cost of production – labour, freight, fuel </a:t>
            </a:r>
            <a:r>
              <a:rPr lang="en-AU" baseline="0" dirty="0" err="1"/>
              <a:t>etc</a:t>
            </a:r>
            <a:endParaRPr lang="en-AU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/>
              <a:t>Ave 43% of WR exports excludes catch under bilateral access agreements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12327-C85C-4499-B89E-074293337B4B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9923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25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5078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048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7663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311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527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29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05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14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10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94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588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9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98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0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  <p:sldLayoutId id="2147483924" r:id="rId13"/>
    <p:sldLayoutId id="2147483925" r:id="rId14"/>
    <p:sldLayoutId id="2147483926" r:id="rId15"/>
    <p:sldLayoutId id="21474839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49F3-E8E6-458A-AB22-87F76750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566533"/>
            <a:ext cx="8911687" cy="572493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Tuna Industry Consultation</a:t>
            </a:r>
            <a:b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b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US" sz="4000" b="1" dirty="0">
                <a:solidFill>
                  <a:schemeClr val="accent2"/>
                </a:solidFill>
              </a:rPr>
              <a:t>Rebate Scheme Policy</a:t>
            </a:r>
            <a:b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b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Implementation update</a:t>
            </a:r>
            <a:b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b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US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Hilton Hotel, Port Moresby </a:t>
            </a:r>
            <a:br>
              <a:rPr lang="en-US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US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br>
              <a:rPr lang="en-US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US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23 -24 February, 2022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7241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49F3-E8E6-458A-AB22-87F76750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3203" y="547321"/>
            <a:ext cx="8911687" cy="91607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Presentation Outline</a:t>
            </a:r>
            <a:endParaRPr lang="en-AU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F13DC-AD05-46CE-A6F8-A6051AEC0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490" y="1363945"/>
            <a:ext cx="8915400" cy="4488694"/>
          </a:xfrm>
        </p:spPr>
        <p:txBody>
          <a:bodyPr>
            <a:noAutofit/>
          </a:bodyPr>
          <a:lstStyle/>
          <a:p>
            <a:r>
              <a:rPr lang="en-US" sz="2400" dirty="0"/>
              <a:t>Implementation of the “rebate scheme”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Benchmark indicators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Current production status</a:t>
            </a:r>
          </a:p>
          <a:p>
            <a:r>
              <a:rPr lang="en-US" sz="2400" dirty="0"/>
              <a:t>Purse catch unloading (domestic/LBFV)</a:t>
            </a:r>
          </a:p>
          <a:p>
            <a:r>
              <a:rPr lang="en-US" sz="2400" dirty="0"/>
              <a:t>Export by product type</a:t>
            </a:r>
          </a:p>
          <a:p>
            <a:r>
              <a:rPr lang="en-US" sz="2400" dirty="0"/>
              <a:t>Key takeaways</a:t>
            </a:r>
          </a:p>
          <a:p>
            <a:pPr marL="457200" lvl="1" indent="0">
              <a:buNone/>
            </a:pPr>
            <a:endParaRPr lang="en-US" sz="22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55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49F3-E8E6-458A-AB22-87F76750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3203" y="468834"/>
            <a:ext cx="8911687" cy="91607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Implementation of the “rebate scheme”</a:t>
            </a:r>
            <a:endParaRPr lang="en-AU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F13DC-AD05-46CE-A6F8-A6051AEC0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490" y="1166147"/>
            <a:ext cx="8915400" cy="4356347"/>
          </a:xfrm>
        </p:spPr>
        <p:txBody>
          <a:bodyPr>
            <a:noAutofit/>
          </a:bodyPr>
          <a:lstStyle/>
          <a:p>
            <a:r>
              <a:rPr lang="en-US" sz="2400" dirty="0"/>
              <a:t>NEC Directives no. NG47/2017 &amp; NG67/2017</a:t>
            </a:r>
          </a:p>
          <a:p>
            <a:r>
              <a:rPr lang="en-US" sz="2400" dirty="0"/>
              <a:t>NFA developed implementation guidelines;</a:t>
            </a:r>
          </a:p>
          <a:p>
            <a:pPr lvl="1"/>
            <a:r>
              <a:rPr lang="en-US" sz="2400" dirty="0"/>
              <a:t>CDS systems </a:t>
            </a:r>
          </a:p>
          <a:p>
            <a:pPr lvl="1"/>
            <a:r>
              <a:rPr lang="en-US" sz="2400" dirty="0"/>
              <a:t>Standard Operating Procedures (SOP)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Key Benchmark Indicators</a:t>
            </a:r>
            <a:r>
              <a:rPr lang="en-US" sz="2400" dirty="0"/>
              <a:t>;</a:t>
            </a:r>
          </a:p>
          <a:p>
            <a:pPr lvl="1"/>
            <a:r>
              <a:rPr lang="en-US" sz="2400" dirty="0"/>
              <a:t>Landing</a:t>
            </a:r>
          </a:p>
          <a:p>
            <a:pPr lvl="1"/>
            <a:r>
              <a:rPr lang="en-US" sz="2400" dirty="0"/>
              <a:t>Production</a:t>
            </a:r>
          </a:p>
          <a:p>
            <a:pPr lvl="1"/>
            <a:r>
              <a:rPr lang="en-US" sz="2400" dirty="0"/>
              <a:t>Export</a:t>
            </a:r>
          </a:p>
          <a:p>
            <a:pPr lvl="1"/>
            <a:r>
              <a:rPr lang="en-US" sz="2400" dirty="0"/>
              <a:t>Employment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30603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F5D60-897F-5A4F-ACAD-BB296AE76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0852" y="561048"/>
            <a:ext cx="8911687" cy="684428"/>
          </a:xfrm>
        </p:spPr>
        <p:txBody>
          <a:bodyPr>
            <a:normAutofit/>
          </a:bodyPr>
          <a:lstStyle/>
          <a:p>
            <a:r>
              <a:rPr lang="en-US" sz="2800" dirty="0"/>
              <a:t>Benchmark Indicators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3BE95C-4625-6D4B-B834-0EEE5D05A6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733700"/>
              </p:ext>
            </p:extLst>
          </p:nvPr>
        </p:nvGraphicFramePr>
        <p:xfrm>
          <a:off x="1169540" y="1245476"/>
          <a:ext cx="10408732" cy="3561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7959">
                  <a:extLst>
                    <a:ext uri="{9D8B030D-6E8A-4147-A177-3AD203B41FA5}">
                      <a16:colId xmlns:a16="http://schemas.microsoft.com/office/drawing/2014/main" val="1805499711"/>
                    </a:ext>
                  </a:extLst>
                </a:gridCol>
                <a:gridCol w="1698275">
                  <a:extLst>
                    <a:ext uri="{9D8B030D-6E8A-4147-A177-3AD203B41FA5}">
                      <a16:colId xmlns:a16="http://schemas.microsoft.com/office/drawing/2014/main" val="2582600338"/>
                    </a:ext>
                  </a:extLst>
                </a:gridCol>
                <a:gridCol w="1385630">
                  <a:extLst>
                    <a:ext uri="{9D8B030D-6E8A-4147-A177-3AD203B41FA5}">
                      <a16:colId xmlns:a16="http://schemas.microsoft.com/office/drawing/2014/main" val="795244409"/>
                    </a:ext>
                  </a:extLst>
                </a:gridCol>
                <a:gridCol w="1212426">
                  <a:extLst>
                    <a:ext uri="{9D8B030D-6E8A-4147-A177-3AD203B41FA5}">
                      <a16:colId xmlns:a16="http://schemas.microsoft.com/office/drawing/2014/main" val="165547650"/>
                    </a:ext>
                  </a:extLst>
                </a:gridCol>
                <a:gridCol w="11643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26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27448">
                  <a:extLst>
                    <a:ext uri="{9D8B030D-6E8A-4147-A177-3AD203B41FA5}">
                      <a16:colId xmlns:a16="http://schemas.microsoft.com/office/drawing/2014/main" val="1041477606"/>
                    </a:ext>
                  </a:extLst>
                </a:gridCol>
              </a:tblGrid>
              <a:tr h="1092706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Indicator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2017 Baseline (mt)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2018 (mt)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2019 (mt)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(mt)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(mt)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% Change (from baseline)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912090"/>
                  </a:ext>
                </a:extLst>
              </a:tr>
              <a:tr h="546353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Landings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0" dirty="0"/>
                        <a:t>93,951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0" dirty="0"/>
                        <a:t>95,194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0" dirty="0"/>
                        <a:t>110,900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0" dirty="0"/>
                        <a:t>117,710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0" dirty="0"/>
                        <a:t>118,105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0" dirty="0"/>
                        <a:t>26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1300903"/>
                  </a:ext>
                </a:extLst>
              </a:tr>
              <a:tr h="546353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Production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0" dirty="0"/>
                        <a:t>85,161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0" dirty="0"/>
                        <a:t>87,264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0" dirty="0"/>
                        <a:t>107,250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0" dirty="0"/>
                        <a:t>111,094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0" dirty="0"/>
                        <a:t>117,483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0" dirty="0"/>
                        <a:t>38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0238727"/>
                  </a:ext>
                </a:extLst>
              </a:tr>
              <a:tr h="546353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Exports</a:t>
                      </a:r>
                      <a:r>
                        <a:rPr lang="en-US" sz="1800" baseline="0" dirty="0">
                          <a:effectLst/>
                        </a:rPr>
                        <a:t> volume (mt)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135,064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146,548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208,701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220,349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198,894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9652598"/>
                  </a:ext>
                </a:extLst>
              </a:tr>
              <a:tr h="273176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Employment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8,415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8,818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10,282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11,114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12,469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2069386"/>
                  </a:ext>
                </a:extLst>
              </a:tr>
              <a:tr h="273176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9703466"/>
                  </a:ext>
                </a:extLst>
              </a:tr>
              <a:tr h="273176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	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529141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90917" y="5885795"/>
            <a:ext cx="50829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Source: NFA</a:t>
            </a:r>
          </a:p>
        </p:txBody>
      </p:sp>
    </p:spTree>
    <p:extLst>
      <p:ext uri="{BB962C8B-B14F-4D97-AF65-F5344CB8AC3E}">
        <p14:creationId xmlns:p14="http://schemas.microsoft.com/office/powerpoint/2010/main" val="1921403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7C9D5-7170-DC44-83F9-7C33B8307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126" y="624110"/>
            <a:ext cx="8911687" cy="873614"/>
          </a:xfrm>
        </p:spPr>
        <p:txBody>
          <a:bodyPr>
            <a:normAutofit/>
          </a:bodyPr>
          <a:lstStyle/>
          <a:p>
            <a:r>
              <a:rPr lang="en-US" sz="2800" dirty="0"/>
              <a:t>Current Production Status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E0B663B-F6C9-B14D-BBCC-7BB931A4D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455811"/>
              </p:ext>
            </p:extLst>
          </p:nvPr>
        </p:nvGraphicFramePr>
        <p:xfrm>
          <a:off x="1678663" y="1311482"/>
          <a:ext cx="9262964" cy="36386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3358">
                  <a:extLst>
                    <a:ext uri="{9D8B030D-6E8A-4147-A177-3AD203B41FA5}">
                      <a16:colId xmlns:a16="http://schemas.microsoft.com/office/drawing/2014/main" val="3444249212"/>
                    </a:ext>
                  </a:extLst>
                </a:gridCol>
                <a:gridCol w="1705059">
                  <a:extLst>
                    <a:ext uri="{9D8B030D-6E8A-4147-A177-3AD203B41FA5}">
                      <a16:colId xmlns:a16="http://schemas.microsoft.com/office/drawing/2014/main" val="3161173092"/>
                    </a:ext>
                  </a:extLst>
                </a:gridCol>
                <a:gridCol w="1705059">
                  <a:extLst>
                    <a:ext uri="{9D8B030D-6E8A-4147-A177-3AD203B41FA5}">
                      <a16:colId xmlns:a16="http://schemas.microsoft.com/office/drawing/2014/main" val="3919346617"/>
                    </a:ext>
                  </a:extLst>
                </a:gridCol>
                <a:gridCol w="1344107">
                  <a:extLst>
                    <a:ext uri="{9D8B030D-6E8A-4147-A177-3AD203B41FA5}">
                      <a16:colId xmlns:a16="http://schemas.microsoft.com/office/drawing/2014/main" val="2770502075"/>
                    </a:ext>
                  </a:extLst>
                </a:gridCol>
                <a:gridCol w="1344107">
                  <a:extLst>
                    <a:ext uri="{9D8B030D-6E8A-4147-A177-3AD203B41FA5}">
                      <a16:colId xmlns:a16="http://schemas.microsoft.com/office/drawing/2014/main" val="1446051964"/>
                    </a:ext>
                  </a:extLst>
                </a:gridCol>
                <a:gridCol w="1571274">
                  <a:extLst>
                    <a:ext uri="{9D8B030D-6E8A-4147-A177-3AD203B41FA5}">
                      <a16:colId xmlns:a16="http://schemas.microsoft.com/office/drawing/2014/main" val="1251274956"/>
                    </a:ext>
                  </a:extLst>
                </a:gridCol>
              </a:tblGrid>
              <a:tr h="11859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Prodn</a:t>
                      </a:r>
                      <a:r>
                        <a:rPr lang="en-US" sz="1800" dirty="0">
                          <a:effectLst/>
                        </a:rPr>
                        <a:t> (mt)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Ave Operating Days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(_/365)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Ave </a:t>
                      </a:r>
                      <a:r>
                        <a:rPr lang="en-US" sz="1800" dirty="0" err="1">
                          <a:effectLst/>
                        </a:rPr>
                        <a:t>Prodn</a:t>
                      </a:r>
                      <a:r>
                        <a:rPr lang="en-US" sz="1800" dirty="0">
                          <a:effectLst/>
                        </a:rPr>
                        <a:t> (mt/day)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Current Prodn (mt/day)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Design Capacity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(mt/day)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3702600"/>
                  </a:ext>
                </a:extLst>
              </a:tr>
              <a:tr h="408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85,161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4852361"/>
                  </a:ext>
                </a:extLst>
              </a:tr>
              <a:tr h="408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87,264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3937555"/>
                  </a:ext>
                </a:extLst>
              </a:tr>
              <a:tr h="408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107,250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4050844"/>
                  </a:ext>
                </a:extLst>
              </a:tr>
              <a:tr h="408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111,094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8044490"/>
                  </a:ext>
                </a:extLst>
              </a:tr>
              <a:tr h="408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117,483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3032231"/>
                  </a:ext>
                </a:extLst>
              </a:tr>
              <a:tr h="408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20396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45477" y="5244354"/>
            <a:ext cx="9296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AU" dirty="0"/>
              <a:t>Overall current production in 2021– 58% of design capacity (comp. 36% in 2017)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AU" dirty="0"/>
              <a:t>Average 8% increase year-on-year (2017 -2021)</a:t>
            </a:r>
          </a:p>
        </p:txBody>
      </p:sp>
    </p:spTree>
    <p:extLst>
      <p:ext uri="{BB962C8B-B14F-4D97-AF65-F5344CB8AC3E}">
        <p14:creationId xmlns:p14="http://schemas.microsoft.com/office/powerpoint/2010/main" val="1667929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9534A-EB9E-1846-9FCA-2CE51F232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7026" y="636466"/>
            <a:ext cx="9813651" cy="685706"/>
          </a:xfrm>
        </p:spPr>
        <p:txBody>
          <a:bodyPr>
            <a:noAutofit/>
          </a:bodyPr>
          <a:lstStyle/>
          <a:p>
            <a:r>
              <a:rPr lang="en-US" sz="2800" dirty="0"/>
              <a:t>Purse seine catch unloading (Domestic/LBF)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908F33C-E46D-BC47-9D7E-CB6B42B18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260734"/>
              </p:ext>
            </p:extLst>
          </p:nvPr>
        </p:nvGraphicFramePr>
        <p:xfrm>
          <a:off x="1363393" y="1322172"/>
          <a:ext cx="10207284" cy="4320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2873">
                  <a:extLst>
                    <a:ext uri="{9D8B030D-6E8A-4147-A177-3AD203B41FA5}">
                      <a16:colId xmlns:a16="http://schemas.microsoft.com/office/drawing/2014/main" val="232597444"/>
                    </a:ext>
                  </a:extLst>
                </a:gridCol>
                <a:gridCol w="2147479">
                  <a:extLst>
                    <a:ext uri="{9D8B030D-6E8A-4147-A177-3AD203B41FA5}">
                      <a16:colId xmlns:a16="http://schemas.microsoft.com/office/drawing/2014/main" val="3985037565"/>
                    </a:ext>
                  </a:extLst>
                </a:gridCol>
                <a:gridCol w="2011990">
                  <a:extLst>
                    <a:ext uri="{9D8B030D-6E8A-4147-A177-3AD203B41FA5}">
                      <a16:colId xmlns:a16="http://schemas.microsoft.com/office/drawing/2014/main" val="2202172459"/>
                    </a:ext>
                  </a:extLst>
                </a:gridCol>
                <a:gridCol w="1506975">
                  <a:extLst>
                    <a:ext uri="{9D8B030D-6E8A-4147-A177-3AD203B41FA5}">
                      <a16:colId xmlns:a16="http://schemas.microsoft.com/office/drawing/2014/main" val="3553581816"/>
                    </a:ext>
                  </a:extLst>
                </a:gridCol>
                <a:gridCol w="1661770">
                  <a:extLst>
                    <a:ext uri="{9D8B030D-6E8A-4147-A177-3AD203B41FA5}">
                      <a16:colId xmlns:a16="http://schemas.microsoft.com/office/drawing/2014/main" val="2053036899"/>
                    </a:ext>
                  </a:extLst>
                </a:gridCol>
                <a:gridCol w="1766197">
                  <a:extLst>
                    <a:ext uri="{9D8B030D-6E8A-4147-A177-3AD203B41FA5}">
                      <a16:colId xmlns:a16="http://schemas.microsoft.com/office/drawing/2014/main" val="3464390201"/>
                    </a:ext>
                  </a:extLst>
                </a:gridCol>
              </a:tblGrid>
              <a:tr h="9111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Year</a:t>
                      </a:r>
                      <a:endParaRPr lang="en-US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en-US" sz="180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catch AW/EEZ (domestic/LBF/Bilateral Access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Est. Total catch AW/EEZ (Domestic/LBF)*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production (mt)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undergone processing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800" baseline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transshipped for WR export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9791596"/>
                  </a:ext>
                </a:extLst>
              </a:tr>
              <a:tr h="537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257,090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185,133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85,161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325540"/>
                  </a:ext>
                </a:extLst>
              </a:tr>
              <a:tr h="537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294,487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165,566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87,264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7528555"/>
                  </a:ext>
                </a:extLst>
              </a:tr>
              <a:tr h="537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330,034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189,810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107,250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4850735"/>
                  </a:ext>
                </a:extLst>
              </a:tr>
              <a:tr h="537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382,186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228,870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111,094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741011"/>
                  </a:ext>
                </a:extLst>
              </a:tr>
              <a:tr h="537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291,175*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149,070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117,483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% average/year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63393" y="5745487"/>
            <a:ext cx="7064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Source: NFA </a:t>
            </a:r>
          </a:p>
        </p:txBody>
      </p:sp>
    </p:spTree>
    <p:extLst>
      <p:ext uri="{BB962C8B-B14F-4D97-AF65-F5344CB8AC3E}">
        <p14:creationId xmlns:p14="http://schemas.microsoft.com/office/powerpoint/2010/main" val="3109663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9534A-EB9E-1846-9FCA-2CE51F232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238" y="636466"/>
            <a:ext cx="8911687" cy="685706"/>
          </a:xfrm>
        </p:spPr>
        <p:txBody>
          <a:bodyPr>
            <a:noAutofit/>
          </a:bodyPr>
          <a:lstStyle/>
          <a:p>
            <a:r>
              <a:rPr lang="en-US" sz="2800" dirty="0"/>
              <a:t>Exports by product type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300D6D7-A179-4828-ADAF-85AC70D84C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9947618"/>
              </p:ext>
            </p:extLst>
          </p:nvPr>
        </p:nvGraphicFramePr>
        <p:xfrm>
          <a:off x="1703238" y="1389145"/>
          <a:ext cx="9526235" cy="4546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6428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49F3-E8E6-458A-AB22-87F76750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967" y="468835"/>
            <a:ext cx="8911687" cy="72728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Key Takeaways  </a:t>
            </a:r>
            <a:endParaRPr lang="en-AU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F13DC-AD05-46CE-A6F8-A6051AEC0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882" y="1196116"/>
            <a:ext cx="9796741" cy="4256762"/>
          </a:xfrm>
        </p:spPr>
        <p:txBody>
          <a:bodyPr>
            <a:normAutofit fontScale="77500" lnSpcReduction="20000"/>
          </a:bodyPr>
          <a:lstStyle/>
          <a:p>
            <a:r>
              <a:rPr lang="en-US" sz="2200" dirty="0"/>
              <a:t>Increase in downstream processing (27% from 2017 baseline)</a:t>
            </a:r>
          </a:p>
          <a:p>
            <a:pPr lvl="1"/>
            <a:r>
              <a:rPr lang="en-US" sz="2200" dirty="0"/>
              <a:t>Companies continue recruit despite COVID 19</a:t>
            </a:r>
          </a:p>
          <a:p>
            <a:r>
              <a:rPr lang="en-US" sz="2200" dirty="0"/>
              <a:t>Significant WR exports despite the rebates </a:t>
            </a:r>
          </a:p>
          <a:p>
            <a:pPr lvl="1"/>
            <a:r>
              <a:rPr lang="en-US" sz="2200" dirty="0"/>
              <a:t>Ave. 43% of total catch per annum (2017 -2021)</a:t>
            </a:r>
          </a:p>
          <a:p>
            <a:r>
              <a:rPr lang="en-US" sz="2200" dirty="0"/>
              <a:t>Implementation of the “scheme” is huge cost to the Government (NFA) – unsustainable </a:t>
            </a:r>
          </a:p>
          <a:p>
            <a:r>
              <a:rPr lang="en-US" sz="2200" b="1" dirty="0"/>
              <a:t>Impediments;</a:t>
            </a:r>
          </a:p>
          <a:p>
            <a:pPr lvl="1">
              <a:buClr>
                <a:srgbClr val="A53010"/>
              </a:buClr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Existing PNG Ports berthing facilities </a:t>
            </a:r>
          </a:p>
          <a:p>
            <a:pPr lvl="1">
              <a:buClr>
                <a:srgbClr val="A53010"/>
              </a:buClr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Stevedoring requirements</a:t>
            </a:r>
          </a:p>
          <a:p>
            <a:pPr lvl="1">
              <a:buClr>
                <a:srgbClr val="A53010"/>
              </a:buClr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Unloading turnaround time</a:t>
            </a:r>
          </a:p>
          <a:p>
            <a:pPr lvl="1">
              <a:buClr>
                <a:srgbClr val="A53010"/>
              </a:buClr>
            </a:pPr>
            <a:r>
              <a:rPr lang="en-US" sz="2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Reliable utilities, wharf facilities, Cold storages </a:t>
            </a:r>
            <a:r>
              <a:rPr lang="en-US" sz="21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etc</a:t>
            </a:r>
            <a:endParaRPr lang="en-US" sz="2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r>
              <a:rPr lang="en-US" sz="2200" b="1" dirty="0"/>
              <a:t>Enabling infrastructure;</a:t>
            </a:r>
          </a:p>
          <a:p>
            <a:pPr lvl="1"/>
            <a:r>
              <a:rPr lang="en-US" sz="2000" dirty="0" err="1"/>
              <a:t>Wagang</a:t>
            </a:r>
            <a:r>
              <a:rPr lang="en-US" sz="2000" dirty="0"/>
              <a:t>, PMIZ &amp; others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6697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49F3-E8E6-458A-AB22-87F76750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2904" y="2506640"/>
            <a:ext cx="8911687" cy="91607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n-US" sz="4800" b="1" dirty="0">
                <a:solidFill>
                  <a:schemeClr val="accent2"/>
                </a:solidFill>
              </a:rPr>
              <a:t>Thank you</a:t>
            </a:r>
            <a:r>
              <a:rPr lang="en-US" sz="4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60787032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4063</TotalTime>
  <Words>681</Words>
  <Application>Microsoft Office PowerPoint</Application>
  <PresentationFormat>Widescreen</PresentationFormat>
  <Paragraphs>199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Tuna Industry Consultation  Rebate Scheme Policy  Implementation update  Hilton Hotel, Port Moresby    23 -24 February, 2022</vt:lpstr>
      <vt:lpstr>Presentation Outline</vt:lpstr>
      <vt:lpstr>Implementation of the “rebate scheme”</vt:lpstr>
      <vt:lpstr>Benchmark Indicators</vt:lpstr>
      <vt:lpstr>Current Production Status</vt:lpstr>
      <vt:lpstr>Purse seine catch unloading (Domestic/LBF)</vt:lpstr>
      <vt:lpstr>Exports by product type</vt:lpstr>
      <vt:lpstr>Key Takeaways  </vt:lpstr>
      <vt:lpstr> 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Ned Kirarock</dc:creator>
  <cp:lastModifiedBy>NFA</cp:lastModifiedBy>
  <cp:revision>143</cp:revision>
  <dcterms:created xsi:type="dcterms:W3CDTF">2020-02-27T01:35:52Z</dcterms:created>
  <dcterms:modified xsi:type="dcterms:W3CDTF">2022-02-24T20:21:31Z</dcterms:modified>
</cp:coreProperties>
</file>