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9" r:id="rId11"/>
    <p:sldId id="266" r:id="rId12"/>
    <p:sldId id="267" r:id="rId13"/>
    <p:sldId id="27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6" autoAdjust="0"/>
    <p:restoredTop sz="47273" autoAdjust="0"/>
  </p:normalViewPr>
  <p:slideViewPr>
    <p:cSldViewPr snapToGrid="0">
      <p:cViewPr varScale="1">
        <p:scale>
          <a:sx n="38" d="100"/>
          <a:sy n="38" d="100"/>
        </p:scale>
        <p:origin x="2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FD5362-C559-49A3-A618-CC67775AFAF7}" type="datetimeFigureOut">
              <a:rPr lang="en-AU" smtClean="0"/>
              <a:t>23/02/2022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90603-A040-4DBB-9289-EF9C6AFADB71}" type="slidenum">
              <a:rPr lang="en-AU" smtClean="0"/>
              <a:t>‹#›</a:t>
            </a:fld>
            <a:endParaRPr lang="en-AU"/>
          </a:p>
        </p:txBody>
      </p:sp>
    </p:spTree>
    <p:extLst>
      <p:ext uri="{BB962C8B-B14F-4D97-AF65-F5344CB8AC3E}">
        <p14:creationId xmlns:p14="http://schemas.microsoft.com/office/powerpoint/2010/main" val="1682239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Minister for Fisheries and Marine Resources and Parliamentary Member for the District of </a:t>
            </a:r>
            <a:r>
              <a:rPr lang="en-US" dirty="0" err="1"/>
              <a:t>Wabag</a:t>
            </a:r>
            <a:r>
              <a:rPr lang="en-US" dirty="0"/>
              <a:t>, Hon Dr Lino Tom,</a:t>
            </a:r>
          </a:p>
          <a:p>
            <a:pPr algn="just"/>
            <a:r>
              <a:rPr lang="en-US" dirty="0" err="1"/>
              <a:t>Mr</a:t>
            </a:r>
            <a:r>
              <a:rPr lang="en-US" dirty="0"/>
              <a:t> </a:t>
            </a:r>
            <a:r>
              <a:rPr lang="en-US" dirty="0" err="1"/>
              <a:t>Ango</a:t>
            </a:r>
            <a:r>
              <a:rPr lang="en-US" dirty="0"/>
              <a:t> </a:t>
            </a:r>
            <a:r>
              <a:rPr lang="en-US" dirty="0" err="1"/>
              <a:t>Wangatau</a:t>
            </a:r>
            <a:r>
              <a:rPr lang="en-US" dirty="0"/>
              <a:t>, Chairman of the National Fisheries Board, </a:t>
            </a:r>
          </a:p>
          <a:p>
            <a:pPr algn="just"/>
            <a:r>
              <a:rPr lang="en-US" dirty="0" err="1"/>
              <a:t>Mr</a:t>
            </a:r>
            <a:r>
              <a:rPr lang="en-US" dirty="0"/>
              <a:t> </a:t>
            </a:r>
            <a:r>
              <a:rPr lang="en-US" dirty="0" err="1"/>
              <a:t>Koni</a:t>
            </a:r>
            <a:r>
              <a:rPr lang="en-US" dirty="0"/>
              <a:t> Samuel, Secretary for the Department of National Planning and </a:t>
            </a:r>
            <a:r>
              <a:rPr lang="en-US" dirty="0" err="1"/>
              <a:t>Implmentation</a:t>
            </a:r>
            <a:endParaRPr lang="en-US" dirty="0"/>
          </a:p>
          <a:p>
            <a:pPr algn="just"/>
            <a:r>
              <a:rPr lang="en-US" dirty="0" err="1"/>
              <a:t>Mr</a:t>
            </a:r>
            <a:r>
              <a:rPr lang="en-US" dirty="0"/>
              <a:t> Justin Ilakini, Acting Managing Director National Fisheries Authority and your staff,</a:t>
            </a:r>
          </a:p>
          <a:p>
            <a:pPr algn="just"/>
            <a:r>
              <a:rPr lang="en-US" dirty="0"/>
              <a:t>Sylvester </a:t>
            </a:r>
            <a:r>
              <a:rPr lang="en-US" dirty="0" err="1"/>
              <a:t>Pokajam</a:t>
            </a:r>
            <a:r>
              <a:rPr lang="en-US" dirty="0"/>
              <a:t>, Chairman of the Fishing Industry Association and your association members,</a:t>
            </a:r>
          </a:p>
          <a:p>
            <a:pPr algn="just"/>
            <a:r>
              <a:rPr lang="en-US" dirty="0"/>
              <a:t>Representatives of other regional agencies,</a:t>
            </a:r>
          </a:p>
          <a:p>
            <a:pPr algn="just"/>
            <a:r>
              <a:rPr lang="en-US" dirty="0"/>
              <a:t>Members of the diplomatic corps</a:t>
            </a:r>
          </a:p>
          <a:p>
            <a:pPr algn="just"/>
            <a:r>
              <a:rPr lang="en-US" dirty="0"/>
              <a:t>Ladies and gentlemen,</a:t>
            </a:r>
          </a:p>
          <a:p>
            <a:pPr algn="just"/>
            <a:endParaRPr lang="en-US" dirty="0"/>
          </a:p>
          <a:p>
            <a:pPr algn="just"/>
            <a:r>
              <a:rPr lang="en-US" dirty="0"/>
              <a:t>On behalf of the Chief Executive Officer of the Office of the Parties to the Nauru Agreement, Dr </a:t>
            </a:r>
            <a:r>
              <a:rPr lang="en-US" dirty="0" err="1"/>
              <a:t>Sanga’alofa</a:t>
            </a:r>
            <a:r>
              <a:rPr lang="en-US" dirty="0"/>
              <a:t> Clark, I extend her appreciation for the invitation for us to contribute to these important discussions over the next two days.</a:t>
            </a:r>
          </a:p>
          <a:p>
            <a:pPr algn="just"/>
            <a:endParaRPr lang="en-US" dirty="0"/>
          </a:p>
          <a:p>
            <a:pPr algn="just"/>
            <a:r>
              <a:rPr lang="en-US" dirty="0"/>
              <a:t>My name is Brian Kumasi and I have recently joined the PNAO as the Policy Manager. I will be making this presentation alongside </a:t>
            </a:r>
            <a:r>
              <a:rPr lang="en-US" dirty="0" err="1"/>
              <a:t>Mr</a:t>
            </a:r>
            <a:r>
              <a:rPr lang="en-US" dirty="0"/>
              <a:t> Thomas </a:t>
            </a:r>
            <a:r>
              <a:rPr lang="en-US" dirty="0" err="1"/>
              <a:t>Usu</a:t>
            </a:r>
            <a:r>
              <a:rPr lang="en-US" dirty="0"/>
              <a:t>, Acting Executive Manager Fisheries Management of NFA. We hope to make this presentation interesting and hopefully generate some discussion on the topic of sustainable fisheries management.</a:t>
            </a:r>
          </a:p>
          <a:p>
            <a:pPr algn="just"/>
            <a:endParaRPr lang="en-US" dirty="0"/>
          </a:p>
          <a:p>
            <a:pPr algn="just"/>
            <a:endParaRPr lang="en-US" dirty="0"/>
          </a:p>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1</a:t>
            </a:fld>
            <a:endParaRPr lang="en-AU"/>
          </a:p>
        </p:txBody>
      </p:sp>
    </p:spTree>
    <p:extLst>
      <p:ext uri="{BB962C8B-B14F-4D97-AF65-F5344CB8AC3E}">
        <p14:creationId xmlns:p14="http://schemas.microsoft.com/office/powerpoint/2010/main" val="1393084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12</a:t>
            </a:fld>
            <a:endParaRPr lang="en-AU"/>
          </a:p>
        </p:txBody>
      </p:sp>
    </p:spTree>
    <p:extLst>
      <p:ext uri="{BB962C8B-B14F-4D97-AF65-F5344CB8AC3E}">
        <p14:creationId xmlns:p14="http://schemas.microsoft.com/office/powerpoint/2010/main" val="296405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13</a:t>
            </a:fld>
            <a:endParaRPr lang="en-AU"/>
          </a:p>
        </p:txBody>
      </p:sp>
    </p:spTree>
    <p:extLst>
      <p:ext uri="{BB962C8B-B14F-4D97-AF65-F5344CB8AC3E}">
        <p14:creationId xmlns:p14="http://schemas.microsoft.com/office/powerpoint/2010/main" val="2492763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were asked to prepare a presentation on the topic of sustainable management of tuna fisheries focusing on the VDS. Most of you in the room should be familiar with of have some understanding of the VDS. So I will only spend a couple of slides going through the workings of the VDS for those in the room that may not have the benefit of an understanding of the VDS.</a:t>
            </a:r>
          </a:p>
          <a:p>
            <a:endParaRPr lang="en-US" dirty="0"/>
          </a:p>
          <a:p>
            <a:r>
              <a:rPr lang="en-US" dirty="0"/>
              <a:t>In discussions with the organizers we thought it would be useful to also touch on a couple of specific areas”</a:t>
            </a:r>
          </a:p>
          <a:p>
            <a:endParaRPr lang="en-US" dirty="0"/>
          </a:p>
          <a:p>
            <a:r>
              <a:rPr lang="en-US" dirty="0"/>
              <a:t>What is the value of sustainability?</a:t>
            </a:r>
          </a:p>
          <a:p>
            <a:endParaRPr lang="en-US" dirty="0"/>
          </a:p>
          <a:p>
            <a:endParaRPr lang="en-US" dirty="0"/>
          </a:p>
          <a:p>
            <a:r>
              <a:rPr lang="en-US" dirty="0"/>
              <a:t>What is the potential impact of compromising sustainability?</a:t>
            </a:r>
          </a:p>
          <a:p>
            <a:endParaRPr lang="en-US" dirty="0"/>
          </a:p>
          <a:p>
            <a:endParaRPr lang="en-US" dirty="0"/>
          </a:p>
          <a:p>
            <a:r>
              <a:rPr lang="en-US" dirty="0"/>
              <a:t>How can additional value be provided through the VDS?</a:t>
            </a:r>
          </a:p>
          <a:p>
            <a:endParaRPr lang="en-US" dirty="0"/>
          </a:p>
          <a:p>
            <a:endParaRPr lang="en-US" dirty="0"/>
          </a:p>
        </p:txBody>
      </p:sp>
      <p:sp>
        <p:nvSpPr>
          <p:cNvPr id="4" name="Slide Number Placeholder 3"/>
          <p:cNvSpPr>
            <a:spLocks noGrp="1"/>
          </p:cNvSpPr>
          <p:nvPr>
            <p:ph type="sldNum" sz="quarter" idx="5"/>
          </p:nvPr>
        </p:nvSpPr>
        <p:spPr/>
        <p:txBody>
          <a:bodyPr/>
          <a:lstStyle/>
          <a:p>
            <a:fld id="{51290603-A040-4DBB-9289-EF9C6AFADB71}" type="slidenum">
              <a:rPr lang="en-AU" smtClean="0"/>
              <a:t>2</a:t>
            </a:fld>
            <a:endParaRPr lang="en-AU"/>
          </a:p>
        </p:txBody>
      </p:sp>
    </p:spTree>
    <p:extLst>
      <p:ext uri="{BB962C8B-B14F-4D97-AF65-F5344CB8AC3E}">
        <p14:creationId xmlns:p14="http://schemas.microsoft.com/office/powerpoint/2010/main" val="109066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The VDS is a fisheries management tool that is made possible by the operation of a secure, satellite based, vessel monitoring system. Where ever a fishing boat that is licensed and registered to fish in PNG and the wider PNA region, that vessel is tracked from port-to-port, allowing the time spent in the waters of each country to be monitored and accounted for.</a:t>
            </a:r>
          </a:p>
          <a:p>
            <a:endParaRPr lang="en-US" dirty="0"/>
          </a:p>
          <a:p>
            <a:pPr algn="just"/>
            <a:r>
              <a:rPr lang="en-US" dirty="0"/>
              <a:t>This led the way in 2008 for the introduction of the VDS by the PNA, which became operational in 2009. The PNA Parties looking to increase their participation in the tuna purse seine fishery moved away from limiting the amount of licenses in their combined fishery from 250 to a system that allowed the PNA Parties more advantageous terms to domesticate part of the fishery. </a:t>
            </a:r>
          </a:p>
          <a:p>
            <a:pPr algn="just"/>
            <a:endParaRPr lang="en-US" dirty="0"/>
          </a:p>
          <a:p>
            <a:pPr algn="just"/>
            <a:r>
              <a:rPr lang="en-US" dirty="0"/>
              <a:t>The VDS also had the additional benefit of dissociating the price of fisheries access from previous base of access agreements as tonnage of fish and the Bangkok / Pago Pago tuna price. This leverage of the opportunity to fish eliminated the incentives to under-report catches that formed the basis for access fees, high grading catches and discarding of low value species.</a:t>
            </a:r>
          </a:p>
          <a:p>
            <a:pPr algn="just"/>
            <a:endParaRPr lang="en-US" dirty="0"/>
          </a:p>
          <a:p>
            <a:pPr algn="just"/>
            <a:r>
              <a:rPr lang="en-US" dirty="0"/>
              <a:t>At a time when the wider WCPFC membership were looking at developing measures to curb the unintentional catch of juvenile bigeye and yellowfin tuna. This management regime shift in our assessment played a significant part in being able to negotiate measures that not only resulted in sharing the conservation burden equitably between fisheries and participants but the proof as they say, is in the pudding.</a:t>
            </a:r>
          </a:p>
          <a:p>
            <a:r>
              <a:rPr lang="en-US" dirty="0"/>
              <a:t> </a:t>
            </a:r>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3</a:t>
            </a:fld>
            <a:endParaRPr lang="en-AU"/>
          </a:p>
        </p:txBody>
      </p:sp>
    </p:spTree>
    <p:extLst>
      <p:ext uri="{BB962C8B-B14F-4D97-AF65-F5344CB8AC3E}">
        <p14:creationId xmlns:p14="http://schemas.microsoft.com/office/powerpoint/2010/main" val="96787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The figure on the left is a comparison of the four main tuna species that are caught by different regional fisheries management organizations.  What this figure tells you is that the fishery in our region is by far the largest in terms of the amount of tuna that is caught, but also, that all the species that are being taken are being done so in a biologically sustainable manner. Further to that, the reference points being used by the WCPFC are more conservative than that of the other RFMOs so the situation in the other RFMOs is in worse shape than can be represented here.</a:t>
            </a:r>
          </a:p>
          <a:p>
            <a:pPr algn="just"/>
            <a:endParaRPr lang="en-US" dirty="0"/>
          </a:p>
          <a:p>
            <a:pPr algn="just"/>
            <a:r>
              <a:rPr lang="en-US" dirty="0"/>
              <a:t>The </a:t>
            </a:r>
            <a:r>
              <a:rPr lang="en-US" dirty="0" err="1"/>
              <a:t>colours</a:t>
            </a:r>
            <a:r>
              <a:rPr lang="en-US" dirty="0"/>
              <a:t> are traffic light indicators. These are based on the specific reference points used by each RFMO in their stock assessments. Green means the stocks are in good shape and no overfishing is </a:t>
            </a:r>
            <a:r>
              <a:rPr lang="en-US" dirty="0" err="1"/>
              <a:t>occuring</a:t>
            </a:r>
            <a:r>
              <a:rPr lang="en-US" dirty="0"/>
              <a:t>, yellow means the stocks are experiencing overfishing and red means the stock is in an overfished state. </a:t>
            </a:r>
          </a:p>
          <a:p>
            <a:pPr algn="just"/>
            <a:endParaRPr lang="en-US" dirty="0"/>
          </a:p>
          <a:p>
            <a:pPr algn="just"/>
            <a:r>
              <a:rPr lang="en-US" dirty="0"/>
              <a:t>The figure on the right gives you a simple representation of the state of the 4 main species caught in the WCPFC area using a common reference point to reflect their relative state to each other as a comparison.</a:t>
            </a:r>
          </a:p>
          <a:p>
            <a:pPr algn="just"/>
            <a:endParaRPr lang="en-US" dirty="0"/>
          </a:p>
          <a:p>
            <a:pPr algn="just"/>
            <a:r>
              <a:rPr lang="en-US" dirty="0"/>
              <a:t>The conclusion, the VDS is working as a fisheries management tool to keep the tuna fisheries at sustainable levels.</a:t>
            </a:r>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4</a:t>
            </a:fld>
            <a:endParaRPr lang="en-AU"/>
          </a:p>
        </p:txBody>
      </p:sp>
    </p:spTree>
    <p:extLst>
      <p:ext uri="{BB962C8B-B14F-4D97-AF65-F5344CB8AC3E}">
        <p14:creationId xmlns:p14="http://schemas.microsoft.com/office/powerpoint/2010/main" val="3954654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subjective question and for some sort of objective focus we have looked at this question in a qualitative manner.</a:t>
            </a:r>
          </a:p>
          <a:p>
            <a:endParaRPr lang="en-US" dirty="0"/>
          </a:p>
          <a:p>
            <a:r>
              <a:rPr lang="en-US" dirty="0"/>
              <a:t>For the Fisheries Sector Strategic Plan you have a number of indicators to assess the delivery of value from the fisheries management system. </a:t>
            </a:r>
          </a:p>
          <a:p>
            <a:endParaRPr lang="en-US" dirty="0"/>
          </a:p>
          <a:p>
            <a:r>
              <a:rPr lang="en-US" dirty="0"/>
              <a:t>For this presentation we look at this question in terms of the:</a:t>
            </a:r>
          </a:p>
          <a:p>
            <a:endParaRPr lang="en-US" dirty="0"/>
          </a:p>
          <a:p>
            <a:pPr marL="171450" indent="-171450">
              <a:buFont typeface="Arial" panose="020B0604020202020204" pitchFamily="34" charset="0"/>
              <a:buChar char="•"/>
            </a:pPr>
            <a:r>
              <a:rPr lang="en-US" dirty="0"/>
              <a:t>Value of the fishery</a:t>
            </a:r>
          </a:p>
          <a:p>
            <a:pPr marL="171450" indent="-171450">
              <a:buFont typeface="Arial" panose="020B0604020202020204" pitchFamily="34" charset="0"/>
              <a:buChar char="•"/>
            </a:pPr>
            <a:r>
              <a:rPr lang="en-US" dirty="0"/>
              <a:t>Revenue to government.</a:t>
            </a:r>
          </a:p>
          <a:p>
            <a:pPr marL="171450" indent="-171450">
              <a:buFont typeface="Arial" panose="020B0604020202020204" pitchFamily="34" charset="0"/>
              <a:buChar char="•"/>
            </a:pPr>
            <a:r>
              <a:rPr lang="en-US" dirty="0"/>
              <a:t>Sustainability certification.</a:t>
            </a:r>
          </a:p>
          <a:p>
            <a:pPr marL="171450" indent="-171450">
              <a:buFont typeface="Arial" panose="020B0604020202020204" pitchFamily="34" charset="0"/>
              <a:buChar char="•"/>
            </a:pPr>
            <a:r>
              <a:rPr lang="en-US" dirty="0"/>
              <a:t>Strategic and selective development engagement.</a:t>
            </a:r>
          </a:p>
          <a:p>
            <a:endParaRPr lang="en-US" dirty="0"/>
          </a:p>
          <a:p>
            <a:endParaRPr lang="en-US" dirty="0"/>
          </a:p>
          <a:p>
            <a:endParaRPr lang="en-US" dirty="0"/>
          </a:p>
          <a:p>
            <a:endParaRPr lang="en-US" dirty="0"/>
          </a:p>
          <a:p>
            <a:endParaRPr lang="en-US" dirty="0"/>
          </a:p>
          <a:p>
            <a:endParaRPr lang="en-US" dirty="0"/>
          </a:p>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5</a:t>
            </a:fld>
            <a:endParaRPr lang="en-AU"/>
          </a:p>
        </p:txBody>
      </p:sp>
    </p:spTree>
    <p:extLst>
      <p:ext uri="{BB962C8B-B14F-4D97-AF65-F5344CB8AC3E}">
        <p14:creationId xmlns:p14="http://schemas.microsoft.com/office/powerpoint/2010/main" val="2950165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6</a:t>
            </a:fld>
            <a:endParaRPr lang="en-AU"/>
          </a:p>
        </p:txBody>
      </p:sp>
    </p:spTree>
    <p:extLst>
      <p:ext uri="{BB962C8B-B14F-4D97-AF65-F5344CB8AC3E}">
        <p14:creationId xmlns:p14="http://schemas.microsoft.com/office/powerpoint/2010/main" val="3766329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7</a:t>
            </a:fld>
            <a:endParaRPr lang="en-AU"/>
          </a:p>
        </p:txBody>
      </p:sp>
    </p:spTree>
    <p:extLst>
      <p:ext uri="{BB962C8B-B14F-4D97-AF65-F5344CB8AC3E}">
        <p14:creationId xmlns:p14="http://schemas.microsoft.com/office/powerpoint/2010/main" val="473439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9</a:t>
            </a:fld>
            <a:endParaRPr lang="en-AU"/>
          </a:p>
        </p:txBody>
      </p:sp>
    </p:spTree>
    <p:extLst>
      <p:ext uri="{BB962C8B-B14F-4D97-AF65-F5344CB8AC3E}">
        <p14:creationId xmlns:p14="http://schemas.microsoft.com/office/powerpoint/2010/main" val="217821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1290603-A040-4DBB-9289-EF9C6AFADB71}" type="slidenum">
              <a:rPr lang="en-AU" smtClean="0"/>
              <a:t>10</a:t>
            </a:fld>
            <a:endParaRPr lang="en-AU"/>
          </a:p>
        </p:txBody>
      </p:sp>
    </p:spTree>
    <p:extLst>
      <p:ext uri="{BB962C8B-B14F-4D97-AF65-F5344CB8AC3E}">
        <p14:creationId xmlns:p14="http://schemas.microsoft.com/office/powerpoint/2010/main" val="1044884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8AC42-ECD3-48F4-96D6-55C97D2438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6E205DE-93AF-4231-8547-C7A445BBD8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E803446-3967-495C-87B6-F3267E6D944C}"/>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698B2E94-BCCE-405F-8283-5B194106617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AF5035D-2E1D-42BC-AC01-8AB06638A392}"/>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1671966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84B6F-15A5-444F-8C43-F1867759A125}"/>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39E88F7-A1B9-4EF4-BC81-4D952303C9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53F0C1F-8081-4371-ACCC-89BB568BAC60}"/>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756F64E0-AD66-48D1-8618-E2930944234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DF9FA7-AABB-4912-B9F5-AA196935B4C7}"/>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83820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31097-81F4-4D2B-9031-7A4FE71DCF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174BB65-7FBF-436E-A240-5685052615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CB7646B-412E-400C-85B5-0ABD59AB15A8}"/>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521E9C17-747A-4A59-B253-79E1E14343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8BFF9C3-9158-46DF-BE79-6D414AC9778D}"/>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356495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CD8BD-4243-4930-80D8-F9796946979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40AA19D-CA98-4DAF-8A14-A1C0921FF5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24FD40D-5F07-41CB-96CF-4A41FC60C813}"/>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97A6AF66-B446-41CA-800A-244B3BAE45C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54ED47D-BD54-4BF2-B801-10C3CD424044}"/>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257171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E5BF-6322-4124-AB01-60666EA1BE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1518682-08FA-4B39-BA88-71CAEE748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AA250B-7AF1-4906-9DA2-D3ED65D4C4FC}"/>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840968D2-2C67-4CDC-AB8E-88365EEB357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FFA73B0-ECD7-44FF-B93C-EE0470E81B16}"/>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143059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863D-3299-49AE-AC0E-8B50445A2C1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5DBB792-2159-48BF-89F6-6F13EB23CE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B7B4FE2B-BD3A-4C8E-8970-00C710CD43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D0618043-AEC2-44BF-B6E0-CBD69B72DEFC}"/>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6" name="Footer Placeholder 5">
            <a:extLst>
              <a:ext uri="{FF2B5EF4-FFF2-40B4-BE49-F238E27FC236}">
                <a16:creationId xmlns:a16="http://schemas.microsoft.com/office/drawing/2014/main" id="{DEBAC7FF-2E61-4102-8105-C76025BB49D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939D9DD-7CEC-48AD-8F3D-BF7C98A171AD}"/>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1235171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FE3E0-76EF-420D-BA6A-A99A8C6F6DA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0B0C3CD-3546-4519-BBD4-8111CEFB4E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E4C69F-27CD-4FB3-8B23-E3097F640E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FCCC042-1661-439C-9784-84BD72ABF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D3496E-7C6B-4CC1-8B3E-E8B9841236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72BB35D-0617-4611-B343-379356853B07}"/>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8" name="Footer Placeholder 7">
            <a:extLst>
              <a:ext uri="{FF2B5EF4-FFF2-40B4-BE49-F238E27FC236}">
                <a16:creationId xmlns:a16="http://schemas.microsoft.com/office/drawing/2014/main" id="{9F50B9BF-EECB-44C5-8C76-F650850058E9}"/>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EBCA8FA-3CD1-4606-9E40-147F3373D690}"/>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3211047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B1C88-A835-4CC6-B6C9-2CCC49995B3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B8F3BC9-1BE9-4824-B3CB-99BCE9BCA07A}"/>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4" name="Footer Placeholder 3">
            <a:extLst>
              <a:ext uri="{FF2B5EF4-FFF2-40B4-BE49-F238E27FC236}">
                <a16:creationId xmlns:a16="http://schemas.microsoft.com/office/drawing/2014/main" id="{88C06AD9-5641-41B4-B2F3-A45516A5CEE5}"/>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8A99D37-DC02-4AB3-A151-FFC76C9E8DB7}"/>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85369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ED8CEB-5670-4119-88B0-EC611A6D4E35}"/>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3" name="Footer Placeholder 2">
            <a:extLst>
              <a:ext uri="{FF2B5EF4-FFF2-40B4-BE49-F238E27FC236}">
                <a16:creationId xmlns:a16="http://schemas.microsoft.com/office/drawing/2014/main" id="{330821C1-1F0D-47E5-9B4A-C5E3249CC86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2968A5B-B9A4-4C3F-BDB9-61F17985A659}"/>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150765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19484-8ECC-4383-A32F-61850EA72A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CB8D019-57D0-4683-ACC5-B35B37C547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EF24280-F9A0-4713-87BF-47E7284157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B1132-C018-49BC-9FDC-30B1065AD2F4}"/>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6" name="Footer Placeholder 5">
            <a:extLst>
              <a:ext uri="{FF2B5EF4-FFF2-40B4-BE49-F238E27FC236}">
                <a16:creationId xmlns:a16="http://schemas.microsoft.com/office/drawing/2014/main" id="{C7352DE6-D9AF-4AC1-81BA-8225F4BD1EA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DCED7BB-CC13-4AAE-8A1F-399D0F283D6D}"/>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2183021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25B7F-7C8F-4ACA-8A92-4397E2C391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3C14EA09-0CCE-4E2C-BA7B-40D903F61C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97581C6-01F0-4345-B945-5FA6AEA9F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DD40E1-3F51-4226-B912-C8602EF9E352}"/>
              </a:ext>
            </a:extLst>
          </p:cNvPr>
          <p:cNvSpPr>
            <a:spLocks noGrp="1"/>
          </p:cNvSpPr>
          <p:nvPr>
            <p:ph type="dt" sz="half" idx="10"/>
          </p:nvPr>
        </p:nvSpPr>
        <p:spPr/>
        <p:txBody>
          <a:bodyPr/>
          <a:lstStyle/>
          <a:p>
            <a:fld id="{3D34D7FE-45D4-476C-A71C-6C53FFF1CD3B}" type="datetimeFigureOut">
              <a:rPr lang="en-AU" smtClean="0"/>
              <a:t>23/02/2022</a:t>
            </a:fld>
            <a:endParaRPr lang="en-AU"/>
          </a:p>
        </p:txBody>
      </p:sp>
      <p:sp>
        <p:nvSpPr>
          <p:cNvPr id="6" name="Footer Placeholder 5">
            <a:extLst>
              <a:ext uri="{FF2B5EF4-FFF2-40B4-BE49-F238E27FC236}">
                <a16:creationId xmlns:a16="http://schemas.microsoft.com/office/drawing/2014/main" id="{597CF195-83A7-48F8-B75A-3E1E3FE1595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6829B81-1396-41FD-B367-00868B69675C}"/>
              </a:ext>
            </a:extLst>
          </p:cNvPr>
          <p:cNvSpPr>
            <a:spLocks noGrp="1"/>
          </p:cNvSpPr>
          <p:nvPr>
            <p:ph type="sldNum" sz="quarter" idx="12"/>
          </p:nvPr>
        </p:nvSpPr>
        <p:spPr/>
        <p:txBody>
          <a:bodyPr/>
          <a:lstStyle/>
          <a:p>
            <a:fld id="{4FB58676-3A13-4A46-B755-B831A14CA8CC}" type="slidenum">
              <a:rPr lang="en-AU" smtClean="0"/>
              <a:t>‹#›</a:t>
            </a:fld>
            <a:endParaRPr lang="en-AU"/>
          </a:p>
        </p:txBody>
      </p:sp>
    </p:spTree>
    <p:extLst>
      <p:ext uri="{BB962C8B-B14F-4D97-AF65-F5344CB8AC3E}">
        <p14:creationId xmlns:p14="http://schemas.microsoft.com/office/powerpoint/2010/main" val="424531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3DC56A-1456-43ED-9B01-BEFADD2D0C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F1C0ABB-12BE-432D-87A2-D5A2C76571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320F8E-7495-458B-9331-E76F3E651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D7FE-45D4-476C-A71C-6C53FFF1CD3B}" type="datetimeFigureOut">
              <a:rPr lang="en-AU" smtClean="0"/>
              <a:t>23/02/2022</a:t>
            </a:fld>
            <a:endParaRPr lang="en-AU"/>
          </a:p>
        </p:txBody>
      </p:sp>
      <p:sp>
        <p:nvSpPr>
          <p:cNvPr id="5" name="Footer Placeholder 4">
            <a:extLst>
              <a:ext uri="{FF2B5EF4-FFF2-40B4-BE49-F238E27FC236}">
                <a16:creationId xmlns:a16="http://schemas.microsoft.com/office/drawing/2014/main" id="{CCE0B510-A0CA-4B7B-B88F-47BEA4F87E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FB71787-2D6E-41FA-B44D-FF4CB35B38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58676-3A13-4A46-B755-B831A14CA8CC}" type="slidenum">
              <a:rPr lang="en-AU" smtClean="0"/>
              <a:t>‹#›</a:t>
            </a:fld>
            <a:endParaRPr lang="en-AU"/>
          </a:p>
        </p:txBody>
      </p:sp>
    </p:spTree>
    <p:extLst>
      <p:ext uri="{BB962C8B-B14F-4D97-AF65-F5344CB8AC3E}">
        <p14:creationId xmlns:p14="http://schemas.microsoft.com/office/powerpoint/2010/main" val="1885811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notesSlide" Target="../notesSlides/notesSlide3.xml"/><Relationship Id="rId16" Type="http://schemas.openxmlformats.org/officeDocument/2006/relationships/image" Target="../media/image14.svg"/><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6A863-35E1-4917-830A-072BF1E21D5F}"/>
              </a:ext>
            </a:extLst>
          </p:cNvPr>
          <p:cNvSpPr>
            <a:spLocks noGrp="1"/>
          </p:cNvSpPr>
          <p:nvPr>
            <p:ph type="ctrTitle"/>
          </p:nvPr>
        </p:nvSpPr>
        <p:spPr/>
        <p:txBody>
          <a:bodyPr/>
          <a:lstStyle/>
          <a:p>
            <a:r>
              <a:rPr lang="en-US" dirty="0"/>
              <a:t>NATIONAL TUNA INDUSTRY CONSULTATION </a:t>
            </a:r>
            <a:endParaRPr lang="en-AU" dirty="0"/>
          </a:p>
        </p:txBody>
      </p:sp>
      <p:sp>
        <p:nvSpPr>
          <p:cNvPr id="3" name="Subtitle 2">
            <a:extLst>
              <a:ext uri="{FF2B5EF4-FFF2-40B4-BE49-F238E27FC236}">
                <a16:creationId xmlns:a16="http://schemas.microsoft.com/office/drawing/2014/main" id="{497670BA-C835-4C5C-A3EF-C0B2E4843E86}"/>
              </a:ext>
            </a:extLst>
          </p:cNvPr>
          <p:cNvSpPr>
            <a:spLocks noGrp="1"/>
          </p:cNvSpPr>
          <p:nvPr>
            <p:ph type="subTitle" idx="1"/>
          </p:nvPr>
        </p:nvSpPr>
        <p:spPr/>
        <p:txBody>
          <a:bodyPr>
            <a:normAutofit fontScale="77500" lnSpcReduction="20000"/>
          </a:bodyPr>
          <a:lstStyle/>
          <a:p>
            <a:r>
              <a:rPr lang="en-US" dirty="0"/>
              <a:t>HOLISTIC TUNA FISHERIES DEVELOPMENT. HOW DO WE DO IT?</a:t>
            </a:r>
          </a:p>
          <a:p>
            <a:r>
              <a:rPr lang="en-US" dirty="0"/>
              <a:t>23-24 February 2022</a:t>
            </a:r>
          </a:p>
          <a:p>
            <a:r>
              <a:rPr lang="en-US" dirty="0"/>
              <a:t>Hilton Hotel. Port Moresby</a:t>
            </a:r>
          </a:p>
          <a:p>
            <a:endParaRPr lang="en-US" dirty="0"/>
          </a:p>
          <a:p>
            <a:r>
              <a:rPr lang="en-US" dirty="0"/>
              <a:t>Brian Kumasi – Policy Manager (PNAO)</a:t>
            </a:r>
            <a:endParaRPr lang="en-AU" dirty="0"/>
          </a:p>
        </p:txBody>
      </p:sp>
    </p:spTree>
    <p:extLst>
      <p:ext uri="{BB962C8B-B14F-4D97-AF65-F5344CB8AC3E}">
        <p14:creationId xmlns:p14="http://schemas.microsoft.com/office/powerpoint/2010/main" val="1205707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C42BA3-4AD1-4E41-800F-B171DCF941E2}"/>
              </a:ext>
            </a:extLst>
          </p:cNvPr>
          <p:cNvSpPr>
            <a:spLocks noGrp="1"/>
          </p:cNvSpPr>
          <p:nvPr>
            <p:ph type="title"/>
          </p:nvPr>
        </p:nvSpPr>
        <p:spPr/>
        <p:txBody>
          <a:bodyPr>
            <a:normAutofit/>
          </a:bodyPr>
          <a:lstStyle/>
          <a:p>
            <a:pPr algn="ctr"/>
            <a:r>
              <a:rPr lang="en-US" sz="3600" dirty="0"/>
              <a:t>What is the Impact of Compromising Sustainability?</a:t>
            </a:r>
            <a:endParaRPr lang="en-AU" sz="3600" dirty="0"/>
          </a:p>
        </p:txBody>
      </p:sp>
      <p:pic>
        <p:nvPicPr>
          <p:cNvPr id="15" name="Content Placeholder 14">
            <a:extLst>
              <a:ext uri="{FF2B5EF4-FFF2-40B4-BE49-F238E27FC236}">
                <a16:creationId xmlns:a16="http://schemas.microsoft.com/office/drawing/2014/main" id="{DE8176CB-BAF2-4162-AC76-F8602919367B}"/>
              </a:ext>
            </a:extLst>
          </p:cNvPr>
          <p:cNvPicPr>
            <a:picLocks noGrp="1" noChangeAspect="1"/>
          </p:cNvPicPr>
          <p:nvPr>
            <p:ph sz="half" idx="2"/>
          </p:nvPr>
        </p:nvPicPr>
        <p:blipFill>
          <a:blip r:embed="rId3"/>
          <a:stretch>
            <a:fillRect/>
          </a:stretch>
        </p:blipFill>
        <p:spPr>
          <a:xfrm>
            <a:off x="6480361" y="1825625"/>
            <a:ext cx="4565278" cy="4351338"/>
          </a:xfrm>
          <a:prstGeom prst="rect">
            <a:avLst/>
          </a:prstGeom>
        </p:spPr>
      </p:pic>
      <p:pic>
        <p:nvPicPr>
          <p:cNvPr id="21" name="Content Placeholder 20">
            <a:extLst>
              <a:ext uri="{FF2B5EF4-FFF2-40B4-BE49-F238E27FC236}">
                <a16:creationId xmlns:a16="http://schemas.microsoft.com/office/drawing/2014/main" id="{94E56DD1-D42D-41FE-8465-64212F0573EE}"/>
              </a:ext>
            </a:extLst>
          </p:cNvPr>
          <p:cNvPicPr>
            <a:picLocks noGrp="1" noChangeAspect="1"/>
          </p:cNvPicPr>
          <p:nvPr>
            <p:ph sz="half" idx="1"/>
          </p:nvPr>
        </p:nvPicPr>
        <p:blipFill>
          <a:blip r:embed="rId4"/>
          <a:stretch>
            <a:fillRect/>
          </a:stretch>
        </p:blipFill>
        <p:spPr>
          <a:xfrm>
            <a:off x="838200" y="1473200"/>
            <a:ext cx="5181600" cy="5384800"/>
          </a:xfrm>
          <a:prstGeom prst="rect">
            <a:avLst/>
          </a:prstGeom>
        </p:spPr>
      </p:pic>
    </p:spTree>
    <p:extLst>
      <p:ext uri="{BB962C8B-B14F-4D97-AF65-F5344CB8AC3E}">
        <p14:creationId xmlns:p14="http://schemas.microsoft.com/office/powerpoint/2010/main" val="352596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EB9C1-5DA2-4BD4-B814-8DB969EA6617}"/>
              </a:ext>
            </a:extLst>
          </p:cNvPr>
          <p:cNvSpPr>
            <a:spLocks noGrp="1"/>
          </p:cNvSpPr>
          <p:nvPr>
            <p:ph type="title"/>
          </p:nvPr>
        </p:nvSpPr>
        <p:spPr/>
        <p:txBody>
          <a:bodyPr>
            <a:normAutofit fontScale="90000"/>
          </a:bodyPr>
          <a:lstStyle/>
          <a:p>
            <a:r>
              <a:rPr lang="en-US" sz="4000" dirty="0"/>
              <a:t>How can Additional Value be Provided through the VDS?</a:t>
            </a:r>
            <a:br>
              <a:rPr lang="en-AU" sz="4400" dirty="0"/>
            </a:br>
            <a:endParaRPr lang="en-AU" dirty="0"/>
          </a:p>
        </p:txBody>
      </p:sp>
      <p:sp>
        <p:nvSpPr>
          <p:cNvPr id="3" name="Content Placeholder 2">
            <a:extLst>
              <a:ext uri="{FF2B5EF4-FFF2-40B4-BE49-F238E27FC236}">
                <a16:creationId xmlns:a16="http://schemas.microsoft.com/office/drawing/2014/main" id="{224F190B-FB29-4A93-BB2E-8A0DF27F58F4}"/>
              </a:ext>
            </a:extLst>
          </p:cNvPr>
          <p:cNvSpPr>
            <a:spLocks noGrp="1"/>
          </p:cNvSpPr>
          <p:nvPr>
            <p:ph idx="1"/>
          </p:nvPr>
        </p:nvSpPr>
        <p:spPr/>
        <p:txBody>
          <a:bodyPr/>
          <a:lstStyle/>
          <a:p>
            <a:pPr algn="just"/>
            <a:r>
              <a:rPr lang="en-US" dirty="0"/>
              <a:t>First and foremost the VDS is a fisheries management tool and the value that is currently being derived is a result of the strengthening of the fisheries property rights associated with the VDS.</a:t>
            </a:r>
          </a:p>
          <a:p>
            <a:endParaRPr lang="en-AU" dirty="0"/>
          </a:p>
          <a:p>
            <a:pPr algn="just"/>
            <a:r>
              <a:rPr lang="en-AU" dirty="0"/>
              <a:t>The VDS is what is known as an inter-transferable quota system (ITQs). There is a lot of literature on the use of ITQs. This provides the opportunity to assess theoretic application of systematic improvements to a functional real world system that is performing exceptionally well.</a:t>
            </a:r>
          </a:p>
        </p:txBody>
      </p:sp>
    </p:spTree>
    <p:extLst>
      <p:ext uri="{BB962C8B-B14F-4D97-AF65-F5344CB8AC3E}">
        <p14:creationId xmlns:p14="http://schemas.microsoft.com/office/powerpoint/2010/main" val="412539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CAC85-EB8D-4E2A-BE38-E3F704F27957}"/>
              </a:ext>
            </a:extLst>
          </p:cNvPr>
          <p:cNvSpPr>
            <a:spLocks noGrp="1"/>
          </p:cNvSpPr>
          <p:nvPr>
            <p:ph type="title"/>
          </p:nvPr>
        </p:nvSpPr>
        <p:spPr/>
        <p:txBody>
          <a:bodyPr>
            <a:normAutofit fontScale="90000"/>
          </a:bodyPr>
          <a:lstStyle/>
          <a:p>
            <a:r>
              <a:rPr lang="en-US" sz="4000" dirty="0"/>
              <a:t>How can Additional Value be Provided through the VDS?</a:t>
            </a:r>
            <a:br>
              <a:rPr lang="en-AU" sz="4400" dirty="0"/>
            </a:br>
            <a:endParaRPr lang="en-AU" dirty="0"/>
          </a:p>
        </p:txBody>
      </p:sp>
      <p:sp>
        <p:nvSpPr>
          <p:cNvPr id="4" name="Content Placeholder 3">
            <a:extLst>
              <a:ext uri="{FF2B5EF4-FFF2-40B4-BE49-F238E27FC236}">
                <a16:creationId xmlns:a16="http://schemas.microsoft.com/office/drawing/2014/main" id="{8EA5953E-D5AF-4ED9-B8CA-DA00B3095DD1}"/>
              </a:ext>
            </a:extLst>
          </p:cNvPr>
          <p:cNvSpPr>
            <a:spLocks noGrp="1"/>
          </p:cNvSpPr>
          <p:nvPr>
            <p:ph sz="half" idx="1"/>
          </p:nvPr>
        </p:nvSpPr>
        <p:spPr/>
        <p:txBody>
          <a:bodyPr/>
          <a:lstStyle/>
          <a:p>
            <a:pPr>
              <a:spcAft>
                <a:spcPts val="2400"/>
              </a:spcAft>
            </a:pPr>
            <a:r>
              <a:rPr lang="en-US" dirty="0"/>
              <a:t>Strategic</a:t>
            </a:r>
          </a:p>
          <a:p>
            <a:pPr lvl="1">
              <a:spcAft>
                <a:spcPts val="2400"/>
              </a:spcAft>
            </a:pPr>
            <a:r>
              <a:rPr lang="en-US" dirty="0"/>
              <a:t>High seas allocation</a:t>
            </a:r>
          </a:p>
          <a:p>
            <a:pPr lvl="1">
              <a:spcAft>
                <a:spcPts val="2400"/>
              </a:spcAft>
            </a:pPr>
            <a:r>
              <a:rPr lang="en-US" dirty="0"/>
              <a:t>Domesticate value (rights)</a:t>
            </a:r>
          </a:p>
          <a:p>
            <a:pPr lvl="1">
              <a:spcAft>
                <a:spcPts val="2400"/>
              </a:spcAft>
            </a:pPr>
            <a:r>
              <a:rPr lang="en-US" dirty="0"/>
              <a:t>Asset capitalization</a:t>
            </a:r>
          </a:p>
          <a:p>
            <a:pPr lvl="1">
              <a:spcAft>
                <a:spcPts val="2400"/>
              </a:spcAft>
            </a:pPr>
            <a:r>
              <a:rPr lang="en-US" dirty="0"/>
              <a:t>Promotion of ZBM in global fora</a:t>
            </a:r>
          </a:p>
          <a:p>
            <a:pPr lvl="1">
              <a:spcAft>
                <a:spcPts val="2400"/>
              </a:spcAft>
            </a:pPr>
            <a:endParaRPr lang="en-US" dirty="0"/>
          </a:p>
          <a:p>
            <a:pPr lvl="1">
              <a:spcAft>
                <a:spcPts val="2400"/>
              </a:spcAft>
            </a:pPr>
            <a:endParaRPr lang="en-US" dirty="0"/>
          </a:p>
          <a:p>
            <a:pPr lvl="1">
              <a:spcAft>
                <a:spcPts val="2400"/>
              </a:spcAft>
            </a:pPr>
            <a:endParaRPr lang="en-US" dirty="0"/>
          </a:p>
          <a:p>
            <a:pPr lvl="1">
              <a:spcAft>
                <a:spcPts val="2400"/>
              </a:spcAft>
            </a:pPr>
            <a:endParaRPr lang="en-US" dirty="0"/>
          </a:p>
          <a:p>
            <a:pPr lvl="1"/>
            <a:endParaRPr lang="en-AU" dirty="0"/>
          </a:p>
        </p:txBody>
      </p:sp>
      <p:sp>
        <p:nvSpPr>
          <p:cNvPr id="5" name="Content Placeholder 4">
            <a:extLst>
              <a:ext uri="{FF2B5EF4-FFF2-40B4-BE49-F238E27FC236}">
                <a16:creationId xmlns:a16="http://schemas.microsoft.com/office/drawing/2014/main" id="{172BAE0B-DBE3-4FB3-B8BE-5B1973B30D41}"/>
              </a:ext>
            </a:extLst>
          </p:cNvPr>
          <p:cNvSpPr>
            <a:spLocks noGrp="1"/>
          </p:cNvSpPr>
          <p:nvPr>
            <p:ph sz="half" idx="2"/>
          </p:nvPr>
        </p:nvSpPr>
        <p:spPr/>
        <p:txBody>
          <a:bodyPr/>
          <a:lstStyle/>
          <a:p>
            <a:pPr>
              <a:spcAft>
                <a:spcPts val="2400"/>
              </a:spcAft>
            </a:pPr>
            <a:r>
              <a:rPr lang="en-US" dirty="0"/>
              <a:t>Systematic</a:t>
            </a:r>
          </a:p>
          <a:p>
            <a:pPr lvl="1">
              <a:spcAft>
                <a:spcPts val="2400"/>
              </a:spcAft>
            </a:pPr>
            <a:r>
              <a:rPr lang="en-US" dirty="0"/>
              <a:t>Transferability</a:t>
            </a:r>
          </a:p>
          <a:p>
            <a:pPr lvl="1">
              <a:spcAft>
                <a:spcPts val="2400"/>
              </a:spcAft>
            </a:pPr>
            <a:r>
              <a:rPr lang="en-US" dirty="0"/>
              <a:t>Permissioned trading</a:t>
            </a:r>
          </a:p>
          <a:p>
            <a:pPr lvl="1">
              <a:spcAft>
                <a:spcPts val="2400"/>
              </a:spcAft>
            </a:pPr>
            <a:r>
              <a:rPr lang="en-US" dirty="0"/>
              <a:t>Secondary market creation</a:t>
            </a:r>
          </a:p>
          <a:p>
            <a:pPr lvl="1">
              <a:spcAft>
                <a:spcPts val="2400"/>
              </a:spcAft>
            </a:pPr>
            <a:r>
              <a:rPr lang="en-US" dirty="0"/>
              <a:t>Commodity forward contracts</a:t>
            </a:r>
          </a:p>
          <a:p>
            <a:pPr lvl="1">
              <a:spcAft>
                <a:spcPts val="2400"/>
              </a:spcAft>
            </a:pPr>
            <a:endParaRPr lang="en-US" dirty="0"/>
          </a:p>
          <a:p>
            <a:pPr lvl="1"/>
            <a:endParaRPr lang="en-AU" dirty="0"/>
          </a:p>
        </p:txBody>
      </p:sp>
    </p:spTree>
    <p:extLst>
      <p:ext uri="{BB962C8B-B14F-4D97-AF65-F5344CB8AC3E}">
        <p14:creationId xmlns:p14="http://schemas.microsoft.com/office/powerpoint/2010/main" val="3629436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E59B-0BA1-4CF5-9D0A-103120CB355C}"/>
              </a:ext>
            </a:extLst>
          </p:cNvPr>
          <p:cNvSpPr>
            <a:spLocks noGrp="1"/>
          </p:cNvSpPr>
          <p:nvPr>
            <p:ph type="title"/>
          </p:nvPr>
        </p:nvSpPr>
        <p:spPr/>
        <p:txBody>
          <a:bodyPr/>
          <a:lstStyle/>
          <a:p>
            <a:r>
              <a:rPr lang="en-US" dirty="0"/>
              <a:t>Summary</a:t>
            </a:r>
            <a:endParaRPr lang="en-AU" dirty="0"/>
          </a:p>
        </p:txBody>
      </p:sp>
      <p:sp>
        <p:nvSpPr>
          <p:cNvPr id="3" name="Content Placeholder 2">
            <a:extLst>
              <a:ext uri="{FF2B5EF4-FFF2-40B4-BE49-F238E27FC236}">
                <a16:creationId xmlns:a16="http://schemas.microsoft.com/office/drawing/2014/main" id="{FFFB34E0-7620-48FA-A9F0-A50051656429}"/>
              </a:ext>
            </a:extLst>
          </p:cNvPr>
          <p:cNvSpPr>
            <a:spLocks noGrp="1"/>
          </p:cNvSpPr>
          <p:nvPr>
            <p:ph idx="1"/>
          </p:nvPr>
        </p:nvSpPr>
        <p:spPr/>
        <p:txBody>
          <a:bodyPr>
            <a:normAutofit fontScale="92500"/>
          </a:bodyPr>
          <a:lstStyle/>
          <a:p>
            <a:pPr>
              <a:spcAft>
                <a:spcPts val="2400"/>
              </a:spcAft>
            </a:pPr>
            <a:r>
              <a:rPr lang="en-US" dirty="0"/>
              <a:t>VDS is a demonstrated successful sustainability tool</a:t>
            </a:r>
          </a:p>
          <a:p>
            <a:pPr>
              <a:spcAft>
                <a:spcPts val="2400"/>
              </a:spcAft>
            </a:pPr>
            <a:r>
              <a:rPr lang="en-US" dirty="0"/>
              <a:t>The value of sustainability far outweighs the value of compromising</a:t>
            </a:r>
          </a:p>
          <a:p>
            <a:pPr algn="just">
              <a:spcAft>
                <a:spcPts val="2400"/>
              </a:spcAft>
            </a:pPr>
            <a:r>
              <a:rPr lang="en-US" dirty="0"/>
              <a:t>Specialized tools are available to assess the impacts of different policy choices.</a:t>
            </a:r>
          </a:p>
          <a:p>
            <a:pPr algn="just">
              <a:spcAft>
                <a:spcPts val="2400"/>
              </a:spcAft>
            </a:pPr>
            <a:r>
              <a:rPr lang="en-US" dirty="0"/>
              <a:t> Whilst price is a composite of availability and the market, for PNG,  increasing the utility of the VDS rather than reducing the price of VDS days made available on the open market circumstance is a sensible approach.</a:t>
            </a:r>
          </a:p>
          <a:p>
            <a:pPr>
              <a:spcAft>
                <a:spcPts val="2400"/>
              </a:spcAft>
            </a:pPr>
            <a:endParaRPr lang="en-US" dirty="0"/>
          </a:p>
          <a:p>
            <a:pPr>
              <a:spcAft>
                <a:spcPts val="2400"/>
              </a:spcAft>
            </a:pPr>
            <a:endParaRPr lang="en-US" dirty="0"/>
          </a:p>
          <a:p>
            <a:endParaRPr lang="en-US" dirty="0"/>
          </a:p>
          <a:p>
            <a:endParaRPr lang="en-AU" dirty="0"/>
          </a:p>
        </p:txBody>
      </p:sp>
    </p:spTree>
    <p:extLst>
      <p:ext uri="{BB962C8B-B14F-4D97-AF65-F5344CB8AC3E}">
        <p14:creationId xmlns:p14="http://schemas.microsoft.com/office/powerpoint/2010/main" val="3502525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C50E5-704B-4E5B-A662-277EBD0652ED}"/>
              </a:ext>
            </a:extLst>
          </p:cNvPr>
          <p:cNvSpPr>
            <a:spLocks noGrp="1"/>
          </p:cNvSpPr>
          <p:nvPr>
            <p:ph type="title"/>
          </p:nvPr>
        </p:nvSpPr>
        <p:spPr/>
        <p:txBody>
          <a:bodyPr/>
          <a:lstStyle/>
          <a:p>
            <a:r>
              <a:rPr lang="en-US" dirty="0"/>
              <a:t>Questions?</a:t>
            </a:r>
            <a:endParaRPr lang="en-AU" dirty="0"/>
          </a:p>
        </p:txBody>
      </p:sp>
      <p:sp>
        <p:nvSpPr>
          <p:cNvPr id="3" name="Content Placeholder 2">
            <a:extLst>
              <a:ext uri="{FF2B5EF4-FFF2-40B4-BE49-F238E27FC236}">
                <a16:creationId xmlns:a16="http://schemas.microsoft.com/office/drawing/2014/main" id="{FAF93B12-961A-43AA-B7D0-55C0A63622DA}"/>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423600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5CE3-B34C-4F5F-950F-C7FCA04AEB78}"/>
              </a:ext>
            </a:extLst>
          </p:cNvPr>
          <p:cNvSpPr>
            <a:spLocks noGrp="1"/>
          </p:cNvSpPr>
          <p:nvPr>
            <p:ph type="title"/>
          </p:nvPr>
        </p:nvSpPr>
        <p:spPr/>
        <p:txBody>
          <a:bodyPr/>
          <a:lstStyle/>
          <a:p>
            <a:r>
              <a:rPr lang="en-US" dirty="0"/>
              <a:t>Sustainable Management of Tuna Fisheries in PNG. Focus on the Vessel Day Scheme</a:t>
            </a:r>
            <a:endParaRPr lang="en-AU" dirty="0"/>
          </a:p>
        </p:txBody>
      </p:sp>
      <p:sp>
        <p:nvSpPr>
          <p:cNvPr id="3" name="Content Placeholder 2">
            <a:extLst>
              <a:ext uri="{FF2B5EF4-FFF2-40B4-BE49-F238E27FC236}">
                <a16:creationId xmlns:a16="http://schemas.microsoft.com/office/drawing/2014/main" id="{B573B3D0-B620-4EAD-80A7-00EE40B5D09D}"/>
              </a:ext>
            </a:extLst>
          </p:cNvPr>
          <p:cNvSpPr>
            <a:spLocks noGrp="1"/>
          </p:cNvSpPr>
          <p:nvPr>
            <p:ph idx="1"/>
          </p:nvPr>
        </p:nvSpPr>
        <p:spPr/>
        <p:txBody>
          <a:bodyPr>
            <a:normAutofit/>
          </a:bodyPr>
          <a:lstStyle/>
          <a:p>
            <a:endParaRPr lang="en-US" sz="3200" dirty="0"/>
          </a:p>
          <a:p>
            <a:r>
              <a:rPr lang="en-US" sz="3200" dirty="0"/>
              <a:t>What is the value of sustainability?</a:t>
            </a:r>
          </a:p>
          <a:p>
            <a:endParaRPr lang="en-US" sz="3200" dirty="0"/>
          </a:p>
          <a:p>
            <a:r>
              <a:rPr lang="en-US" sz="3200" dirty="0"/>
              <a:t>What is the potential impact of compromising sustainability?</a:t>
            </a:r>
          </a:p>
          <a:p>
            <a:endParaRPr lang="en-US" sz="3200" dirty="0"/>
          </a:p>
          <a:p>
            <a:r>
              <a:rPr lang="en-US" sz="3200" dirty="0"/>
              <a:t>How can additional value be provided through the VDS?</a:t>
            </a:r>
            <a:endParaRPr lang="en-AU" sz="3200" dirty="0"/>
          </a:p>
        </p:txBody>
      </p:sp>
    </p:spTree>
    <p:extLst>
      <p:ext uri="{BB962C8B-B14F-4D97-AF65-F5344CB8AC3E}">
        <p14:creationId xmlns:p14="http://schemas.microsoft.com/office/powerpoint/2010/main" val="3251667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DDE3-7479-425F-B097-42114B5DD044}"/>
              </a:ext>
            </a:extLst>
          </p:cNvPr>
          <p:cNvSpPr>
            <a:spLocks noGrp="1"/>
          </p:cNvSpPr>
          <p:nvPr>
            <p:ph type="title"/>
          </p:nvPr>
        </p:nvSpPr>
        <p:spPr/>
        <p:txBody>
          <a:bodyPr/>
          <a:lstStyle/>
          <a:p>
            <a:pPr algn="ctr"/>
            <a:r>
              <a:rPr lang="en-US" dirty="0"/>
              <a:t>VDS as a Tool for Sustainability</a:t>
            </a:r>
            <a:endParaRPr lang="en-AU" dirty="0"/>
          </a:p>
        </p:txBody>
      </p:sp>
      <p:pic>
        <p:nvPicPr>
          <p:cNvPr id="11" name="Graphic 10" descr="Smart Phone">
            <a:extLst>
              <a:ext uri="{FF2B5EF4-FFF2-40B4-BE49-F238E27FC236}">
                <a16:creationId xmlns:a16="http://schemas.microsoft.com/office/drawing/2014/main" id="{934C699F-6A0F-4C6F-A5B1-9C081F5176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150" y="5193462"/>
            <a:ext cx="914400" cy="914400"/>
          </a:xfrm>
          <a:prstGeom prst="rect">
            <a:avLst/>
          </a:prstGeom>
        </p:spPr>
      </p:pic>
      <p:pic>
        <p:nvPicPr>
          <p:cNvPr id="13" name="Graphic 12" descr="Cell Tower">
            <a:extLst>
              <a:ext uri="{FF2B5EF4-FFF2-40B4-BE49-F238E27FC236}">
                <a16:creationId xmlns:a16="http://schemas.microsoft.com/office/drawing/2014/main" id="{63119B8D-DA8B-4C23-B775-5E31340656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9100" y="1744863"/>
            <a:ext cx="914400" cy="914400"/>
          </a:xfrm>
          <a:prstGeom prst="rect">
            <a:avLst/>
          </a:prstGeom>
        </p:spPr>
      </p:pic>
      <p:pic>
        <p:nvPicPr>
          <p:cNvPr id="15" name="Graphic 14" descr="Wireless router">
            <a:extLst>
              <a:ext uri="{FF2B5EF4-FFF2-40B4-BE49-F238E27FC236}">
                <a16:creationId xmlns:a16="http://schemas.microsoft.com/office/drawing/2014/main" id="{FA5D2915-E565-4F6E-B650-98409D2560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934700" y="5193462"/>
            <a:ext cx="914400" cy="914400"/>
          </a:xfrm>
          <a:prstGeom prst="rect">
            <a:avLst/>
          </a:prstGeom>
        </p:spPr>
      </p:pic>
      <p:pic>
        <p:nvPicPr>
          <p:cNvPr id="17" name="Graphic 16" descr="Computer">
            <a:extLst>
              <a:ext uri="{FF2B5EF4-FFF2-40B4-BE49-F238E27FC236}">
                <a16:creationId xmlns:a16="http://schemas.microsoft.com/office/drawing/2014/main" id="{5257D6C1-469D-4BF9-B312-A38032D42EB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25575" y="5270827"/>
            <a:ext cx="914400" cy="914400"/>
          </a:xfrm>
          <a:prstGeom prst="rect">
            <a:avLst/>
          </a:prstGeom>
        </p:spPr>
      </p:pic>
      <p:pic>
        <p:nvPicPr>
          <p:cNvPr id="21" name="Graphic 20" descr="Satellite dish">
            <a:extLst>
              <a:ext uri="{FF2B5EF4-FFF2-40B4-BE49-F238E27FC236}">
                <a16:creationId xmlns:a16="http://schemas.microsoft.com/office/drawing/2014/main" id="{5E41196B-18E8-48D1-994C-DDE7D2146D8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640125" y="1823840"/>
            <a:ext cx="914400" cy="914400"/>
          </a:xfrm>
          <a:prstGeom prst="rect">
            <a:avLst/>
          </a:prstGeom>
        </p:spPr>
      </p:pic>
      <p:pic>
        <p:nvPicPr>
          <p:cNvPr id="23" name="Graphic 22" descr="Satellite">
            <a:extLst>
              <a:ext uri="{FF2B5EF4-FFF2-40B4-BE49-F238E27FC236}">
                <a16:creationId xmlns:a16="http://schemas.microsoft.com/office/drawing/2014/main" id="{72E81571-4D9C-428E-AA17-F5E4F1C817D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934700" y="1610718"/>
            <a:ext cx="914400" cy="914400"/>
          </a:xfrm>
          <a:prstGeom prst="rect">
            <a:avLst/>
          </a:prstGeom>
        </p:spPr>
      </p:pic>
      <p:pic>
        <p:nvPicPr>
          <p:cNvPr id="25" name="Graphic 24" descr="Tugboat">
            <a:extLst>
              <a:ext uri="{FF2B5EF4-FFF2-40B4-BE49-F238E27FC236}">
                <a16:creationId xmlns:a16="http://schemas.microsoft.com/office/drawing/2014/main" id="{3DD1E6A9-A652-4BCF-9C01-4AFD784C1EA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750700" y="5247680"/>
            <a:ext cx="914400" cy="914400"/>
          </a:xfrm>
          <a:prstGeom prst="rect">
            <a:avLst/>
          </a:prstGeom>
        </p:spPr>
      </p:pic>
      <p:cxnSp>
        <p:nvCxnSpPr>
          <p:cNvPr id="33" name="Straight Arrow Connector 32">
            <a:extLst>
              <a:ext uri="{FF2B5EF4-FFF2-40B4-BE49-F238E27FC236}">
                <a16:creationId xmlns:a16="http://schemas.microsoft.com/office/drawing/2014/main" id="{A6733396-0CCF-436E-B20A-EEC12F36941C}"/>
              </a:ext>
            </a:extLst>
          </p:cNvPr>
          <p:cNvCxnSpPr>
            <a:cxnSpLocks/>
          </p:cNvCxnSpPr>
          <p:nvPr/>
        </p:nvCxnSpPr>
        <p:spPr>
          <a:xfrm flipV="1">
            <a:off x="6938150" y="5851920"/>
            <a:ext cx="3780650" cy="3784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6D0C933-CECB-497A-B3D7-78383FB3A8D1}"/>
              </a:ext>
            </a:extLst>
          </p:cNvPr>
          <p:cNvCxnSpPr>
            <a:cxnSpLocks/>
          </p:cNvCxnSpPr>
          <p:nvPr/>
        </p:nvCxnSpPr>
        <p:spPr>
          <a:xfrm flipH="1" flipV="1">
            <a:off x="6938150" y="2261790"/>
            <a:ext cx="3780650" cy="1925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2FACB80-F788-49FB-95A9-34B1753E70A8}"/>
              </a:ext>
            </a:extLst>
          </p:cNvPr>
          <p:cNvCxnSpPr>
            <a:cxnSpLocks/>
          </p:cNvCxnSpPr>
          <p:nvPr/>
        </p:nvCxnSpPr>
        <p:spPr>
          <a:xfrm>
            <a:off x="805987" y="2918815"/>
            <a:ext cx="0" cy="21972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1EC3CE2-0942-4976-B7A7-03F9005FD425}"/>
              </a:ext>
            </a:extLst>
          </p:cNvPr>
          <p:cNvCxnSpPr>
            <a:cxnSpLocks/>
          </p:cNvCxnSpPr>
          <p:nvPr/>
        </p:nvCxnSpPr>
        <p:spPr>
          <a:xfrm flipH="1">
            <a:off x="1282775" y="2282825"/>
            <a:ext cx="428115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703C593-7895-47AA-8300-845291D2CE54}"/>
              </a:ext>
            </a:extLst>
          </p:cNvPr>
          <p:cNvCxnSpPr>
            <a:cxnSpLocks/>
          </p:cNvCxnSpPr>
          <p:nvPr/>
        </p:nvCxnSpPr>
        <p:spPr>
          <a:xfrm flipV="1">
            <a:off x="11328400" y="2738240"/>
            <a:ext cx="0" cy="225593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49" name="Graphic 48" descr="Earth globe Asia and Australia">
            <a:extLst>
              <a:ext uri="{FF2B5EF4-FFF2-40B4-BE49-F238E27FC236}">
                <a16:creationId xmlns:a16="http://schemas.microsoft.com/office/drawing/2014/main" id="{1601B160-B62A-4E3A-B58D-549DB761A2B0}"/>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401037" y="3326960"/>
            <a:ext cx="1332000" cy="1332000"/>
          </a:xfrm>
          <a:prstGeom prst="rect">
            <a:avLst/>
          </a:prstGeom>
        </p:spPr>
      </p:pic>
    </p:spTree>
    <p:extLst>
      <p:ext uri="{BB962C8B-B14F-4D97-AF65-F5344CB8AC3E}">
        <p14:creationId xmlns:p14="http://schemas.microsoft.com/office/powerpoint/2010/main" val="3597123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03FE-14FA-469C-9225-FF1019BC1F3F}"/>
              </a:ext>
            </a:extLst>
          </p:cNvPr>
          <p:cNvSpPr>
            <a:spLocks noGrp="1"/>
          </p:cNvSpPr>
          <p:nvPr>
            <p:ph type="title"/>
          </p:nvPr>
        </p:nvSpPr>
        <p:spPr/>
        <p:txBody>
          <a:bodyPr/>
          <a:lstStyle/>
          <a:p>
            <a:pPr algn="ctr"/>
            <a:r>
              <a:rPr lang="en-US" dirty="0"/>
              <a:t>VDS as a Tool for Sustainability</a:t>
            </a:r>
            <a:endParaRPr lang="en-AU" dirty="0"/>
          </a:p>
        </p:txBody>
      </p:sp>
      <p:sp>
        <p:nvSpPr>
          <p:cNvPr id="4" name="Content Placeholder 3">
            <a:extLst>
              <a:ext uri="{FF2B5EF4-FFF2-40B4-BE49-F238E27FC236}">
                <a16:creationId xmlns:a16="http://schemas.microsoft.com/office/drawing/2014/main" id="{F5FEE0AE-8A91-4D17-A6CB-EE6751ADB102}"/>
              </a:ext>
            </a:extLst>
          </p:cNvPr>
          <p:cNvSpPr>
            <a:spLocks noGrp="1"/>
          </p:cNvSpPr>
          <p:nvPr>
            <p:ph sz="half" idx="1"/>
          </p:nvPr>
        </p:nvSpPr>
        <p:spPr/>
        <p:txBody>
          <a:bodyPr/>
          <a:lstStyle/>
          <a:p>
            <a:endParaRPr lang="en-AU"/>
          </a:p>
        </p:txBody>
      </p:sp>
      <p:sp>
        <p:nvSpPr>
          <p:cNvPr id="7" name="Content Placeholder 6">
            <a:extLst>
              <a:ext uri="{FF2B5EF4-FFF2-40B4-BE49-F238E27FC236}">
                <a16:creationId xmlns:a16="http://schemas.microsoft.com/office/drawing/2014/main" id="{A40128C1-4BAB-4A9F-A362-4795ABC2F019}"/>
              </a:ext>
            </a:extLst>
          </p:cNvPr>
          <p:cNvSpPr>
            <a:spLocks noGrp="1"/>
          </p:cNvSpPr>
          <p:nvPr>
            <p:ph sz="half" idx="2"/>
          </p:nvPr>
        </p:nvSpPr>
        <p:spPr/>
        <p:txBody>
          <a:bodyPr/>
          <a:lstStyle/>
          <a:p>
            <a:endParaRPr lang="en-AU"/>
          </a:p>
        </p:txBody>
      </p:sp>
      <p:pic>
        <p:nvPicPr>
          <p:cNvPr id="9" name="Content Placeholder 4">
            <a:extLst>
              <a:ext uri="{FF2B5EF4-FFF2-40B4-BE49-F238E27FC236}">
                <a16:creationId xmlns:a16="http://schemas.microsoft.com/office/drawing/2014/main" id="{9F7A9708-A27D-482C-8A40-94349ABF2692}"/>
              </a:ext>
            </a:extLst>
          </p:cNvPr>
          <p:cNvPicPr>
            <a:picLocks noChangeAspect="1"/>
          </p:cNvPicPr>
          <p:nvPr/>
        </p:nvPicPr>
        <p:blipFill>
          <a:blip r:embed="rId3"/>
          <a:stretch>
            <a:fillRect/>
          </a:stretch>
        </p:blipFill>
        <p:spPr>
          <a:xfrm>
            <a:off x="838200" y="1556384"/>
            <a:ext cx="10127446" cy="4936491"/>
          </a:xfrm>
          <a:prstGeom prst="rect">
            <a:avLst/>
          </a:prstGeom>
        </p:spPr>
      </p:pic>
    </p:spTree>
    <p:extLst>
      <p:ext uri="{BB962C8B-B14F-4D97-AF65-F5344CB8AC3E}">
        <p14:creationId xmlns:p14="http://schemas.microsoft.com/office/powerpoint/2010/main" val="127561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2759-0246-488E-B61D-F137A9196738}"/>
              </a:ext>
            </a:extLst>
          </p:cNvPr>
          <p:cNvSpPr>
            <a:spLocks noGrp="1"/>
          </p:cNvSpPr>
          <p:nvPr>
            <p:ph type="title"/>
          </p:nvPr>
        </p:nvSpPr>
        <p:spPr/>
        <p:txBody>
          <a:bodyPr/>
          <a:lstStyle/>
          <a:p>
            <a:pPr algn="ctr"/>
            <a:r>
              <a:rPr lang="en-US" sz="4400" dirty="0"/>
              <a:t>What is the Value of Sustainability?</a:t>
            </a:r>
            <a:br>
              <a:rPr lang="en-US" sz="4400" dirty="0"/>
            </a:br>
            <a:endParaRPr lang="en-AU" dirty="0"/>
          </a:p>
        </p:txBody>
      </p:sp>
      <p:sp>
        <p:nvSpPr>
          <p:cNvPr id="3" name="Content Placeholder 2">
            <a:extLst>
              <a:ext uri="{FF2B5EF4-FFF2-40B4-BE49-F238E27FC236}">
                <a16:creationId xmlns:a16="http://schemas.microsoft.com/office/drawing/2014/main" id="{4672302B-65E7-413C-91D1-0E9E6EF7AB9E}"/>
              </a:ext>
            </a:extLst>
          </p:cNvPr>
          <p:cNvSpPr>
            <a:spLocks noGrp="1"/>
          </p:cNvSpPr>
          <p:nvPr>
            <p:ph idx="1"/>
          </p:nvPr>
        </p:nvSpPr>
        <p:spPr/>
        <p:txBody>
          <a:bodyPr>
            <a:normAutofit lnSpcReduction="10000"/>
          </a:bodyPr>
          <a:lstStyle/>
          <a:p>
            <a:r>
              <a:rPr lang="en-US" dirty="0"/>
              <a:t>Value is a subjective measure</a:t>
            </a:r>
          </a:p>
          <a:p>
            <a:r>
              <a:rPr lang="en-US" dirty="0"/>
              <a:t>Need an objective lens to view value</a:t>
            </a:r>
          </a:p>
          <a:p>
            <a:r>
              <a:rPr lang="en-US" dirty="0"/>
              <a:t>The Fisheries Sector Strategic Plan has several indicators</a:t>
            </a:r>
          </a:p>
          <a:p>
            <a:pPr lvl="1"/>
            <a:r>
              <a:rPr lang="en-US" dirty="0"/>
              <a:t>Contribution to GDP</a:t>
            </a:r>
          </a:p>
          <a:p>
            <a:pPr lvl="1"/>
            <a:r>
              <a:rPr lang="en-US" dirty="0"/>
              <a:t>Export Value</a:t>
            </a:r>
          </a:p>
          <a:p>
            <a:pPr lvl="1"/>
            <a:r>
              <a:rPr lang="en-US" dirty="0"/>
              <a:t>Taxes</a:t>
            </a:r>
          </a:p>
          <a:p>
            <a:pPr lvl="1"/>
            <a:r>
              <a:rPr lang="en-US" dirty="0"/>
              <a:t>Customs Duties</a:t>
            </a:r>
          </a:p>
          <a:p>
            <a:pPr lvl="1"/>
            <a:r>
              <a:rPr lang="en-US" dirty="0"/>
              <a:t>Direct Revenue</a:t>
            </a:r>
          </a:p>
          <a:p>
            <a:r>
              <a:rPr lang="en-US" dirty="0"/>
              <a:t>For the VDS more generally (value of the fishery, revenue, certification and domestic development)</a:t>
            </a:r>
          </a:p>
          <a:p>
            <a:pPr lvl="1"/>
            <a:endParaRPr lang="en-US" dirty="0"/>
          </a:p>
        </p:txBody>
      </p:sp>
    </p:spTree>
    <p:extLst>
      <p:ext uri="{BB962C8B-B14F-4D97-AF65-F5344CB8AC3E}">
        <p14:creationId xmlns:p14="http://schemas.microsoft.com/office/powerpoint/2010/main" val="3631307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12C9-8A70-42DA-A66A-CBF411725301}"/>
              </a:ext>
            </a:extLst>
          </p:cNvPr>
          <p:cNvSpPr>
            <a:spLocks noGrp="1"/>
          </p:cNvSpPr>
          <p:nvPr>
            <p:ph type="title"/>
          </p:nvPr>
        </p:nvSpPr>
        <p:spPr/>
        <p:txBody>
          <a:bodyPr/>
          <a:lstStyle/>
          <a:p>
            <a:pPr algn="ctr"/>
            <a:r>
              <a:rPr lang="en-US" sz="4400" dirty="0"/>
              <a:t>What is the Value of Sustainability?</a:t>
            </a:r>
            <a:br>
              <a:rPr lang="en-US" sz="4400" dirty="0"/>
            </a:br>
            <a:endParaRPr lang="en-AU" dirty="0"/>
          </a:p>
        </p:txBody>
      </p:sp>
      <p:sp>
        <p:nvSpPr>
          <p:cNvPr id="4" name="Content Placeholder 3">
            <a:extLst>
              <a:ext uri="{FF2B5EF4-FFF2-40B4-BE49-F238E27FC236}">
                <a16:creationId xmlns:a16="http://schemas.microsoft.com/office/drawing/2014/main" id="{482A63D0-FBBA-465E-A6CE-851A7D95F7B6}"/>
              </a:ext>
            </a:extLst>
          </p:cNvPr>
          <p:cNvSpPr>
            <a:spLocks noGrp="1"/>
          </p:cNvSpPr>
          <p:nvPr>
            <p:ph sz="half" idx="1"/>
          </p:nvPr>
        </p:nvSpPr>
        <p:spPr/>
        <p:txBody>
          <a:bodyPr/>
          <a:lstStyle/>
          <a:p>
            <a:pPr>
              <a:spcAft>
                <a:spcPts val="2400"/>
              </a:spcAft>
            </a:pPr>
            <a:r>
              <a:rPr lang="en-US" dirty="0"/>
              <a:t>Value of the fishery</a:t>
            </a:r>
          </a:p>
          <a:p>
            <a:pPr lvl="1">
              <a:spcAft>
                <a:spcPts val="2400"/>
              </a:spcAft>
            </a:pPr>
            <a:r>
              <a:rPr lang="en-US" dirty="0"/>
              <a:t>Consistent supply</a:t>
            </a:r>
          </a:p>
          <a:p>
            <a:pPr lvl="1">
              <a:spcAft>
                <a:spcPts val="2400"/>
              </a:spcAft>
            </a:pPr>
            <a:r>
              <a:rPr lang="en-US" dirty="0"/>
              <a:t>Consistent price</a:t>
            </a:r>
          </a:p>
          <a:p>
            <a:pPr lvl="1">
              <a:spcAft>
                <a:spcPts val="2400"/>
              </a:spcAft>
            </a:pPr>
            <a:r>
              <a:rPr lang="en-US" dirty="0"/>
              <a:t>Maintain and/or increase the value of the fishery</a:t>
            </a:r>
          </a:p>
        </p:txBody>
      </p:sp>
      <p:sp>
        <p:nvSpPr>
          <p:cNvPr id="5" name="Content Placeholder 4">
            <a:extLst>
              <a:ext uri="{FF2B5EF4-FFF2-40B4-BE49-F238E27FC236}">
                <a16:creationId xmlns:a16="http://schemas.microsoft.com/office/drawing/2014/main" id="{016E1D3A-D740-4982-A2DF-65A2649F44B5}"/>
              </a:ext>
            </a:extLst>
          </p:cNvPr>
          <p:cNvSpPr>
            <a:spLocks noGrp="1"/>
          </p:cNvSpPr>
          <p:nvPr>
            <p:ph sz="half" idx="2"/>
          </p:nvPr>
        </p:nvSpPr>
        <p:spPr/>
        <p:txBody>
          <a:bodyPr/>
          <a:lstStyle/>
          <a:p>
            <a:pPr>
              <a:spcAft>
                <a:spcPts val="2400"/>
              </a:spcAft>
            </a:pPr>
            <a:r>
              <a:rPr lang="en-US" dirty="0"/>
              <a:t>Revenue to Government</a:t>
            </a:r>
          </a:p>
          <a:p>
            <a:pPr lvl="1">
              <a:spcAft>
                <a:spcPts val="2400"/>
              </a:spcAft>
            </a:pPr>
            <a:r>
              <a:rPr lang="en-US" dirty="0"/>
              <a:t>Consistent revenue</a:t>
            </a:r>
          </a:p>
          <a:p>
            <a:pPr lvl="1">
              <a:spcAft>
                <a:spcPts val="2400"/>
              </a:spcAft>
            </a:pPr>
            <a:r>
              <a:rPr lang="en-US" dirty="0"/>
              <a:t>Low risk underlying asset</a:t>
            </a:r>
          </a:p>
          <a:p>
            <a:pPr lvl="1">
              <a:spcAft>
                <a:spcPts val="2400"/>
              </a:spcAft>
            </a:pPr>
            <a:r>
              <a:rPr lang="en-US" dirty="0"/>
              <a:t>Development of secondary market</a:t>
            </a:r>
            <a:endParaRPr lang="en-AU" dirty="0"/>
          </a:p>
        </p:txBody>
      </p:sp>
    </p:spTree>
    <p:extLst>
      <p:ext uri="{BB962C8B-B14F-4D97-AF65-F5344CB8AC3E}">
        <p14:creationId xmlns:p14="http://schemas.microsoft.com/office/powerpoint/2010/main" val="335926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59E98-BFB9-41A7-A7F6-37D95241D0AA}"/>
              </a:ext>
            </a:extLst>
          </p:cNvPr>
          <p:cNvSpPr>
            <a:spLocks noGrp="1"/>
          </p:cNvSpPr>
          <p:nvPr>
            <p:ph type="title"/>
          </p:nvPr>
        </p:nvSpPr>
        <p:spPr/>
        <p:txBody>
          <a:bodyPr/>
          <a:lstStyle/>
          <a:p>
            <a:pPr algn="ctr"/>
            <a:r>
              <a:rPr lang="en-US" sz="4400" dirty="0"/>
              <a:t>What is the Value of Sustainability?</a:t>
            </a:r>
            <a:br>
              <a:rPr lang="en-US" sz="4400" dirty="0"/>
            </a:br>
            <a:endParaRPr lang="en-AU" dirty="0"/>
          </a:p>
        </p:txBody>
      </p:sp>
      <p:sp>
        <p:nvSpPr>
          <p:cNvPr id="4" name="Content Placeholder 3">
            <a:extLst>
              <a:ext uri="{FF2B5EF4-FFF2-40B4-BE49-F238E27FC236}">
                <a16:creationId xmlns:a16="http://schemas.microsoft.com/office/drawing/2014/main" id="{F514EEE9-B3B5-4845-9DC8-20FE3A13B6AA}"/>
              </a:ext>
            </a:extLst>
          </p:cNvPr>
          <p:cNvSpPr>
            <a:spLocks noGrp="1"/>
          </p:cNvSpPr>
          <p:nvPr>
            <p:ph sz="half" idx="1"/>
          </p:nvPr>
        </p:nvSpPr>
        <p:spPr/>
        <p:txBody>
          <a:bodyPr/>
          <a:lstStyle/>
          <a:p>
            <a:pPr>
              <a:spcAft>
                <a:spcPts val="2400"/>
              </a:spcAft>
            </a:pPr>
            <a:r>
              <a:rPr lang="en-US" dirty="0"/>
              <a:t>Fishery certification</a:t>
            </a:r>
          </a:p>
          <a:p>
            <a:pPr lvl="1">
              <a:spcAft>
                <a:spcPts val="2400"/>
              </a:spcAft>
            </a:pPr>
            <a:r>
              <a:rPr lang="en-US" dirty="0"/>
              <a:t>Niche markets</a:t>
            </a:r>
          </a:p>
          <a:p>
            <a:pPr lvl="1">
              <a:spcAft>
                <a:spcPts val="2400"/>
              </a:spcAft>
            </a:pPr>
            <a:r>
              <a:rPr lang="en-US" dirty="0"/>
              <a:t>Consumer preferences</a:t>
            </a:r>
          </a:p>
          <a:p>
            <a:pPr lvl="1">
              <a:spcAft>
                <a:spcPts val="2400"/>
              </a:spcAft>
            </a:pPr>
            <a:r>
              <a:rPr lang="en-US" dirty="0"/>
              <a:t>Value premiums</a:t>
            </a:r>
            <a:endParaRPr lang="en-AU" dirty="0"/>
          </a:p>
        </p:txBody>
      </p:sp>
      <p:sp>
        <p:nvSpPr>
          <p:cNvPr id="5" name="Content Placeholder 4">
            <a:extLst>
              <a:ext uri="{FF2B5EF4-FFF2-40B4-BE49-F238E27FC236}">
                <a16:creationId xmlns:a16="http://schemas.microsoft.com/office/drawing/2014/main" id="{A835CFF2-787D-4AB9-B364-E6A89099E2AD}"/>
              </a:ext>
            </a:extLst>
          </p:cNvPr>
          <p:cNvSpPr>
            <a:spLocks noGrp="1"/>
          </p:cNvSpPr>
          <p:nvPr>
            <p:ph sz="half" idx="2"/>
          </p:nvPr>
        </p:nvSpPr>
        <p:spPr/>
        <p:txBody>
          <a:bodyPr/>
          <a:lstStyle/>
          <a:p>
            <a:pPr>
              <a:spcAft>
                <a:spcPts val="2400"/>
              </a:spcAft>
            </a:pPr>
            <a:r>
              <a:rPr lang="en-US" dirty="0"/>
              <a:t>Selective Development  </a:t>
            </a:r>
            <a:endParaRPr lang="en-AU" dirty="0"/>
          </a:p>
          <a:p>
            <a:pPr lvl="1">
              <a:spcAft>
                <a:spcPts val="2400"/>
              </a:spcAft>
            </a:pPr>
            <a:r>
              <a:rPr lang="en-AU" dirty="0"/>
              <a:t>Leverage access for projects</a:t>
            </a:r>
          </a:p>
          <a:p>
            <a:pPr lvl="1">
              <a:spcAft>
                <a:spcPts val="2400"/>
              </a:spcAft>
            </a:pPr>
            <a:r>
              <a:rPr lang="en-AU" dirty="0"/>
              <a:t>Supply-side consolidation</a:t>
            </a:r>
          </a:p>
          <a:p>
            <a:pPr lvl="1">
              <a:spcAft>
                <a:spcPts val="2400"/>
              </a:spcAft>
            </a:pPr>
            <a:r>
              <a:rPr lang="en-AU" dirty="0"/>
              <a:t>Commodity market development</a:t>
            </a:r>
          </a:p>
          <a:p>
            <a:pPr>
              <a:spcAft>
                <a:spcPts val="2400"/>
              </a:spcAft>
            </a:pPr>
            <a:endParaRPr lang="en-AU" dirty="0"/>
          </a:p>
        </p:txBody>
      </p:sp>
    </p:spTree>
    <p:extLst>
      <p:ext uri="{BB962C8B-B14F-4D97-AF65-F5344CB8AC3E}">
        <p14:creationId xmlns:p14="http://schemas.microsoft.com/office/powerpoint/2010/main" val="3673212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38935-B363-4C5D-911F-BDAF985DA5E2}"/>
              </a:ext>
            </a:extLst>
          </p:cNvPr>
          <p:cNvSpPr>
            <a:spLocks noGrp="1"/>
          </p:cNvSpPr>
          <p:nvPr>
            <p:ph type="title"/>
          </p:nvPr>
        </p:nvSpPr>
        <p:spPr/>
        <p:txBody>
          <a:bodyPr>
            <a:normAutofit fontScale="90000"/>
          </a:bodyPr>
          <a:lstStyle/>
          <a:p>
            <a:r>
              <a:rPr lang="en-US" sz="4200" dirty="0"/>
              <a:t>What is the Impact of Compromising Sustainability?</a:t>
            </a:r>
            <a:br>
              <a:rPr lang="en-US" sz="4400" dirty="0"/>
            </a:br>
            <a:endParaRPr lang="en-AU" dirty="0"/>
          </a:p>
        </p:txBody>
      </p:sp>
      <p:sp>
        <p:nvSpPr>
          <p:cNvPr id="3" name="Content Placeholder 2">
            <a:extLst>
              <a:ext uri="{FF2B5EF4-FFF2-40B4-BE49-F238E27FC236}">
                <a16:creationId xmlns:a16="http://schemas.microsoft.com/office/drawing/2014/main" id="{1196B8AA-2355-4C63-9FEB-39F83DE47F70}"/>
              </a:ext>
            </a:extLst>
          </p:cNvPr>
          <p:cNvSpPr>
            <a:spLocks noGrp="1"/>
          </p:cNvSpPr>
          <p:nvPr>
            <p:ph idx="1"/>
          </p:nvPr>
        </p:nvSpPr>
        <p:spPr/>
        <p:txBody>
          <a:bodyPr/>
          <a:lstStyle/>
          <a:p>
            <a:pPr algn="just"/>
            <a:r>
              <a:rPr lang="en-US" dirty="0"/>
              <a:t>Intuitively, the impact of compromising sustainability of the opposite of the potential options presented on the preceding slides.</a:t>
            </a:r>
          </a:p>
          <a:p>
            <a:pPr algn="just"/>
            <a:r>
              <a:rPr lang="en-US" dirty="0"/>
              <a:t>It is important to note here that the preceding scenarios in the slides presented have been delved into quite some detail.</a:t>
            </a:r>
          </a:p>
          <a:p>
            <a:pPr algn="just"/>
            <a:r>
              <a:rPr lang="en-US" dirty="0"/>
              <a:t>Our colleagues at the Pacific Community formerly known as the Secretariat of the Pacific Community, have developed tools for us to be able to analyze, in a broad sense, the implications of compromising sustainability, from which our inferences are made.</a:t>
            </a:r>
          </a:p>
          <a:p>
            <a:endParaRPr lang="en-AU" dirty="0"/>
          </a:p>
        </p:txBody>
      </p:sp>
    </p:spTree>
    <p:extLst>
      <p:ext uri="{BB962C8B-B14F-4D97-AF65-F5344CB8AC3E}">
        <p14:creationId xmlns:p14="http://schemas.microsoft.com/office/powerpoint/2010/main" val="1410102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432C4-2098-48F0-B7ED-61A2E1C9E6F8}"/>
              </a:ext>
            </a:extLst>
          </p:cNvPr>
          <p:cNvSpPr>
            <a:spLocks noGrp="1"/>
          </p:cNvSpPr>
          <p:nvPr>
            <p:ph type="title"/>
          </p:nvPr>
        </p:nvSpPr>
        <p:spPr/>
        <p:txBody>
          <a:bodyPr>
            <a:normAutofit fontScale="90000"/>
          </a:bodyPr>
          <a:lstStyle/>
          <a:p>
            <a:r>
              <a:rPr lang="en-US" sz="4200" dirty="0"/>
              <a:t>What is the Impact of Compromising Sustainability?</a:t>
            </a:r>
            <a:br>
              <a:rPr lang="en-US" sz="4400" dirty="0"/>
            </a:br>
            <a:endParaRPr lang="en-AU" dirty="0"/>
          </a:p>
        </p:txBody>
      </p:sp>
      <p:sp>
        <p:nvSpPr>
          <p:cNvPr id="4" name="Content Placeholder 3">
            <a:extLst>
              <a:ext uri="{FF2B5EF4-FFF2-40B4-BE49-F238E27FC236}">
                <a16:creationId xmlns:a16="http://schemas.microsoft.com/office/drawing/2014/main" id="{E0325FA7-B681-4F86-AA51-645E9C078FEC}"/>
              </a:ext>
            </a:extLst>
          </p:cNvPr>
          <p:cNvSpPr>
            <a:spLocks noGrp="1"/>
          </p:cNvSpPr>
          <p:nvPr>
            <p:ph sz="half" idx="1"/>
          </p:nvPr>
        </p:nvSpPr>
        <p:spPr/>
        <p:txBody>
          <a:bodyPr/>
          <a:lstStyle/>
          <a:p>
            <a:pPr>
              <a:spcAft>
                <a:spcPts val="2400"/>
              </a:spcAft>
            </a:pPr>
            <a:r>
              <a:rPr lang="en-US" dirty="0"/>
              <a:t>Catch instability</a:t>
            </a:r>
          </a:p>
          <a:p>
            <a:pPr>
              <a:spcAft>
                <a:spcPts val="2400"/>
              </a:spcAft>
            </a:pPr>
            <a:r>
              <a:rPr lang="en-US" dirty="0"/>
              <a:t>Effort instability</a:t>
            </a:r>
          </a:p>
          <a:p>
            <a:pPr>
              <a:spcAft>
                <a:spcPts val="2400"/>
              </a:spcAft>
            </a:pPr>
            <a:r>
              <a:rPr lang="en-US" dirty="0"/>
              <a:t>Revenue instability</a:t>
            </a:r>
          </a:p>
          <a:p>
            <a:pPr>
              <a:spcAft>
                <a:spcPts val="2400"/>
              </a:spcAft>
            </a:pPr>
            <a:r>
              <a:rPr lang="en-US" dirty="0"/>
              <a:t>Drastic management measures</a:t>
            </a:r>
          </a:p>
          <a:p>
            <a:pPr>
              <a:spcAft>
                <a:spcPts val="2400"/>
              </a:spcAft>
            </a:pPr>
            <a:r>
              <a:rPr lang="en-US" dirty="0"/>
              <a:t>Reduced fishery value</a:t>
            </a:r>
          </a:p>
          <a:p>
            <a:pPr marL="0" indent="0">
              <a:buNone/>
            </a:pPr>
            <a:endParaRPr lang="en-AU" dirty="0"/>
          </a:p>
        </p:txBody>
      </p:sp>
      <p:sp>
        <p:nvSpPr>
          <p:cNvPr id="5" name="Content Placeholder 4">
            <a:extLst>
              <a:ext uri="{FF2B5EF4-FFF2-40B4-BE49-F238E27FC236}">
                <a16:creationId xmlns:a16="http://schemas.microsoft.com/office/drawing/2014/main" id="{277F6656-6816-4734-A45E-4B0AF6788363}"/>
              </a:ext>
            </a:extLst>
          </p:cNvPr>
          <p:cNvSpPr>
            <a:spLocks noGrp="1"/>
          </p:cNvSpPr>
          <p:nvPr>
            <p:ph sz="half" idx="2"/>
          </p:nvPr>
        </p:nvSpPr>
        <p:spPr/>
        <p:txBody>
          <a:bodyPr/>
          <a:lstStyle/>
          <a:p>
            <a:pPr>
              <a:spcAft>
                <a:spcPts val="2400"/>
              </a:spcAft>
            </a:pPr>
            <a:r>
              <a:rPr lang="en-US" dirty="0"/>
              <a:t>Management instability</a:t>
            </a:r>
          </a:p>
          <a:p>
            <a:pPr>
              <a:spcAft>
                <a:spcPts val="2400"/>
              </a:spcAft>
            </a:pPr>
            <a:r>
              <a:rPr lang="en-US" dirty="0"/>
              <a:t>Poor market formation</a:t>
            </a:r>
          </a:p>
          <a:p>
            <a:pPr>
              <a:spcAft>
                <a:spcPts val="2400"/>
              </a:spcAft>
            </a:pPr>
            <a:r>
              <a:rPr lang="en-US" dirty="0"/>
              <a:t>High cost of fishing</a:t>
            </a:r>
          </a:p>
          <a:p>
            <a:pPr>
              <a:spcAft>
                <a:spcPts val="2400"/>
              </a:spcAft>
            </a:pPr>
            <a:r>
              <a:rPr lang="en-US" dirty="0"/>
              <a:t>High risk development area</a:t>
            </a:r>
          </a:p>
          <a:p>
            <a:pPr>
              <a:spcAft>
                <a:spcPts val="2400"/>
              </a:spcAft>
            </a:pPr>
            <a:r>
              <a:rPr lang="en-US" dirty="0"/>
              <a:t>No additional value generation</a:t>
            </a:r>
          </a:p>
          <a:p>
            <a:pPr>
              <a:spcAft>
                <a:spcPts val="2400"/>
              </a:spcAft>
            </a:pPr>
            <a:endParaRPr lang="en-US" dirty="0"/>
          </a:p>
          <a:p>
            <a:pPr marL="0" indent="0">
              <a:buNone/>
            </a:pPr>
            <a:endParaRPr lang="en-AU" dirty="0"/>
          </a:p>
        </p:txBody>
      </p:sp>
    </p:spTree>
    <p:extLst>
      <p:ext uri="{BB962C8B-B14F-4D97-AF65-F5344CB8AC3E}">
        <p14:creationId xmlns:p14="http://schemas.microsoft.com/office/powerpoint/2010/main" val="752343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1445</Words>
  <Application>Microsoft Office PowerPoint</Application>
  <PresentationFormat>Widescreen</PresentationFormat>
  <Paragraphs>150</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NATIONAL TUNA INDUSTRY CONSULTATION </vt:lpstr>
      <vt:lpstr>Sustainable Management of Tuna Fisheries in PNG. Focus on the Vessel Day Scheme</vt:lpstr>
      <vt:lpstr>VDS as a Tool for Sustainability</vt:lpstr>
      <vt:lpstr>VDS as a Tool for Sustainability</vt:lpstr>
      <vt:lpstr>What is the Value of Sustainability? </vt:lpstr>
      <vt:lpstr>What is the Value of Sustainability? </vt:lpstr>
      <vt:lpstr>What is the Value of Sustainability? </vt:lpstr>
      <vt:lpstr>What is the Impact of Compromising Sustainability? </vt:lpstr>
      <vt:lpstr>What is the Impact of Compromising Sustainability? </vt:lpstr>
      <vt:lpstr>What is the Impact of Compromising Sustainability?</vt:lpstr>
      <vt:lpstr>How can Additional Value be Provided through the VDS? </vt:lpstr>
      <vt:lpstr>How can Additional Value be Provided through the VDS? </vt:lpstr>
      <vt:lpstr>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TUNA INDUSTRY CONSULTATION</dc:title>
  <dc:creator>Brian Kumasi</dc:creator>
  <cp:lastModifiedBy>Brian Kumasi</cp:lastModifiedBy>
  <cp:revision>11</cp:revision>
  <dcterms:created xsi:type="dcterms:W3CDTF">2022-02-22T04:36:55Z</dcterms:created>
  <dcterms:modified xsi:type="dcterms:W3CDTF">2022-02-23T00:43:40Z</dcterms:modified>
</cp:coreProperties>
</file>